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5" r:id="rId1"/>
    <p:sldMasterId id="2147483657" r:id="rId2"/>
  </p:sldMasterIdLst>
  <p:notesMasterIdLst>
    <p:notesMasterId r:id="rId4"/>
  </p:notesMasterIdLst>
  <p:sldIdLst>
    <p:sldId id="584" r:id="rId3"/>
  </p:sldIdLst>
  <p:sldSz cx="12192000" cy="6858000"/>
  <p:notesSz cx="7010400" cy="9296400"/>
  <p:embeddedFontLst>
    <p:embeddedFont>
      <p:font typeface="Archivo Narrow" panose="02000000000000000000" pitchFamily="50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ranklin Gothic Medium Cond" panose="020B0606030402020204" pitchFamily="34" charset="0"/>
      <p:regular r:id="rId12"/>
    </p:embeddedFont>
    <p:embeddedFont>
      <p:font typeface="Roboto Light" panose="02000000000000000000" pitchFamily="2" charset="0"/>
      <p:regular r:id="rId13"/>
      <p:italic r:id="rId14"/>
    </p:embeddedFont>
    <p:embeddedFont>
      <p:font typeface="Roboto Medium" panose="02000000000000000000" pitchFamily="2" charset="0"/>
      <p:regular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404040"/>
    <a:srgbClr val="72BA35"/>
    <a:srgbClr val="A1CC7B"/>
    <a:srgbClr val="ECF2AD"/>
    <a:srgbClr val="EFFFE8"/>
    <a:srgbClr val="E8F27D"/>
    <a:srgbClr val="E7E6E6"/>
    <a:srgbClr val="D0CECE"/>
    <a:srgbClr val="454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64BC7-EEE2-44B0-B5C0-7AD90055240F}" v="13" dt="2020-03-04T20:23:49.105"/>
    <p1510:client id="{EB29B7DF-3AFA-45D2-AEFF-44B7C2194EC9}" v="2" dt="2020-03-03T23:28:11.5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1" autoAdjust="0"/>
    <p:restoredTop sz="94434" autoAdjust="0"/>
  </p:normalViewPr>
  <p:slideViewPr>
    <p:cSldViewPr snapToGrid="0">
      <p:cViewPr varScale="1">
        <p:scale>
          <a:sx n="123" d="100"/>
          <a:sy n="123" d="100"/>
        </p:scale>
        <p:origin x="366" y="108"/>
      </p:cViewPr>
      <p:guideLst>
        <p:guide orient="horz" pos="2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fc22f9313c7e9fd5/Desktop/Vespr/Pro-forma%20Projections/2019%20Savings%20Calculator/2020%20Vespr%20Savings%20Calculator_03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31401644642838E-2"/>
          <c:y val="4.7172981279195612E-3"/>
          <c:w val="0.92010454466167391"/>
          <c:h val="0.664069649492887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'Vespr Savings Waterfall'!$C$3</c:f>
              <c:strCache>
                <c:ptCount val="1"/>
                <c:pt idx="0">
                  <c:v>Labor &amp; Materials</c:v>
                </c:pt>
              </c:strCache>
            </c:strRef>
          </c:tx>
          <c:spPr>
            <a:solidFill>
              <a:srgbClr val="45454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3F-42AA-AF34-CA4F9674FED3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1D-A340-BD3C-95CC44389F54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1D-A340-BD3C-95CC44389F5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13F-42AA-AF34-CA4F9674FED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Medium" panose="02000000000000000000" pitchFamily="2" charset="0"/>
                      </a:defRPr>
                    </a:pPr>
                    <a:r>
                      <a:rPr lang="en-US" dirty="0"/>
                      <a:t>$1.25 M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Roboto Medium" panose="02000000000000000000" pitchFamily="2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3F-42AA-AF34-CA4F9674FED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1D-A340-BD3C-95CC44389F5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1D-A340-BD3C-95CC44389F54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Medium" panose="02000000000000000000" pitchFamily="2" charset="0"/>
                      </a:defRPr>
                    </a:pPr>
                    <a:r>
                      <a:rPr lang="en-US" dirty="0"/>
                      <a:t>$0.65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Roboto Medium" panose="02000000000000000000" pitchFamily="2" charset="0"/>
                      <a:ea typeface="Roboto Medium" panose="02000000000000000000" pitchFamily="2" charset="0"/>
                      <a:cs typeface="Roboto Medium" panose="02000000000000000000" pitchFamily="2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3F-42AA-AF34-CA4F9674FE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'Vespr Savings Waterfall'!$B$4:$B$7</c:f>
              <c:strCache>
                <c:ptCount val="4"/>
                <c:pt idx="0">
                  <c:v>PV Attachment Costs Today</c:v>
                </c:pt>
                <c:pt idx="1">
                  <c:v>Labor &amp; Materials Savings</c:v>
                </c:pt>
                <c:pt idx="2">
                  <c:v>Present Value Savings of Torque Audits</c:v>
                </c:pt>
                <c:pt idx="3">
                  <c:v>V-Clip Expected Costs</c:v>
                </c:pt>
              </c:strCache>
            </c:strRef>
          </c:cat>
          <c:val>
            <c:numRef>
              <c:f>'Vespr Savings Waterfall'!$C$4:$C$7</c:f>
              <c:numCache>
                <c:formatCode>#.0,," M"</c:formatCode>
                <c:ptCount val="4"/>
                <c:pt idx="0">
                  <c:v>1395295.6155294117</c:v>
                </c:pt>
                <c:pt idx="1">
                  <c:v>940794.64748650801</c:v>
                </c:pt>
                <c:pt idx="2">
                  <c:v>756316.19167769386</c:v>
                </c:pt>
                <c:pt idx="3">
                  <c:v>710196.57772549009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1D-A340-BD3C-95CC44389F54}"/>
            </c:ext>
          </c:extLst>
        </c:ser>
        <c:ser>
          <c:idx val="1"/>
          <c:order val="1"/>
          <c:tx>
            <c:strRef>
              <c:f>'Vespr Savings Waterfall'!$D$3</c:f>
              <c:strCache>
                <c:ptCount val="1"/>
                <c:pt idx="0">
                  <c:v>Present Value of Torque Audit Costs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$0.25 M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13F-42AA-AF34-CA4F9674FED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61D-A340-BD3C-95CC44389F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'Vespr Savings Waterfall'!$B$4:$B$7</c:f>
              <c:strCache>
                <c:ptCount val="4"/>
                <c:pt idx="0">
                  <c:v>PV Attachment Costs Today</c:v>
                </c:pt>
                <c:pt idx="1">
                  <c:v>Labor &amp; Materials Savings</c:v>
                </c:pt>
                <c:pt idx="2">
                  <c:v>Present Value Savings of Torque Audits</c:v>
                </c:pt>
                <c:pt idx="3">
                  <c:v>V-Clip Expected Costs</c:v>
                </c:pt>
              </c:strCache>
            </c:strRef>
          </c:cat>
          <c:val>
            <c:numRef>
              <c:f>'Vespr Savings Waterfall'!$D$4:$D$7</c:f>
              <c:numCache>
                <c:formatCode>General</c:formatCode>
                <c:ptCount val="4"/>
                <c:pt idx="0" formatCode="#.0,,&quot; M&quot;">
                  <c:v>230598.06976101772</c:v>
                </c:pt>
                <c:pt idx="3" formatCode="#.0,,&quot; M&quot;">
                  <c:v>46119.61395220353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61D-A340-BD3C-95CC44389F54}"/>
            </c:ext>
          </c:extLst>
        </c:ser>
        <c:ser>
          <c:idx val="2"/>
          <c:order val="2"/>
          <c:tx>
            <c:strRef>
              <c:f>'Vespr Savings Waterfall'!$E$3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rgbClr val="72BA35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$0.65 M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13F-42AA-AF34-CA4F9674FE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$0.1 M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13F-42AA-AF34-CA4F9674FE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'Vespr Savings Waterfall'!$B$4:$B$7</c:f>
              <c:strCache>
                <c:ptCount val="4"/>
                <c:pt idx="0">
                  <c:v>PV Attachment Costs Today</c:v>
                </c:pt>
                <c:pt idx="1">
                  <c:v>Labor &amp; Materials Savings</c:v>
                </c:pt>
                <c:pt idx="2">
                  <c:v>Present Value Savings of Torque Audits</c:v>
                </c:pt>
                <c:pt idx="3">
                  <c:v>V-Clip Expected Costs</c:v>
                </c:pt>
              </c:strCache>
            </c:strRef>
          </c:cat>
          <c:val>
            <c:numRef>
              <c:f>'Vespr Savings Waterfall'!$E$4:$E$7</c:f>
              <c:numCache>
                <c:formatCode>#.0,," M"</c:formatCode>
                <c:ptCount val="4"/>
                <c:pt idx="1">
                  <c:v>685099.0378039215</c:v>
                </c:pt>
                <c:pt idx="2">
                  <c:v>184478.45580881418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61D-A340-BD3C-95CC44389F5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7594512"/>
        <c:axId val="334234368"/>
      </c:barChart>
      <c:catAx>
        <c:axId val="7594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4234368"/>
        <c:crosses val="autoZero"/>
        <c:auto val="1"/>
        <c:lblAlgn val="l"/>
        <c:lblOffset val="100"/>
        <c:noMultiLvlLbl val="0"/>
      </c:catAx>
      <c:valAx>
        <c:axId val="334234368"/>
        <c:scaling>
          <c:orientation val="minMax"/>
        </c:scaling>
        <c:delete val="1"/>
        <c:axPos val="l"/>
        <c:numFmt formatCode="#.0,,&quot; M&quot;" sourceLinked="1"/>
        <c:majorTickMark val="none"/>
        <c:minorTickMark val="none"/>
        <c:tickLblPos val="nextTo"/>
        <c:crossAx val="759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Franklin Gothic Medium" panose="020B06030201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64B66BF-AAF3-41DA-B94D-AF260505EA78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CBF180-BEE9-47C3-B98E-CFC3F85827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0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7EABF99-17AB-435D-A2EF-653EF4EFFC54}"/>
              </a:ext>
            </a:extLst>
          </p:cNvPr>
          <p:cNvSpPr/>
          <p:nvPr userDrawn="1"/>
        </p:nvSpPr>
        <p:spPr>
          <a:xfrm rot="5400000">
            <a:off x="5529949" y="-2667000"/>
            <a:ext cx="1132102" cy="121920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48734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FF041-D1E6-4AF4-869A-A175AC0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192" y="6356350"/>
            <a:ext cx="375863" cy="365125"/>
          </a:xfrm>
        </p:spPr>
        <p:txBody>
          <a:bodyPr/>
          <a:lstStyle>
            <a:lvl1pPr>
              <a:defRPr sz="800"/>
            </a:lvl1pPr>
          </a:lstStyle>
          <a:p>
            <a:fld id="{DEB54E95-CECD-40DE-9CC2-86B69A33D05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0D477C-3CE3-4ACD-BD4B-80771E987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4250" y="67157"/>
            <a:ext cx="657443" cy="731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40B79E-1076-41D6-B539-5037ED13F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2945" r="7004" b="14366"/>
          <a:stretch/>
        </p:blipFill>
        <p:spPr>
          <a:xfrm>
            <a:off x="70308" y="63941"/>
            <a:ext cx="1019175" cy="73795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F5B079-B079-4DAB-A110-6BCB129D589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04866" y="217593"/>
            <a:ext cx="9144000" cy="42976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1200" dirty="0" smtClean="0">
                <a:solidFill>
                  <a:srgbClr val="000000"/>
                </a:solidFill>
                <a:latin typeface="Franklin Gothic Medium Cond" panose="020B06060304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51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FF041-D1E6-4AF4-869A-A175AC0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192" y="6356350"/>
            <a:ext cx="375863" cy="365125"/>
          </a:xfrm>
        </p:spPr>
        <p:txBody>
          <a:bodyPr/>
          <a:lstStyle>
            <a:lvl1pPr>
              <a:defRPr sz="800"/>
            </a:lvl1pPr>
          </a:lstStyle>
          <a:p>
            <a:fld id="{DEB54E95-CECD-40DE-9CC2-86B69A33D0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1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18FA-11EB-4F4A-ADEF-E08B2BD32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8EDD0-E3E1-4AF5-AC47-DA040EA7E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9054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F0AA-DD4C-43BA-BEB5-7B0FDEA71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813" y="120940"/>
            <a:ext cx="11193379" cy="404896"/>
          </a:xfrm>
        </p:spPr>
        <p:txBody>
          <a:bodyPr lIns="0" tIns="0" rIns="0" bIns="0" anchor="ctr"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FF041-D1E6-4AF4-869A-A175AC0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192" y="6356350"/>
            <a:ext cx="375863" cy="365125"/>
          </a:xfrm>
        </p:spPr>
        <p:txBody>
          <a:bodyPr/>
          <a:lstStyle>
            <a:lvl1pPr>
              <a:defRPr sz="800"/>
            </a:lvl1pPr>
          </a:lstStyle>
          <a:p>
            <a:fld id="{DEB54E95-CECD-40DE-9CC2-86B69A33D0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87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79D3989-75C5-4B7D-88B8-A07EA73EFD5D}"/>
              </a:ext>
            </a:extLst>
          </p:cNvPr>
          <p:cNvSpPr/>
          <p:nvPr userDrawn="1"/>
        </p:nvSpPr>
        <p:spPr>
          <a:xfrm rot="5400000">
            <a:off x="2666998" y="-2667001"/>
            <a:ext cx="6858001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0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BF9207-E867-45E9-90F0-C3C87659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79619-7113-4E50-B187-B3611660E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0C5BB-711A-4168-97C1-268364344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C799-C08E-481A-B7C6-28541530E028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71047-1B18-4594-BE9A-4F27D66CC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D3B6B-A53A-4221-8E5E-513A9D1B6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54E95-CECD-40DE-9CC2-86B69A33D0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Ομάδα 108"/>
          <p:cNvGrpSpPr/>
          <p:nvPr/>
        </p:nvGrpSpPr>
        <p:grpSpPr>
          <a:xfrm>
            <a:off x="4219587" y="2299718"/>
            <a:ext cx="3752436" cy="1809388"/>
            <a:chOff x="4245346" y="2476094"/>
            <a:chExt cx="3201069" cy="1589643"/>
          </a:xfrm>
        </p:grpSpPr>
        <p:grpSp>
          <p:nvGrpSpPr>
            <p:cNvPr id="168" name="Group 99">
              <a:extLst>
                <a:ext uri="{FF2B5EF4-FFF2-40B4-BE49-F238E27FC236}">
                  <a16:creationId xmlns:a16="http://schemas.microsoft.com/office/drawing/2014/main" id="{10880B9C-C1B5-4723-A44E-806918F12643}"/>
                </a:ext>
              </a:extLst>
            </p:cNvPr>
            <p:cNvGrpSpPr/>
            <p:nvPr/>
          </p:nvGrpSpPr>
          <p:grpSpPr>
            <a:xfrm>
              <a:off x="4245346" y="2476094"/>
              <a:ext cx="1573420" cy="1589643"/>
              <a:chOff x="676386" y="2674653"/>
              <a:chExt cx="2811581" cy="2869874"/>
            </a:xfrm>
          </p:grpSpPr>
          <p:pic>
            <p:nvPicPr>
              <p:cNvPr id="175" name="Picture 104" descr="A picture containing ware&#10;&#10;Description automatically generated">
                <a:extLst>
                  <a:ext uri="{FF2B5EF4-FFF2-40B4-BE49-F238E27FC236}">
                    <a16:creationId xmlns:a16="http://schemas.microsoft.com/office/drawing/2014/main" id="{0D585092-0268-42E6-8003-72676F47F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386" y="2674653"/>
                <a:ext cx="2811581" cy="286987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noFill/>
                <a:miter lim="800000"/>
              </a:ln>
              <a:effectLst/>
            </p:spPr>
          </p:pic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EB49D513-9B8C-458C-B875-343D6B485E0F}"/>
                  </a:ext>
                </a:extLst>
              </p:cNvPr>
              <p:cNvSpPr txBox="1"/>
              <p:nvPr/>
            </p:nvSpPr>
            <p:spPr>
              <a:xfrm>
                <a:off x="676386" y="5134073"/>
                <a:ext cx="1636997" cy="402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050" dirty="0"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rPr>
                  <a:t>13 grams</a:t>
                </a:r>
              </a:p>
            </p:txBody>
          </p:sp>
          <p:grpSp>
            <p:nvGrpSpPr>
              <p:cNvPr id="177" name="Group 106">
                <a:extLst>
                  <a:ext uri="{FF2B5EF4-FFF2-40B4-BE49-F238E27FC236}">
                    <a16:creationId xmlns:a16="http://schemas.microsoft.com/office/drawing/2014/main" id="{E0A6EA51-69D1-4CFF-A4B7-3AAF3B05A891}"/>
                  </a:ext>
                </a:extLst>
              </p:cNvPr>
              <p:cNvGrpSpPr/>
              <p:nvPr/>
            </p:nvGrpSpPr>
            <p:grpSpPr>
              <a:xfrm>
                <a:off x="2995087" y="2963348"/>
                <a:ext cx="401699" cy="1426324"/>
                <a:chOff x="2987690" y="2943683"/>
                <a:chExt cx="401699" cy="1426324"/>
              </a:xfrm>
            </p:grpSpPr>
            <p:sp>
              <p:nvSpPr>
                <p:cNvPr id="182" name="TextBox 181">
                  <a:extLst>
                    <a:ext uri="{FF2B5EF4-FFF2-40B4-BE49-F238E27FC236}">
                      <a16:creationId xmlns:a16="http://schemas.microsoft.com/office/drawing/2014/main" id="{980C9F09-A1BB-43A4-B85A-8BD865B77408}"/>
                    </a:ext>
                  </a:extLst>
                </p:cNvPr>
                <p:cNvSpPr txBox="1"/>
                <p:nvPr/>
              </p:nvSpPr>
              <p:spPr>
                <a:xfrm rot="4489801">
                  <a:off x="2644807" y="3433684"/>
                  <a:ext cx="1090375" cy="3987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1100" dirty="0">
                      <a:latin typeface="Roboto Medium" panose="02000000000000000000" pitchFamily="2" charset="0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3 cm</a:t>
                  </a:r>
                </a:p>
              </p:txBody>
            </p:sp>
            <p:cxnSp>
              <p:nvCxnSpPr>
                <p:cNvPr id="183" name="Straight Connector 125">
                  <a:extLst>
                    <a:ext uri="{FF2B5EF4-FFF2-40B4-BE49-F238E27FC236}">
                      <a16:creationId xmlns:a16="http://schemas.microsoft.com/office/drawing/2014/main" id="{3E7980C1-B9E8-48F7-9DDD-E8B419D1F0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87690" y="2943683"/>
                  <a:ext cx="112093" cy="354447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26">
                  <a:extLst>
                    <a:ext uri="{FF2B5EF4-FFF2-40B4-BE49-F238E27FC236}">
                      <a16:creationId xmlns:a16="http://schemas.microsoft.com/office/drawing/2014/main" id="{2E0CD155-B1F7-4AFD-ABC6-819ACEF77C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80365" y="3979777"/>
                  <a:ext cx="102042" cy="390230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8" name="Group 107">
                <a:extLst>
                  <a:ext uri="{FF2B5EF4-FFF2-40B4-BE49-F238E27FC236}">
                    <a16:creationId xmlns:a16="http://schemas.microsoft.com/office/drawing/2014/main" id="{EF1907E4-1E4C-4BEC-9F8B-2AABA71B8BC4}"/>
                  </a:ext>
                </a:extLst>
              </p:cNvPr>
              <p:cNvGrpSpPr/>
              <p:nvPr/>
            </p:nvGrpSpPr>
            <p:grpSpPr>
              <a:xfrm rot="19798911">
                <a:off x="1247448" y="4075454"/>
                <a:ext cx="574789" cy="1450770"/>
                <a:chOff x="3036590" y="2919236"/>
                <a:chExt cx="574789" cy="1450770"/>
              </a:xfrm>
            </p:grpSpPr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FDA21941-BF97-4F75-B5C5-70EFBC630E28}"/>
                    </a:ext>
                  </a:extLst>
                </p:cNvPr>
                <p:cNvSpPr txBox="1"/>
                <p:nvPr/>
              </p:nvSpPr>
              <p:spPr>
                <a:xfrm rot="4489801">
                  <a:off x="2786263" y="3416824"/>
                  <a:ext cx="1251444" cy="3987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1100" dirty="0">
                      <a:latin typeface="Roboto Medium" panose="02000000000000000000" pitchFamily="2" charset="0"/>
                      <a:ea typeface="Roboto Medium" panose="02000000000000000000" pitchFamily="2" charset="0"/>
                      <a:cs typeface="Roboto Medium" panose="02000000000000000000" pitchFamily="2" charset="0"/>
                    </a:rPr>
                    <a:t>2.5 cm</a:t>
                  </a:r>
                </a:p>
              </p:txBody>
            </p:sp>
            <p:cxnSp>
              <p:nvCxnSpPr>
                <p:cNvPr id="180" name="Straight Connector 109">
                  <a:extLst>
                    <a:ext uri="{FF2B5EF4-FFF2-40B4-BE49-F238E27FC236}">
                      <a16:creationId xmlns:a16="http://schemas.microsoft.com/office/drawing/2014/main" id="{12C34B1A-EBEE-4E04-B902-6182257250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36590" y="2919236"/>
                  <a:ext cx="102431" cy="306503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23">
                  <a:extLst>
                    <a:ext uri="{FF2B5EF4-FFF2-40B4-BE49-F238E27FC236}">
                      <a16:creationId xmlns:a16="http://schemas.microsoft.com/office/drawing/2014/main" id="{5996AB56-9845-4080-AD15-B70751AA7C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48824" y="3979776"/>
                  <a:ext cx="102042" cy="390230"/>
                </a:xfrm>
                <a:prstGeom prst="line">
                  <a:avLst/>
                </a:prstGeom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5E4D7CC-FF66-4784-9160-BBA013509776}"/>
                </a:ext>
              </a:extLst>
            </p:cNvPr>
            <p:cNvSpPr txBox="1"/>
            <p:nvPr/>
          </p:nvSpPr>
          <p:spPr>
            <a:xfrm>
              <a:off x="4296247" y="2634900"/>
              <a:ext cx="661608" cy="223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rPr>
                <a:t>antenna</a:t>
              </a:r>
            </a:p>
          </p:txBody>
        </p:sp>
        <p:cxnSp>
          <p:nvCxnSpPr>
            <p:cNvPr id="171" name="Straight Arrow Connector 101">
              <a:extLst>
                <a:ext uri="{FF2B5EF4-FFF2-40B4-BE49-F238E27FC236}">
                  <a16:creationId xmlns:a16="http://schemas.microsoft.com/office/drawing/2014/main" id="{503B90B7-28B2-4EDD-9E56-2C17D39C42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3170" y="2817124"/>
              <a:ext cx="74286" cy="2629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C01E147-7E5C-4093-A391-305A2EF36992}"/>
                </a:ext>
              </a:extLst>
            </p:cNvPr>
            <p:cNvSpPr txBox="1"/>
            <p:nvPr/>
          </p:nvSpPr>
          <p:spPr>
            <a:xfrm>
              <a:off x="5167588" y="3827501"/>
              <a:ext cx="661608" cy="223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rPr>
                <a:t>antenna</a:t>
              </a:r>
            </a:p>
          </p:txBody>
        </p:sp>
        <p:cxnSp>
          <p:nvCxnSpPr>
            <p:cNvPr id="173" name="Straight Arrow Connector 103">
              <a:extLst>
                <a:ext uri="{FF2B5EF4-FFF2-40B4-BE49-F238E27FC236}">
                  <a16:creationId xmlns:a16="http://schemas.microsoft.com/office/drawing/2014/main" id="{E68BB9FB-104F-4513-A99C-63A14BF9DF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7392" y="3771657"/>
              <a:ext cx="255226" cy="1149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4" name="Picture 2">
              <a:extLst>
                <a:ext uri="{FF2B5EF4-FFF2-40B4-BE49-F238E27FC236}">
                  <a16:creationId xmlns:a16="http://schemas.microsoft.com/office/drawing/2014/main" id="{B11659AF-071C-4261-A600-14A498378E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45" t="11170" r="23641"/>
            <a:stretch/>
          </p:blipFill>
          <p:spPr bwMode="auto">
            <a:xfrm>
              <a:off x="5821562" y="2476094"/>
              <a:ext cx="1624853" cy="15896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6" name="Έλλειψη 85"/>
          <p:cNvSpPr/>
          <p:nvPr/>
        </p:nvSpPr>
        <p:spPr>
          <a:xfrm>
            <a:off x="2023293" y="3336694"/>
            <a:ext cx="2058348" cy="1991677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Έλλειψη 86"/>
          <p:cNvSpPr/>
          <p:nvPr/>
        </p:nvSpPr>
        <p:spPr>
          <a:xfrm>
            <a:off x="152208" y="2584201"/>
            <a:ext cx="1988275" cy="1952602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Έλλειψη 90"/>
          <p:cNvSpPr/>
          <p:nvPr/>
        </p:nvSpPr>
        <p:spPr>
          <a:xfrm>
            <a:off x="169191" y="4567776"/>
            <a:ext cx="2287786" cy="2257955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127">
            <a:extLst>
              <a:ext uri="{FF2B5EF4-FFF2-40B4-BE49-F238E27FC236}">
                <a16:creationId xmlns:a16="http://schemas.microsoft.com/office/drawing/2014/main" id="{5A170DBD-A2B5-494A-8F96-CBFC4523898E}"/>
              </a:ext>
            </a:extLst>
          </p:cNvPr>
          <p:cNvSpPr/>
          <p:nvPr/>
        </p:nvSpPr>
        <p:spPr>
          <a:xfrm>
            <a:off x="320565" y="2867699"/>
            <a:ext cx="1689849" cy="146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bg1"/>
              </a:buClr>
            </a:pPr>
            <a:r>
              <a:rPr lang="en-US" sz="1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Extremely Fast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Increases Module attachment speed by 3X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Reduces utility scale install time by weeks or months</a:t>
            </a:r>
          </a:p>
        </p:txBody>
      </p:sp>
      <p:sp>
        <p:nvSpPr>
          <p:cNvPr id="93" name="Rectangle 130">
            <a:extLst>
              <a:ext uri="{FF2B5EF4-FFF2-40B4-BE49-F238E27FC236}">
                <a16:creationId xmlns:a16="http://schemas.microsoft.com/office/drawing/2014/main" id="{97064A11-A92F-9241-9D54-C9FACC301046}"/>
              </a:ext>
            </a:extLst>
          </p:cNvPr>
          <p:cNvSpPr/>
          <p:nvPr/>
        </p:nvSpPr>
        <p:spPr>
          <a:xfrm>
            <a:off x="2207649" y="3602020"/>
            <a:ext cx="1748877" cy="146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bg1"/>
              </a:buClr>
            </a:pPr>
            <a:r>
              <a:rPr lang="en-US" sz="1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Reliable &amp; Secure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Hear and see V-Clip lock in place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Sustains uplift loads of 185 mph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 torqueing! Eliminates maintenance!</a:t>
            </a:r>
          </a:p>
        </p:txBody>
      </p:sp>
      <p:sp>
        <p:nvSpPr>
          <p:cNvPr id="97" name="Rectangle 131">
            <a:extLst>
              <a:ext uri="{FF2B5EF4-FFF2-40B4-BE49-F238E27FC236}">
                <a16:creationId xmlns:a16="http://schemas.microsoft.com/office/drawing/2014/main" id="{FD94BF79-D670-9F44-8354-B161A275E244}"/>
              </a:ext>
            </a:extLst>
          </p:cNvPr>
          <p:cNvSpPr/>
          <p:nvPr/>
        </p:nvSpPr>
        <p:spPr>
          <a:xfrm>
            <a:off x="420989" y="4857122"/>
            <a:ext cx="1989276" cy="146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bg1"/>
              </a:buClr>
            </a:pPr>
            <a:r>
              <a:rPr lang="en-US" sz="15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Universal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Portrait &amp; landscape module orientations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Works with most utility-scale PV modules and racking systems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Framed and frameless PV modules (requires adaptor)</a:t>
            </a:r>
          </a:p>
          <a:p>
            <a:pPr marL="171450" indent="-171450">
              <a:buClr>
                <a:schemeClr val="bg1"/>
              </a:buClr>
              <a:buFont typeface="Wingdings" pitchFamily="2" charset="2"/>
              <a:buChar char="ü"/>
            </a:pPr>
            <a:endParaRPr lang="en-US" sz="12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9" name="Rectangle 69">
            <a:extLst>
              <a:ext uri="{FF2B5EF4-FFF2-40B4-BE49-F238E27FC236}">
                <a16:creationId xmlns:a16="http://schemas.microsoft.com/office/drawing/2014/main" id="{5CD3564B-3CFC-4F73-BAF8-BFEFD3492DD1}"/>
              </a:ext>
            </a:extLst>
          </p:cNvPr>
          <p:cNvSpPr/>
          <p:nvPr/>
        </p:nvSpPr>
        <p:spPr>
          <a:xfrm>
            <a:off x="2133498" y="159751"/>
            <a:ext cx="1784391" cy="315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750" dirty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Introducing the</a:t>
            </a:r>
            <a:endParaRPr lang="en-US" sz="1750" dirty="0">
              <a:solidFill>
                <a:srgbClr val="72BA35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0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177380" y="1696528"/>
            <a:ext cx="3656170" cy="14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Product Overview </a:t>
            </a:r>
          </a:p>
        </p:txBody>
      </p:sp>
      <p:sp>
        <p:nvSpPr>
          <p:cNvPr id="111" name="Rectangle 9">
            <a:extLst>
              <a:ext uri="{FF2B5EF4-FFF2-40B4-BE49-F238E27FC236}">
                <a16:creationId xmlns:a16="http://schemas.microsoft.com/office/drawing/2014/main" id="{A00F7B9D-0DAA-F343-A9BD-DA707BDB154D}"/>
              </a:ext>
            </a:extLst>
          </p:cNvPr>
          <p:cNvSpPr/>
          <p:nvPr/>
        </p:nvSpPr>
        <p:spPr>
          <a:xfrm>
            <a:off x="164500" y="1916598"/>
            <a:ext cx="402326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sz="1200" dirty="0">
                <a:solidFill>
                  <a:srgbClr val="72BA3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13-gram steel, spring-based clip </a:t>
            </a:r>
            <a:r>
              <a:rPr lang="en-US" sz="12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physically secures PV module to underlying rail, driving </a:t>
            </a:r>
            <a:r>
              <a:rPr lang="en-US" sz="1200" dirty="0">
                <a:solidFill>
                  <a:srgbClr val="72BA3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¾ of a cent per watt savings </a:t>
            </a:r>
            <a:r>
              <a:rPr lang="en-US" sz="12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 utility-scale installation and maintenance costs</a:t>
            </a:r>
          </a:p>
        </p:txBody>
      </p:sp>
      <p:sp>
        <p:nvSpPr>
          <p:cNvPr id="112" name="Rectangle 122">
            <a:extLst>
              <a:ext uri="{FF2B5EF4-FFF2-40B4-BE49-F238E27FC236}">
                <a16:creationId xmlns:a16="http://schemas.microsoft.com/office/drawing/2014/main" id="{0E23B06B-984D-2D49-8EB6-8F4D9ABC5603}"/>
              </a:ext>
            </a:extLst>
          </p:cNvPr>
          <p:cNvSpPr/>
          <p:nvPr/>
        </p:nvSpPr>
        <p:spPr>
          <a:xfrm>
            <a:off x="2341264" y="2938822"/>
            <a:ext cx="1751156" cy="133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Benefits</a:t>
            </a:r>
          </a:p>
        </p:txBody>
      </p:sp>
      <p:cxnSp>
        <p:nvCxnSpPr>
          <p:cNvPr id="113" name="Ευθεία γραμμή σύνδεσης 112"/>
          <p:cNvCxnSpPr/>
          <p:nvPr/>
        </p:nvCxnSpPr>
        <p:spPr>
          <a:xfrm flipH="1">
            <a:off x="254654" y="1905853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Ευθεία γραμμή σύνδεσης 113"/>
          <p:cNvCxnSpPr/>
          <p:nvPr/>
        </p:nvCxnSpPr>
        <p:spPr>
          <a:xfrm flipH="1">
            <a:off x="2207649" y="3124473"/>
            <a:ext cx="1781743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Εικόνα 1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7" t="2528" r="4974"/>
          <a:stretch/>
        </p:blipFill>
        <p:spPr>
          <a:xfrm>
            <a:off x="231820" y="0"/>
            <a:ext cx="1880315" cy="1578147"/>
          </a:xfrm>
          <a:prstGeom prst="rect">
            <a:avLst/>
          </a:prstGeom>
        </p:spPr>
      </p:pic>
      <p:sp>
        <p:nvSpPr>
          <p:cNvPr id="116" name="Rectangle 69">
            <a:extLst>
              <a:ext uri="{FF2B5EF4-FFF2-40B4-BE49-F238E27FC236}">
                <a16:creationId xmlns:a16="http://schemas.microsoft.com/office/drawing/2014/main" id="{5CD3564B-3CFC-4F73-BAF8-BFEFD3492DD1}"/>
              </a:ext>
            </a:extLst>
          </p:cNvPr>
          <p:cNvSpPr/>
          <p:nvPr/>
        </p:nvSpPr>
        <p:spPr>
          <a:xfrm>
            <a:off x="2172136" y="1093556"/>
            <a:ext cx="1784390" cy="4749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 New Standard for </a:t>
            </a:r>
            <a:br>
              <a:rPr lang="en-US" sz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sz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PV Module Attachment</a:t>
            </a:r>
          </a:p>
        </p:txBody>
      </p:sp>
      <p:cxnSp>
        <p:nvCxnSpPr>
          <p:cNvPr id="117" name="Ευθεία γραμμή σύνδεσης 116"/>
          <p:cNvCxnSpPr/>
          <p:nvPr/>
        </p:nvCxnSpPr>
        <p:spPr>
          <a:xfrm flipH="1">
            <a:off x="254654" y="1613609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Ευθεία γραμμή σύνδεσης 117"/>
          <p:cNvCxnSpPr/>
          <p:nvPr/>
        </p:nvCxnSpPr>
        <p:spPr>
          <a:xfrm flipH="1">
            <a:off x="2023293" y="2886997"/>
            <a:ext cx="1966099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4131057" y="281306"/>
            <a:ext cx="3656170" cy="14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Installs as Easy as 1-2-3</a:t>
            </a:r>
          </a:p>
        </p:txBody>
      </p:sp>
      <p:cxnSp>
        <p:nvCxnSpPr>
          <p:cNvPr id="120" name="Ευθεία γραμμή σύνδεσης 119"/>
          <p:cNvCxnSpPr/>
          <p:nvPr/>
        </p:nvCxnSpPr>
        <p:spPr>
          <a:xfrm flipH="1">
            <a:off x="4208331" y="490631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Ευθεία γραμμή σύνδεσης 120"/>
          <p:cNvCxnSpPr/>
          <p:nvPr/>
        </p:nvCxnSpPr>
        <p:spPr>
          <a:xfrm flipH="1">
            <a:off x="4208331" y="198387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4131057" y="1958935"/>
            <a:ext cx="3656170" cy="14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The V-Clip In Action</a:t>
            </a:r>
          </a:p>
        </p:txBody>
      </p:sp>
      <p:cxnSp>
        <p:nvCxnSpPr>
          <p:cNvPr id="123" name="Ευθεία γραμμή σύνδεσης 122"/>
          <p:cNvCxnSpPr/>
          <p:nvPr/>
        </p:nvCxnSpPr>
        <p:spPr>
          <a:xfrm flipH="1">
            <a:off x="4208331" y="2168260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Ευθεία γραμμή σύνδεσης 123"/>
          <p:cNvCxnSpPr/>
          <p:nvPr/>
        </p:nvCxnSpPr>
        <p:spPr>
          <a:xfrm flipH="1">
            <a:off x="4208331" y="1876016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4131057" y="4330708"/>
            <a:ext cx="3656170" cy="14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Customer Interest is Strong!</a:t>
            </a:r>
          </a:p>
        </p:txBody>
      </p:sp>
      <p:cxnSp>
        <p:nvCxnSpPr>
          <p:cNvPr id="126" name="Ευθεία γραμμή σύνδεσης 125"/>
          <p:cNvCxnSpPr/>
          <p:nvPr/>
        </p:nvCxnSpPr>
        <p:spPr>
          <a:xfrm flipH="1">
            <a:off x="4208331" y="4540033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Ευθεία γραμμή σύνδεσης 126"/>
          <p:cNvCxnSpPr/>
          <p:nvPr/>
        </p:nvCxnSpPr>
        <p:spPr>
          <a:xfrm flipH="1">
            <a:off x="4208331" y="4247789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36">
            <a:extLst>
              <a:ext uri="{FF2B5EF4-FFF2-40B4-BE49-F238E27FC236}">
                <a16:creationId xmlns:a16="http://schemas.microsoft.com/office/drawing/2014/main" id="{CE12892D-CB3E-4DA5-A59F-F74F3A41B6BB}"/>
              </a:ext>
            </a:extLst>
          </p:cNvPr>
          <p:cNvSpPr/>
          <p:nvPr/>
        </p:nvSpPr>
        <p:spPr>
          <a:xfrm>
            <a:off x="4191041" y="567608"/>
            <a:ext cx="3776245" cy="1653785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marL="236538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+mj-lt"/>
              <a:buAutoNum type="arabicParenR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Pliers compress V-Clip while it is pushed in place</a:t>
            </a:r>
          </a:p>
          <a:p>
            <a:pPr marL="236538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+mj-lt"/>
              <a:buAutoNum type="arabicParenR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Antennae ‘click’ to lock in place – simple visual inspection shows the V-Clip is secure</a:t>
            </a:r>
          </a:p>
          <a:p>
            <a:pPr marL="236538"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+mj-lt"/>
              <a:buAutoNum type="arabicParenR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Releasing pliers activates V-Clip teeth so they “bite” into PV module frame and rail to hold module in place and provide electrical bonding</a:t>
            </a:r>
          </a:p>
        </p:txBody>
      </p:sp>
      <p:sp>
        <p:nvSpPr>
          <p:cNvPr id="146" name="Rectangle 141">
            <a:extLst>
              <a:ext uri="{FF2B5EF4-FFF2-40B4-BE49-F238E27FC236}">
                <a16:creationId xmlns:a16="http://schemas.microsoft.com/office/drawing/2014/main" id="{F7DCBCEC-AB09-4FC2-A410-DFA8F65F523D}"/>
              </a:ext>
            </a:extLst>
          </p:cNvPr>
          <p:cNvSpPr/>
          <p:nvPr/>
        </p:nvSpPr>
        <p:spPr>
          <a:xfrm>
            <a:off x="4206585" y="4633460"/>
            <a:ext cx="3760701" cy="1010037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marL="182880" indent="-18288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Conducted &gt;20 customer interviews to confirm industry need for new attachment solution</a:t>
            </a:r>
          </a:p>
          <a:p>
            <a:pPr marL="182880" indent="-18288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Secured (2) pilots for 2020 (confirming more soon!) </a:t>
            </a:r>
          </a:p>
          <a:p>
            <a:pPr marL="182880" indent="-18288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Received 7 customer letters of support and testimonials</a:t>
            </a:r>
          </a:p>
        </p:txBody>
      </p:sp>
      <p:sp>
        <p:nvSpPr>
          <p:cNvPr id="147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8098690" y="281306"/>
            <a:ext cx="3656170" cy="14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sz="14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It Works!</a:t>
            </a:r>
          </a:p>
        </p:txBody>
      </p:sp>
      <p:cxnSp>
        <p:nvCxnSpPr>
          <p:cNvPr id="148" name="Ευθεία γραμμή σύνδεσης 147"/>
          <p:cNvCxnSpPr/>
          <p:nvPr/>
        </p:nvCxnSpPr>
        <p:spPr>
          <a:xfrm flipH="1">
            <a:off x="8175964" y="490631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Ευθεία γραμμή σύνδεσης 148"/>
          <p:cNvCxnSpPr/>
          <p:nvPr/>
        </p:nvCxnSpPr>
        <p:spPr>
          <a:xfrm flipH="1">
            <a:off x="8175964" y="198387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96">
            <a:extLst>
              <a:ext uri="{FF2B5EF4-FFF2-40B4-BE49-F238E27FC236}">
                <a16:creationId xmlns:a16="http://schemas.microsoft.com/office/drawing/2014/main" id="{1E65D21F-8D47-6242-9337-A363DDA8C088}"/>
              </a:ext>
            </a:extLst>
          </p:cNvPr>
          <p:cNvSpPr/>
          <p:nvPr/>
        </p:nvSpPr>
        <p:spPr>
          <a:xfrm>
            <a:off x="8175347" y="564977"/>
            <a:ext cx="3759572" cy="1786257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700"/>
              </a:spcAft>
              <a:buClr>
                <a:srgbClr val="72BA35"/>
              </a:buClr>
              <a:buSzPct val="100000"/>
              <a:buFont typeface="Wingdings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Preliminary Structural, Electrical, and Ergonomic Testing Very Successful!</a:t>
            </a:r>
          </a:p>
          <a:p>
            <a:pPr marL="288925" lvl="0" indent="-280988">
              <a:lnSpc>
                <a:spcPct val="90000"/>
              </a:lnSpc>
              <a:spcBef>
                <a:spcPct val="0"/>
              </a:spcBef>
              <a:spcAft>
                <a:spcPts val="700"/>
              </a:spcAft>
              <a:buClr>
                <a:srgbClr val="72BA35"/>
              </a:buClr>
              <a:buSzPct val="100000"/>
              <a:buFont typeface="Wingdings" pitchFamily="2" charset="2"/>
              <a:buChar char="ü"/>
            </a:pPr>
            <a:r>
              <a:rPr lang="en-US" sz="12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Prototypes Developed to Meet Most Industry Needs</a:t>
            </a:r>
          </a:p>
          <a:p>
            <a:pPr marL="461963" lvl="1" indent="-173038">
              <a:lnSpc>
                <a:spcPct val="90000"/>
              </a:lnSpc>
              <a:spcBef>
                <a:spcPct val="0"/>
              </a:spcBef>
              <a:spcAft>
                <a:spcPts val="700"/>
              </a:spcAft>
              <a:buClr>
                <a:srgbClr val="72BA35"/>
              </a:buClr>
              <a:buFont typeface="Wingdings" pitchFamily="2" charset="2"/>
              <a:buChar char="§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Optimized prototypes for single axis trackers, fixed tilt, and canopies in portrait configuration</a:t>
            </a:r>
          </a:p>
          <a:p>
            <a:pPr marL="461963" lvl="1" indent="-173038">
              <a:lnSpc>
                <a:spcPct val="90000"/>
              </a:lnSpc>
              <a:spcBef>
                <a:spcPct val="0"/>
              </a:spcBef>
              <a:spcAft>
                <a:spcPts val="700"/>
              </a:spcAft>
              <a:buClr>
                <a:srgbClr val="72BA35"/>
              </a:buClr>
              <a:buFont typeface="Wingdings" pitchFamily="2" charset="2"/>
              <a:buChar char="§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Preliminary </a:t>
            </a:r>
            <a:r>
              <a:rPr lang="en-US"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prototypes for single </a:t>
            </a: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axis trackers, fixed tilt, canopies, and flat roof in landscape configuration</a:t>
            </a:r>
          </a:p>
        </p:txBody>
      </p:sp>
      <p:sp>
        <p:nvSpPr>
          <p:cNvPr id="84" name="Rectangle 69">
            <a:extLst>
              <a:ext uri="{FF2B5EF4-FFF2-40B4-BE49-F238E27FC236}">
                <a16:creationId xmlns:a16="http://schemas.microsoft.com/office/drawing/2014/main" id="{5CD3564B-3CFC-4F73-BAF8-BFEFD3492DD1}"/>
              </a:ext>
            </a:extLst>
          </p:cNvPr>
          <p:cNvSpPr/>
          <p:nvPr/>
        </p:nvSpPr>
        <p:spPr>
          <a:xfrm>
            <a:off x="2140483" y="391945"/>
            <a:ext cx="1784391" cy="655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500" dirty="0">
                <a:solidFill>
                  <a:srgbClr val="72BA3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V-Clip</a:t>
            </a:r>
          </a:p>
        </p:txBody>
      </p:sp>
      <p:grpSp>
        <p:nvGrpSpPr>
          <p:cNvPr id="3" name="Ομάδα 2"/>
          <p:cNvGrpSpPr/>
          <p:nvPr/>
        </p:nvGrpSpPr>
        <p:grpSpPr>
          <a:xfrm>
            <a:off x="8098073" y="2303230"/>
            <a:ext cx="4020276" cy="2185327"/>
            <a:chOff x="8098073" y="2303230"/>
            <a:chExt cx="4020276" cy="2185327"/>
          </a:xfrm>
        </p:grpSpPr>
        <p:cxnSp>
          <p:nvCxnSpPr>
            <p:cNvPr id="134" name="Ευθεία γραμμή σύνδεσης 133"/>
            <p:cNvCxnSpPr/>
            <p:nvPr/>
          </p:nvCxnSpPr>
          <p:spPr>
            <a:xfrm flipH="1">
              <a:off x="8175965" y="2595474"/>
              <a:ext cx="3758955" cy="0"/>
            </a:xfrm>
            <a:prstGeom prst="line">
              <a:avLst/>
            </a:prstGeom>
            <a:ln>
              <a:solidFill>
                <a:srgbClr val="72BA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Ευθεία γραμμή σύνδεσης 134"/>
            <p:cNvCxnSpPr/>
            <p:nvPr/>
          </p:nvCxnSpPr>
          <p:spPr>
            <a:xfrm flipH="1">
              <a:off x="8175965" y="2303230"/>
              <a:ext cx="3758955" cy="0"/>
            </a:xfrm>
            <a:prstGeom prst="line">
              <a:avLst/>
            </a:prstGeom>
            <a:ln>
              <a:solidFill>
                <a:srgbClr val="72BA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7" name="Ομάδα 136"/>
            <p:cNvGrpSpPr/>
            <p:nvPr/>
          </p:nvGrpSpPr>
          <p:grpSpPr>
            <a:xfrm>
              <a:off x="8173767" y="2848359"/>
              <a:ext cx="3944582" cy="1640198"/>
              <a:chOff x="8173767" y="3041544"/>
              <a:chExt cx="3944582" cy="1640198"/>
            </a:xfrm>
          </p:grpSpPr>
          <p:sp>
            <p:nvSpPr>
              <p:cNvPr id="216" name="Έλλειψη 215"/>
              <p:cNvSpPr/>
              <p:nvPr/>
            </p:nvSpPr>
            <p:spPr>
              <a:xfrm>
                <a:off x="11044753" y="3048954"/>
                <a:ext cx="800477" cy="800477"/>
              </a:xfrm>
              <a:prstGeom prst="ellipse">
                <a:avLst/>
              </a:prstGeom>
              <a:solidFill>
                <a:srgbClr val="72BA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Έλλειψη 216"/>
              <p:cNvSpPr/>
              <p:nvPr/>
            </p:nvSpPr>
            <p:spPr>
              <a:xfrm>
                <a:off x="11046825" y="3881265"/>
                <a:ext cx="800477" cy="800477"/>
              </a:xfrm>
              <a:prstGeom prst="ellipse">
                <a:avLst/>
              </a:prstGeom>
              <a:solidFill>
                <a:srgbClr val="72BA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Arrow: Right 99">
                <a:extLst>
                  <a:ext uri="{FF2B5EF4-FFF2-40B4-BE49-F238E27FC236}">
                    <a16:creationId xmlns:a16="http://schemas.microsoft.com/office/drawing/2014/main" id="{CF41A50A-F7DD-EA49-8B1B-C515B4075869}"/>
                  </a:ext>
                </a:extLst>
              </p:cNvPr>
              <p:cNvSpPr/>
              <p:nvPr/>
            </p:nvSpPr>
            <p:spPr>
              <a:xfrm>
                <a:off x="10211256" y="3923125"/>
                <a:ext cx="951899" cy="658473"/>
              </a:xfrm>
              <a:prstGeom prst="rightArrow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Archivo Narrow" panose="02000000000000000000" pitchFamily="50" charset="0"/>
                </a:endParaRPr>
              </a:p>
            </p:txBody>
          </p:sp>
          <p:sp>
            <p:nvSpPr>
              <p:cNvPr id="219" name="Arrow: Right 99">
                <a:extLst>
                  <a:ext uri="{FF2B5EF4-FFF2-40B4-BE49-F238E27FC236}">
                    <a16:creationId xmlns:a16="http://schemas.microsoft.com/office/drawing/2014/main" id="{CF41A50A-F7DD-EA49-8B1B-C515B4075869}"/>
                  </a:ext>
                </a:extLst>
              </p:cNvPr>
              <p:cNvSpPr/>
              <p:nvPr/>
            </p:nvSpPr>
            <p:spPr>
              <a:xfrm>
                <a:off x="10211257" y="3120687"/>
                <a:ext cx="951899" cy="658473"/>
              </a:xfrm>
              <a:prstGeom prst="rightArrow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ctr"/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Archivo Narrow" panose="02000000000000000000" pitchFamily="50" charset="0"/>
                </a:endParaRPr>
              </a:p>
            </p:txBody>
          </p:sp>
          <p:sp>
            <p:nvSpPr>
              <p:cNvPr id="220" name="Rectangle 179">
                <a:extLst>
                  <a:ext uri="{FF2B5EF4-FFF2-40B4-BE49-F238E27FC236}">
                    <a16:creationId xmlns:a16="http://schemas.microsoft.com/office/drawing/2014/main" id="{B32A723A-D52C-7A42-AA54-7B66907FAC06}"/>
                  </a:ext>
                </a:extLst>
              </p:cNvPr>
              <p:cNvSpPr/>
              <p:nvPr/>
            </p:nvSpPr>
            <p:spPr>
              <a:xfrm>
                <a:off x="8691802" y="3119662"/>
                <a:ext cx="2147805" cy="65949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numCol="1" rtlCol="0" anchor="t"/>
              <a:lstStyle/>
              <a:p>
                <a:pPr algn="ctr"/>
                <a:endParaRPr lang="en-US" sz="1050" b="1" cap="small" baseline="30000" dirty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endParaRP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C3A1FC80-FE85-A044-9D67-043D84BD0C46}"/>
                  </a:ext>
                </a:extLst>
              </p:cNvPr>
              <p:cNvSpPr txBox="1"/>
              <p:nvPr/>
            </p:nvSpPr>
            <p:spPr>
              <a:xfrm>
                <a:off x="8873383" y="3330528"/>
                <a:ext cx="1880499" cy="39340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algn="r"/>
                <a:r>
                  <a:rPr lang="en-US" sz="1000" i="1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Intersolar 2022 High Projection:  149 GW, or ~400 million panels</a:t>
                </a:r>
              </a:p>
            </p:txBody>
          </p:sp>
          <p:sp>
            <p:nvSpPr>
              <p:cNvPr id="222" name="Rectangle 183">
                <a:extLst>
                  <a:ext uri="{FF2B5EF4-FFF2-40B4-BE49-F238E27FC236}">
                    <a16:creationId xmlns:a16="http://schemas.microsoft.com/office/drawing/2014/main" id="{EBCA912E-203C-A84A-970C-E276EEF30387}"/>
                  </a:ext>
                </a:extLst>
              </p:cNvPr>
              <p:cNvSpPr/>
              <p:nvPr/>
            </p:nvSpPr>
            <p:spPr>
              <a:xfrm>
                <a:off x="8212546" y="3916893"/>
                <a:ext cx="2627062" cy="66470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1" rtlCol="0" anchor="t"/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endParaRPr>
              </a:p>
              <a:p>
                <a:pPr algn="ctr"/>
                <a:endParaRPr lang="en-US" sz="1400" dirty="0">
                  <a:solidFill>
                    <a:schemeClr val="bg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endParaRP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8F005A0E-5969-7A4F-9110-BA8D4ACA6D5F}"/>
                  </a:ext>
                </a:extLst>
              </p:cNvPr>
              <p:cNvSpPr txBox="1"/>
              <p:nvPr/>
            </p:nvSpPr>
            <p:spPr>
              <a:xfrm rot="16200000">
                <a:off x="8020774" y="3194537"/>
                <a:ext cx="813817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spc="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Initial Target Market</a:t>
                </a:r>
              </a:p>
            </p:txBody>
          </p:sp>
          <p:sp>
            <p:nvSpPr>
              <p:cNvPr id="224" name="Rectangle 91">
                <a:extLst>
                  <a:ext uri="{FF2B5EF4-FFF2-40B4-BE49-F238E27FC236}">
                    <a16:creationId xmlns:a16="http://schemas.microsoft.com/office/drawing/2014/main" id="{3C5D1061-51BF-8147-BC3E-040CE69F4327}"/>
                  </a:ext>
                </a:extLst>
              </p:cNvPr>
              <p:cNvSpPr/>
              <p:nvPr/>
            </p:nvSpPr>
            <p:spPr>
              <a:xfrm>
                <a:off x="8693261" y="3177478"/>
                <a:ext cx="2146346" cy="1805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10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rPr>
                  <a:t>GLOBAL UTILITY SCALE MARKET</a:t>
                </a:r>
              </a:p>
            </p:txBody>
          </p:sp>
          <p:sp>
            <p:nvSpPr>
              <p:cNvPr id="225" name="Rectangle 91">
                <a:extLst>
                  <a:ext uri="{FF2B5EF4-FFF2-40B4-BE49-F238E27FC236}">
                    <a16:creationId xmlns:a16="http://schemas.microsoft.com/office/drawing/2014/main" id="{3C5D1061-51BF-8147-BC3E-040CE69F4327}"/>
                  </a:ext>
                </a:extLst>
              </p:cNvPr>
              <p:cNvSpPr/>
              <p:nvPr/>
            </p:nvSpPr>
            <p:spPr>
              <a:xfrm>
                <a:off x="8693261" y="3983363"/>
                <a:ext cx="2146346" cy="1805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100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rPr>
                  <a:t>GLOBAL PV MARKET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C3A1FC80-FE85-A044-9D67-043D84BD0C46}"/>
                  </a:ext>
                </a:extLst>
              </p:cNvPr>
              <p:cNvSpPr txBox="1"/>
              <p:nvPr/>
            </p:nvSpPr>
            <p:spPr>
              <a:xfrm>
                <a:off x="8835061" y="4137604"/>
                <a:ext cx="1918821" cy="39340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noAutofit/>
              </a:bodyPr>
              <a:lstStyle/>
              <a:p>
                <a:pPr algn="r"/>
                <a:r>
                  <a:rPr lang="en-US" sz="1000" i="1" dirty="0" err="1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Intersolar</a:t>
                </a:r>
                <a:r>
                  <a:rPr lang="en-US" sz="1000" i="1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 2022 High Projection: </a:t>
                </a:r>
                <a:br>
                  <a:rPr lang="en-US" sz="1000" i="1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</a:br>
                <a:r>
                  <a:rPr lang="en-US" sz="1000" i="1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233 GW, or ~600 million panels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7FB08D12-E4B2-FC4E-998C-1F37675DE0DA}"/>
                  </a:ext>
                </a:extLst>
              </p:cNvPr>
              <p:cNvSpPr txBox="1"/>
              <p:nvPr/>
            </p:nvSpPr>
            <p:spPr>
              <a:xfrm>
                <a:off x="11191730" y="3173019"/>
                <a:ext cx="823281" cy="5473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3200" b="1">
                    <a:solidFill>
                      <a:schemeClr val="accent6"/>
                    </a:solidFill>
                    <a:latin typeface="Archivo Narrow" panose="02000000000000000000" pitchFamily="50" charset="0"/>
                  </a:defRPr>
                </a:lvl1pPr>
              </a:lstStyle>
              <a:p>
                <a:pPr algn="l"/>
                <a:r>
                  <a:rPr lang="en-US" sz="1400" b="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rPr>
                  <a:t>$1.1 B </a:t>
                </a:r>
                <a:r>
                  <a:rPr lang="en-US" sz="1200" b="0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Annually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E9C582B0-DB9D-DF44-B2BF-6D2401FB09C5}"/>
                  </a:ext>
                </a:extLst>
              </p:cNvPr>
              <p:cNvSpPr txBox="1"/>
              <p:nvPr/>
            </p:nvSpPr>
            <p:spPr>
              <a:xfrm>
                <a:off x="11191730" y="3963362"/>
                <a:ext cx="926619" cy="57457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3200" b="1">
                    <a:solidFill>
                      <a:schemeClr val="accent6"/>
                    </a:solidFill>
                    <a:latin typeface="Archivo Narrow" panose="02000000000000000000" pitchFamily="50" charset="0"/>
                  </a:defRPr>
                </a:lvl1pPr>
              </a:lstStyle>
              <a:p>
                <a:pPr algn="l"/>
                <a:r>
                  <a:rPr lang="en-US" sz="1400" b="0" dirty="0">
                    <a:solidFill>
                      <a:schemeClr val="bg1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Roboto Medium" panose="02000000000000000000" pitchFamily="2" charset="0"/>
                  </a:rPr>
                  <a:t>$1.8 B </a:t>
                </a:r>
                <a:r>
                  <a:rPr lang="en-US" sz="1200" b="0" dirty="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Roboto Light" panose="02000000000000000000" pitchFamily="2" charset="0"/>
                  </a:rPr>
                  <a:t>Annually</a:t>
                </a:r>
              </a:p>
            </p:txBody>
          </p:sp>
        </p:grpSp>
        <p:sp>
          <p:nvSpPr>
            <p:cNvPr id="138" name="Rectangle 91">
              <a:extLst>
                <a:ext uri="{FF2B5EF4-FFF2-40B4-BE49-F238E27FC236}">
                  <a16:creationId xmlns:a16="http://schemas.microsoft.com/office/drawing/2014/main" id="{3C5D1061-51BF-8147-BC3E-040CE69F4327}"/>
                </a:ext>
              </a:extLst>
            </p:cNvPr>
            <p:cNvSpPr/>
            <p:nvPr/>
          </p:nvSpPr>
          <p:spPr>
            <a:xfrm>
              <a:off x="8098690" y="2399028"/>
              <a:ext cx="3836229" cy="160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ts val="1800"/>
                </a:spcAft>
              </a:pPr>
              <a:r>
                <a:rPr lang="en-US" sz="1400" dirty="0">
                  <a:solidFill>
                    <a:srgbClr val="72BA35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Roboto Medium" panose="02000000000000000000" pitchFamily="2" charset="0"/>
                </a:rPr>
                <a:t>Business Case - BIG Savings Opportunity!</a:t>
              </a:r>
            </a:p>
          </p:txBody>
        </p:sp>
        <p:sp>
          <p:nvSpPr>
            <p:cNvPr id="139" name="Rectangle 91">
              <a:extLst>
                <a:ext uri="{FF2B5EF4-FFF2-40B4-BE49-F238E27FC236}">
                  <a16:creationId xmlns:a16="http://schemas.microsoft.com/office/drawing/2014/main" id="{3C5D1061-51BF-8147-BC3E-040CE69F4327}"/>
                </a:ext>
              </a:extLst>
            </p:cNvPr>
            <p:cNvSpPr/>
            <p:nvPr/>
          </p:nvSpPr>
          <p:spPr>
            <a:xfrm>
              <a:off x="8098073" y="2687042"/>
              <a:ext cx="3840480" cy="1454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  <a:spcBef>
                  <a:spcPct val="0"/>
                </a:spcBef>
                <a:spcAft>
                  <a:spcPts val="1800"/>
                </a:spcAft>
              </a:pPr>
              <a:r>
                <a:rPr lang="en-US" sz="1400" dirty="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1. Impact of ¾ Cent Per Watt Savings</a:t>
              </a:r>
            </a:p>
          </p:txBody>
        </p:sp>
      </p:grpSp>
      <p:cxnSp>
        <p:nvCxnSpPr>
          <p:cNvPr id="214" name="Ευθεία γραμμή σύνδεσης 213"/>
          <p:cNvCxnSpPr/>
          <p:nvPr/>
        </p:nvCxnSpPr>
        <p:spPr>
          <a:xfrm flipH="1">
            <a:off x="8176489" y="6527295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Ευθεία γραμμή σύνδεσης 214"/>
          <p:cNvCxnSpPr/>
          <p:nvPr/>
        </p:nvCxnSpPr>
        <p:spPr>
          <a:xfrm flipH="1">
            <a:off x="8173767" y="6755659"/>
            <a:ext cx="3761679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Ευθεία γραμμή σύνδεσης 135"/>
          <p:cNvCxnSpPr/>
          <p:nvPr/>
        </p:nvCxnSpPr>
        <p:spPr>
          <a:xfrm flipH="1">
            <a:off x="8175965" y="4542774"/>
            <a:ext cx="3758955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91">
            <a:extLst>
              <a:ext uri="{FF2B5EF4-FFF2-40B4-BE49-F238E27FC236}">
                <a16:creationId xmlns:a16="http://schemas.microsoft.com/office/drawing/2014/main" id="{3C5D1061-51BF-8147-BC3E-040CE69F4327}"/>
              </a:ext>
            </a:extLst>
          </p:cNvPr>
          <p:cNvSpPr/>
          <p:nvPr/>
        </p:nvSpPr>
        <p:spPr>
          <a:xfrm>
            <a:off x="8098073" y="4625585"/>
            <a:ext cx="2415713" cy="170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2. Project Savings Example</a:t>
            </a:r>
          </a:p>
        </p:txBody>
      </p:sp>
      <p:graphicFrame>
        <p:nvGraphicFramePr>
          <p:cNvPr id="142" name="Chart 187">
            <a:extLst>
              <a:ext uri="{FF2B5EF4-FFF2-40B4-BE49-F238E27FC236}">
                <a16:creationId xmlns:a16="http://schemas.microsoft.com/office/drawing/2014/main" id="{8BD9A42E-4A73-504D-989B-FF56DBC6D1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710467"/>
              </p:ext>
            </p:extLst>
          </p:nvPr>
        </p:nvGraphicFramePr>
        <p:xfrm>
          <a:off x="8038725" y="4862147"/>
          <a:ext cx="3271835" cy="186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3" name="TextBox 142">
            <a:extLst>
              <a:ext uri="{FF2B5EF4-FFF2-40B4-BE49-F238E27FC236}">
                <a16:creationId xmlns:a16="http://schemas.microsoft.com/office/drawing/2014/main" id="{887B90AA-8A97-F54A-812F-38C525D116E2}"/>
              </a:ext>
            </a:extLst>
          </p:cNvPr>
          <p:cNvSpPr txBox="1"/>
          <p:nvPr/>
        </p:nvSpPr>
        <p:spPr>
          <a:xfrm>
            <a:off x="10387799" y="4592555"/>
            <a:ext cx="1551727" cy="257092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t">
            <a:noAutofit/>
          </a:bodyPr>
          <a:lstStyle/>
          <a:p>
            <a:pPr algn="r"/>
            <a:r>
              <a:rPr lang="en-US" sz="10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100MW Project Example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7E2F994-A9D8-564B-B55C-CF97E52D08CC}"/>
              </a:ext>
            </a:extLst>
          </p:cNvPr>
          <p:cNvSpPr txBox="1"/>
          <p:nvPr/>
        </p:nvSpPr>
        <p:spPr>
          <a:xfrm>
            <a:off x="8957819" y="5643400"/>
            <a:ext cx="1639667" cy="475202"/>
          </a:xfrm>
          <a:prstGeom prst="rect">
            <a:avLst/>
          </a:prstGeom>
          <a:noFill/>
        </p:spPr>
        <p:txBody>
          <a:bodyPr wrap="square" lIns="0" rIns="0" rtlCol="0" anchor="t">
            <a:noAutofit/>
          </a:bodyPr>
          <a:lstStyle/>
          <a:p>
            <a:r>
              <a:rPr lang="en-US" sz="115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Save over $800k or </a:t>
            </a:r>
            <a:br>
              <a:rPr lang="en-US" sz="115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sz="115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&gt;3/4 Cent Per Watt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8224446" y="4799519"/>
            <a:ext cx="451212" cy="2282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$1.5 M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F02C4862-F274-1348-A64F-BC4879DFCAA4}"/>
              </a:ext>
            </a:extLst>
          </p:cNvPr>
          <p:cNvSpPr txBox="1"/>
          <p:nvPr/>
        </p:nvSpPr>
        <p:spPr>
          <a:xfrm flipH="1">
            <a:off x="10464546" y="5405314"/>
            <a:ext cx="496333" cy="22828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0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$0.75 M</a:t>
            </a:r>
          </a:p>
        </p:txBody>
      </p:sp>
      <p:cxnSp>
        <p:nvCxnSpPr>
          <p:cNvPr id="165" name="Elbow Connector 1031">
            <a:extLst>
              <a:ext uri="{FF2B5EF4-FFF2-40B4-BE49-F238E27FC236}">
                <a16:creationId xmlns:a16="http://schemas.microsoft.com/office/drawing/2014/main" id="{1AB362C0-C9AD-3744-8449-B138759CC9DB}"/>
              </a:ext>
            </a:extLst>
          </p:cNvPr>
          <p:cNvCxnSpPr/>
          <p:nvPr/>
        </p:nvCxnSpPr>
        <p:spPr>
          <a:xfrm>
            <a:off x="8675658" y="4910476"/>
            <a:ext cx="2063734" cy="509127"/>
          </a:xfrm>
          <a:prstGeom prst="bentConnector2">
            <a:avLst/>
          </a:prstGeom>
          <a:ln w="19050">
            <a:solidFill>
              <a:srgbClr val="72BA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Έλλειψη 165"/>
          <p:cNvSpPr/>
          <p:nvPr/>
        </p:nvSpPr>
        <p:spPr>
          <a:xfrm>
            <a:off x="11082654" y="4827641"/>
            <a:ext cx="800477" cy="800477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FB08D12-E4B2-FC4E-998C-1F37675DE0DA}"/>
              </a:ext>
            </a:extLst>
          </p:cNvPr>
          <p:cNvSpPr txBox="1"/>
          <p:nvPr/>
        </p:nvSpPr>
        <p:spPr>
          <a:xfrm>
            <a:off x="11158073" y="4997507"/>
            <a:ext cx="681764" cy="411779"/>
          </a:xfrm>
          <a:prstGeom prst="rect">
            <a:avLst/>
          </a:prstGeom>
          <a:noFill/>
        </p:spPr>
        <p:txBody>
          <a:bodyPr wrap="square" lIns="0" rIns="0" rtlCol="0" anchor="t">
            <a:no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accent6"/>
                </a:solidFill>
                <a:latin typeface="Archivo Narrow" panose="02000000000000000000" pitchFamily="50" charset="0"/>
              </a:defRPr>
            </a:lvl1pPr>
          </a:lstStyle>
          <a:p>
            <a:pPr algn="l"/>
            <a:r>
              <a:rPr lang="en-US" sz="11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50% Cost Reduction</a:t>
            </a:r>
          </a:p>
        </p:txBody>
      </p:sp>
      <p:sp>
        <p:nvSpPr>
          <p:cNvPr id="170" name="Έλλειψη 169"/>
          <p:cNvSpPr/>
          <p:nvPr/>
        </p:nvSpPr>
        <p:spPr>
          <a:xfrm>
            <a:off x="11082654" y="5667161"/>
            <a:ext cx="800477" cy="800477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FB08D12-E4B2-FC4E-998C-1F37675DE0DA}"/>
              </a:ext>
            </a:extLst>
          </p:cNvPr>
          <p:cNvSpPr txBox="1"/>
          <p:nvPr/>
        </p:nvSpPr>
        <p:spPr>
          <a:xfrm>
            <a:off x="11269393" y="5749566"/>
            <a:ext cx="548597" cy="547392"/>
          </a:xfrm>
          <a:prstGeom prst="rect">
            <a:avLst/>
          </a:prstGeom>
          <a:noFill/>
        </p:spPr>
        <p:txBody>
          <a:bodyPr wrap="square" lIns="0" rIns="0" rtlCol="0" anchor="t">
            <a:no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accent6"/>
                </a:solidFill>
                <a:latin typeface="Archivo Narrow" panose="02000000000000000000" pitchFamily="50" charset="0"/>
              </a:defRPr>
            </a:lvl1pPr>
          </a:lstStyle>
          <a:p>
            <a:pPr algn="l"/>
            <a:r>
              <a:rPr lang="en-US" sz="1100" b="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Finish Weeks Faster!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8967212" y="6125574"/>
            <a:ext cx="755574" cy="372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Labor &amp; Material Savings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8206565" y="6125574"/>
            <a:ext cx="751254" cy="372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PV Attachment Costs Today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9722787" y="6125574"/>
            <a:ext cx="734983" cy="372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Present Value Savings of Torque Audits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10483593" y="6125574"/>
            <a:ext cx="627809" cy="372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75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V-Clip Expected Costs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52CB469-90AB-E144-BF8E-3A26F9F76593}"/>
              </a:ext>
            </a:extLst>
          </p:cNvPr>
          <p:cNvSpPr txBox="1"/>
          <p:nvPr/>
        </p:nvSpPr>
        <p:spPr>
          <a:xfrm flipH="1">
            <a:off x="8344347" y="6579598"/>
            <a:ext cx="914400" cy="1776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Labor &amp; Materials</a:t>
            </a:r>
          </a:p>
        </p:txBody>
      </p:sp>
      <p:sp>
        <p:nvSpPr>
          <p:cNvPr id="213" name="Έλλειψη 212"/>
          <p:cNvSpPr/>
          <p:nvPr/>
        </p:nvSpPr>
        <p:spPr>
          <a:xfrm>
            <a:off x="8198614" y="6575873"/>
            <a:ext cx="119941" cy="119941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04C99A4-667B-45E7-A0CD-42615106A357}"/>
              </a:ext>
            </a:extLst>
          </p:cNvPr>
          <p:cNvSpPr txBox="1"/>
          <p:nvPr/>
        </p:nvSpPr>
        <p:spPr>
          <a:xfrm flipH="1">
            <a:off x="11595726" y="6579598"/>
            <a:ext cx="512035" cy="170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Savings</a:t>
            </a:r>
          </a:p>
        </p:txBody>
      </p:sp>
      <p:sp>
        <p:nvSpPr>
          <p:cNvPr id="96" name="Έλλειψη 211">
            <a:extLst>
              <a:ext uri="{FF2B5EF4-FFF2-40B4-BE49-F238E27FC236}">
                <a16:creationId xmlns:a16="http://schemas.microsoft.com/office/drawing/2014/main" id="{E8764BD6-26F1-48E6-9799-4D5F6809129C}"/>
              </a:ext>
            </a:extLst>
          </p:cNvPr>
          <p:cNvSpPr/>
          <p:nvPr/>
        </p:nvSpPr>
        <p:spPr>
          <a:xfrm>
            <a:off x="11436574" y="6575872"/>
            <a:ext cx="119941" cy="119941"/>
          </a:xfrm>
          <a:prstGeom prst="ellipse">
            <a:avLst/>
          </a:prstGeom>
          <a:solidFill>
            <a:srgbClr val="72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B1EA987-C48B-4349-B307-3CABB143605C}"/>
              </a:ext>
            </a:extLst>
          </p:cNvPr>
          <p:cNvSpPr txBox="1"/>
          <p:nvPr/>
        </p:nvSpPr>
        <p:spPr>
          <a:xfrm flipH="1">
            <a:off x="9465228" y="6579598"/>
            <a:ext cx="1840657" cy="1776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Present Value of Torque Audit Costs</a:t>
            </a:r>
          </a:p>
        </p:txBody>
      </p:sp>
      <p:sp>
        <p:nvSpPr>
          <p:cNvPr id="100" name="Έλλειψη 212">
            <a:extLst>
              <a:ext uri="{FF2B5EF4-FFF2-40B4-BE49-F238E27FC236}">
                <a16:creationId xmlns:a16="http://schemas.microsoft.com/office/drawing/2014/main" id="{1F7182DB-FDC3-4074-BB43-FBED0F0F3A7D}"/>
              </a:ext>
            </a:extLst>
          </p:cNvPr>
          <p:cNvSpPr/>
          <p:nvPr/>
        </p:nvSpPr>
        <p:spPr>
          <a:xfrm>
            <a:off x="9319495" y="6575873"/>
            <a:ext cx="119941" cy="119941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41">
            <a:extLst>
              <a:ext uri="{FF2B5EF4-FFF2-40B4-BE49-F238E27FC236}">
                <a16:creationId xmlns:a16="http://schemas.microsoft.com/office/drawing/2014/main" id="{F7DCBCEC-AB09-4FC2-A410-DFA8F65F523D}"/>
              </a:ext>
            </a:extLst>
          </p:cNvPr>
          <p:cNvSpPr/>
          <p:nvPr/>
        </p:nvSpPr>
        <p:spPr>
          <a:xfrm>
            <a:off x="4191041" y="5724962"/>
            <a:ext cx="3868140" cy="1010037"/>
          </a:xfrm>
          <a:prstGeom prst="rect">
            <a:avLst/>
          </a:prstGeom>
        </p:spPr>
        <p:txBody>
          <a:bodyPr wrap="square" lIns="0" rIns="0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</a:pPr>
            <a:r>
              <a:rPr lang="en-US" sz="1400" dirty="0">
                <a:solidFill>
                  <a:srgbClr val="72BA3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Select customer discussions include: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72BA35"/>
              </a:buClr>
              <a:buSzPct val="110000"/>
            </a:pP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SunPower, Soltec, Cypress Creek Renewables, Norwich Technologies, Everest Solar, ReVision Energy, Quest Renewables, Greentown Labs, Bithenergy, Powerhouse, Radiance Solar, Catamount Solar, Solaflect Energy</a:t>
            </a:r>
          </a:p>
        </p:txBody>
      </p:sp>
      <p:cxnSp>
        <p:nvCxnSpPr>
          <p:cNvPr id="129" name="Ευθεία γραμμή σύνδεσης 128"/>
          <p:cNvCxnSpPr/>
          <p:nvPr/>
        </p:nvCxnSpPr>
        <p:spPr>
          <a:xfrm flipH="1">
            <a:off x="2010415" y="6755659"/>
            <a:ext cx="5956871" cy="0"/>
          </a:xfrm>
          <a:prstGeom prst="line">
            <a:avLst/>
          </a:prstGeom>
          <a:ln>
            <a:solidFill>
              <a:srgbClr val="72BA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6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numCol="1" rtlCol="0" anchor="ctr"/>
      <a:lstStyle>
        <a:defPPr algn="ctr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Ins="0" rtlCol="0" anchor="ctr">
        <a:noAutofit/>
      </a:bodyPr>
      <a:lstStyle>
        <a:defPPr algn="l">
          <a:defRPr sz="160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19361</TotalTime>
  <Words>440</Words>
  <Application>Microsoft Office PowerPoint</Application>
  <PresentationFormat>Widescreen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</vt:lpstr>
      <vt:lpstr>Roboto Light</vt:lpstr>
      <vt:lpstr>Arial</vt:lpstr>
      <vt:lpstr>Archivo Narrow</vt:lpstr>
      <vt:lpstr>Roboto Medium</vt:lpstr>
      <vt:lpstr>Wingdings</vt:lpstr>
      <vt:lpstr>Franklin Gothic Medium Cond</vt:lpstr>
      <vt:lpstr>Calibri Light</vt:lpstr>
      <vt:lpstr>2_Custom Design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Sewell</dc:creator>
  <cp:lastModifiedBy>Robert Sewell</cp:lastModifiedBy>
  <cp:revision>121</cp:revision>
  <cp:lastPrinted>2020-03-04T19:17:16Z</cp:lastPrinted>
  <dcterms:created xsi:type="dcterms:W3CDTF">2019-12-12T03:35:43Z</dcterms:created>
  <dcterms:modified xsi:type="dcterms:W3CDTF">2020-03-04T20:24:26Z</dcterms:modified>
</cp:coreProperties>
</file>