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8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99347852496969"/>
          <c:y val="5.1653680183172887E-2"/>
          <c:w val="0.77528331669003059"/>
          <c:h val="0.77576383976610197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1-FBAF-4D13-936E-819B5CE963EA}"/>
              </c:ext>
            </c:extLst>
          </c:dPt>
          <c:dLbls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accent4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'SAM output summary'!$D$6:$E$6</c:f>
              <c:strCache>
                <c:ptCount val="2"/>
                <c:pt idx="0">
                  <c:v>Baseline</c:v>
                </c:pt>
                <c:pt idx="1">
                  <c:v>With Coating</c:v>
                </c:pt>
              </c:strCache>
            </c:strRef>
          </c:cat>
          <c:val>
            <c:numRef>
              <c:f>'SAM output summary'!$D$9:$E$9</c:f>
              <c:numCache>
                <c:formatCode>General</c:formatCode>
                <c:ptCount val="2"/>
                <c:pt idx="0">
                  <c:v>0.93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AF-4D13-936E-819B5CE963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71125936"/>
        <c:axId val="1666827552"/>
      </c:barChart>
      <c:catAx>
        <c:axId val="167112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112A3A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4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1666827552"/>
        <c:crosses val="autoZero"/>
        <c:auto val="1"/>
        <c:lblAlgn val="ctr"/>
        <c:lblOffset val="100"/>
        <c:noMultiLvlLbl val="0"/>
      </c:catAx>
      <c:valAx>
        <c:axId val="1666827552"/>
        <c:scaling>
          <c:orientation val="minMax"/>
          <c:max val="1"/>
          <c:min val="0.7200000000000000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cap="none" baseline="0">
                    <a:solidFill>
                      <a:schemeClr val="accent4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r>
                  <a:rPr lang="en-US" sz="1000" cap="none" baseline="0" dirty="0"/>
                  <a:t>Utility-scale System </a:t>
                </a:r>
                <a:br>
                  <a:rPr lang="en-US" sz="1000" cap="none" baseline="0" dirty="0"/>
                </a:br>
                <a:r>
                  <a:rPr lang="en-US" sz="1000" cap="none" baseline="0" dirty="0"/>
                  <a:t>$/watt-dc</a:t>
                </a:r>
              </a:p>
            </c:rich>
          </c:tx>
          <c:layout>
            <c:manualLayout>
              <c:xMode val="edge"/>
              <c:yMode val="edge"/>
              <c:x val="2.4638191253520726E-2"/>
              <c:y val="9.420701999342992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cap="none" baseline="0">
                  <a:solidFill>
                    <a:schemeClr val="accent4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" sourceLinked="0"/>
        <c:majorTickMark val="none"/>
        <c:minorTickMark val="none"/>
        <c:tickLblPos val="nextTo"/>
        <c:spPr>
          <a:noFill/>
          <a:ln>
            <a:solidFill>
              <a:srgbClr val="112A3A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4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1671125936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 sz="1050">
          <a:solidFill>
            <a:schemeClr val="accent4"/>
          </a:solidFill>
          <a:latin typeface="Myriad Pro" panose="020B0503030403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8480F-FF29-4D8C-938E-EAF5A17BB098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B1812-62CF-49AF-957A-C74E59ABC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8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B40507-73C0-4F52-8ED9-3DE6079E60F2}"/>
              </a:ext>
            </a:extLst>
          </p:cNvPr>
          <p:cNvCxnSpPr/>
          <p:nvPr userDrawn="1"/>
        </p:nvCxnSpPr>
        <p:spPr>
          <a:xfrm>
            <a:off x="676374" y="3556000"/>
            <a:ext cx="938272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2BE170F-DE1E-41ED-A62C-5886BC360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44" y="1721555"/>
            <a:ext cx="9144000" cy="178840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44E8C-0E51-4107-8AE7-D0220B2DF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44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1E9AC-86CC-4882-80CC-E8848D39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1C00E-2ED2-48CA-A216-2557A32FF244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1562D-69B3-443E-9BE2-AB9F1087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6C58C8-4B44-4EE2-99EB-09A16EAAAB0E}"/>
              </a:ext>
            </a:extLst>
          </p:cNvPr>
          <p:cNvSpPr/>
          <p:nvPr userDrawn="1"/>
        </p:nvSpPr>
        <p:spPr>
          <a:xfrm>
            <a:off x="9973733" y="0"/>
            <a:ext cx="221826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AB79E1-172B-446D-8FC4-0B98C1583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886" y="5161668"/>
            <a:ext cx="1681959" cy="13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8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02E28-1310-4678-ABD7-C36B148D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6AE2B-5335-4FD9-B475-A53CE79A9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AA15C-6699-4549-BCC8-9CF10312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DF84-20B1-492C-95B0-12BDDFD8EBD4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3FE9D-165F-44E4-8B84-B1343098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8458A-F1A4-40DE-9D32-E04E66B2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8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AB24-5783-4FC8-B70C-0A9C26A02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55BA7-3CF2-4E43-8505-73D06339A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67F42-A87D-4856-9C89-502E12E1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9E59-C939-47E5-8B72-88015C2E03BC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D4110-D67D-4C25-A2FF-DE9B442B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5B4C1-5C85-4033-9F5D-0774E2C7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1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CB7EA-24A6-44FE-8102-D544755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BCCC5-EA86-4AA6-831B-551360911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4F35C-F631-4EEE-80BC-AC08F0E7E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F6247-7C28-4412-AAC0-D4F1FA39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FCD3-8025-483C-B85F-6B9BD7299105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F44D6-F0A5-40AF-8C5E-7394E14E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EF784-FE81-4008-ABFD-6F76DE5F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5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B644-4E2E-4528-A1B4-CE78BC12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03CBD-D427-481F-94FC-5D92C7CCA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BA516-0B4E-4E4E-BD96-F5B37708B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D4E950-5253-475C-A006-1526291C6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B29892-8D9C-4276-BDA3-69334E6C0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30153-E4F3-486C-A16C-A8E4467C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6E20-E373-4FDE-80A0-08AD3D7BF5A8}" type="datetime1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D38A00-F8DA-4067-8F47-CE86D8C7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2B5387-B6C3-438A-AA7E-069B13BC5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1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0A93-32AD-4D1E-B5EE-51251E4A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270CF0-C673-4C3D-A7E8-BEC2ED57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0D23-1461-48C7-8B71-E37DE17B61DD}" type="datetime1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C9FE7-680A-4E24-B829-1B240729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58230-5416-413B-898C-463F03F96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1CD84-0112-4465-AC05-81661CF0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EF3AB-3D02-47B9-A7F0-0F267B1DEE85}" type="datetime1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ACC9C-7A33-49B5-89B1-7DC337C42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C0459-FAAB-49B8-871B-92E626A8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0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7A362-F01F-452B-AF4F-29B00108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1DE88-CF0E-48CF-9996-078413DFD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79E66-E94F-4AAD-9CD7-1A3E28061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635B5-FC58-4FED-98E8-0493CD00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49B56-A2FC-4E15-A25D-85A8D1343C6D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C4D06-1A6B-4C25-B590-0C95D1FE0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205C2-0F9B-4A0F-B36F-7D367A90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1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00D63-2DBD-41BE-989A-1ECC767D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F50EE-89A9-40F2-9631-D513132CB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7A725-01DD-427B-9A2F-4ADDF4391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FD274-9AEA-4825-8AB2-FE0B9027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CBF9-F42B-4C9E-B39F-E9F53FA49623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2101D-28E1-48A0-AF98-C98AF422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5906B-26E0-4249-85D9-2A899D01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4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7B43-2FBA-4811-9898-014A6E84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115DF-3F0F-4B3E-879B-F12CEFCB1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1E016-4078-4878-A533-A7D943DB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0181-D6DC-415F-ADB2-A7D674C9DA31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24D1B-91EF-49D0-BF6D-3ED4C21B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DE8D9-3857-4B01-BC0A-F037FC36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3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53BD75-7323-40C4-8E71-B3643A3D3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A58B8-520E-42DB-97C5-2DBF42213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5E4A6-ED01-46AE-8074-3D1482A07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ED98-C2CA-4523-95C5-8813FA774428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BF578-7BB3-41F5-9A82-DBCDFCEB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E2C0-DD13-47F4-BF5D-399F99DB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3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43296E-743C-4DD3-8715-8A121B4F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6525"/>
            <a:ext cx="10814756" cy="9528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D00CA-E9F0-4A52-A039-21CADF97D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F349E-0427-4768-B331-96F081AAA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D2A042-A9C4-4E97-B5B1-5224160524A6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2106C-0A60-478C-BD12-952319E7D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AAE0-E536-4778-A3D6-199B19FB1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178" y="6356350"/>
            <a:ext cx="4854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E096C1-DE4F-4796-B50A-F595C42F1F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6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0" y="1060228"/>
            <a:ext cx="12192000" cy="0"/>
          </a:xfrm>
          <a:prstGeom prst="line">
            <a:avLst/>
          </a:prstGeom>
          <a:ln w="127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33785" y="219333"/>
            <a:ext cx="9558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Sunlight-Shaping Solar Panels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872" y="2628022"/>
            <a:ext cx="3474720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Our Solution: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 better solar panels by making a better sun</a:t>
            </a:r>
          </a:p>
          <a:p>
            <a:pPr algn="just"/>
            <a:r>
              <a:rPr lang="en-US" sz="1150" dirty="0" err="1">
                <a:latin typeface="Arial" panose="020B0604020202020204" pitchFamily="34" charset="0"/>
                <a:cs typeface="Arial" panose="020B0604020202020204" pitchFamily="34" charset="0"/>
              </a:rPr>
              <a:t>BlueDot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applies our sunlight-shaping material to any of the top three layers of a solar panel to create an integrated package that is 10-17% more efficient (22.5% 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24.8% efficient)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and 5-10% cheaper on a $/watt basis than today’s commercial panels.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8B48BB-3BF0-4382-A07D-ADD60FC776E6}"/>
              </a:ext>
            </a:extLst>
          </p:cNvPr>
          <p:cNvSpPr txBox="1"/>
          <p:nvPr/>
        </p:nvSpPr>
        <p:spPr>
          <a:xfrm>
            <a:off x="60872" y="1180151"/>
            <a:ext cx="3474720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The Problem: </a:t>
            </a:r>
            <a:r>
              <a:rPr lang="en-US" sz="115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panel efficiency is not improving fast enough</a:t>
            </a:r>
          </a:p>
          <a:p>
            <a:pPr algn="just"/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Improvements in the power output and sunlight-to-electricity conversion efficiency of solar panels is stagnating. Panel manufacturers are spending millions of dollars to improve panel efficiency from 22.5% to 22.6% (&lt;0.5% relative improvement).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74B43F-B459-4E50-BC64-B4B64D0307BE}"/>
              </a:ext>
            </a:extLst>
          </p:cNvPr>
          <p:cNvGrpSpPr/>
          <p:nvPr/>
        </p:nvGrpSpPr>
        <p:grpSpPr>
          <a:xfrm>
            <a:off x="159393" y="150322"/>
            <a:ext cx="2825107" cy="723460"/>
            <a:chOff x="-80003" y="12044"/>
            <a:chExt cx="2523923" cy="64633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74800E2-7569-49F2-95BF-7C4623E2F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62" y="118848"/>
              <a:ext cx="1757258" cy="45809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D58E07C-FA14-449D-B6A2-866624110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0003" y="12044"/>
              <a:ext cx="646332" cy="646332"/>
            </a:xfrm>
            <a:prstGeom prst="rect">
              <a:avLst/>
            </a:prstGeom>
          </p:spPr>
        </p:pic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2DD3545A-D889-4B45-B821-05ACCD852005}"/>
              </a:ext>
            </a:extLst>
          </p:cNvPr>
          <p:cNvSpPr txBox="1"/>
          <p:nvPr/>
        </p:nvSpPr>
        <p:spPr>
          <a:xfrm>
            <a:off x="3535663" y="4397488"/>
            <a:ext cx="363469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Sunlight-shaping coating can be applied to any of the top three layers of a solar panel and boost power output.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E7D46BB-DE25-4D25-AC41-8227B38C01A0}"/>
              </a:ext>
            </a:extLst>
          </p:cNvPr>
          <p:cNvSpPr txBox="1"/>
          <p:nvPr/>
        </p:nvSpPr>
        <p:spPr>
          <a:xfrm>
            <a:off x="268488" y="4252866"/>
            <a:ext cx="30594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coating “shapes” the incoming sunlight to increase the number of photons the underlying solar cell can convert to electricity.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47A7334-2115-449C-B6D8-28A2B892DA9E}"/>
              </a:ext>
            </a:extLst>
          </p:cNvPr>
          <p:cNvSpPr txBox="1"/>
          <p:nvPr/>
        </p:nvSpPr>
        <p:spPr>
          <a:xfrm>
            <a:off x="7410297" y="1441504"/>
            <a:ext cx="4642508" cy="23929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Go! Demo Day Goals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Identify optimal processing conditions for applying sunlight-shaping materials at WCET, achieving consistent luminescence quantum yields of &gt;150%.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Fabricate a 4” x 4” “coupon” cell prototype with sunlight-shaping technology that achieves a power conversion efficiency boost of &gt;10%.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Continue testing “coupon” prototype stability in environmental chambers following IEC protocols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Certify “coupon” cell performance at NREL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Obtain a letter of commitment from a US solar panel manufacturer to incorporate our sunlight-shaping technology into a pilot-scale production of c-Si modules and field testing of systems.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FA85F4-DFA1-4782-96AE-056C4110B08D}"/>
              </a:ext>
            </a:extLst>
          </p:cNvPr>
          <p:cNvGrpSpPr/>
          <p:nvPr/>
        </p:nvGrpSpPr>
        <p:grpSpPr>
          <a:xfrm>
            <a:off x="7410297" y="4736361"/>
            <a:ext cx="4642508" cy="1993308"/>
            <a:chOff x="7231852" y="4602078"/>
            <a:chExt cx="4642508" cy="2226458"/>
          </a:xfrm>
        </p:grpSpPr>
        <p:graphicFrame>
          <p:nvGraphicFramePr>
            <p:cNvPr id="97" name="Chart 96">
              <a:extLst>
                <a:ext uri="{FF2B5EF4-FFF2-40B4-BE49-F238E27FC236}">
                  <a16:creationId xmlns:a16="http://schemas.microsoft.com/office/drawing/2014/main" id="{508C6D57-7458-4192-9679-42E430CECB1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0445922"/>
                </p:ext>
              </p:extLst>
            </p:nvPr>
          </p:nvGraphicFramePr>
          <p:xfrm>
            <a:off x="7231852" y="4664175"/>
            <a:ext cx="4642508" cy="21643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98" name="Connector: Elbow 97">
              <a:extLst>
                <a:ext uri="{FF2B5EF4-FFF2-40B4-BE49-F238E27FC236}">
                  <a16:creationId xmlns:a16="http://schemas.microsoft.com/office/drawing/2014/main" id="{60B9DAB5-8C79-490A-9EFE-C964D900E5B2}"/>
                </a:ext>
              </a:extLst>
            </p:cNvPr>
            <p:cNvCxnSpPr>
              <a:cxnSpLocks/>
              <a:stCxn id="99" idx="0"/>
              <a:endCxn id="100" idx="0"/>
            </p:cNvCxnSpPr>
            <p:nvPr/>
          </p:nvCxnSpPr>
          <p:spPr>
            <a:xfrm rot="16200000" flipH="1">
              <a:off x="9844270" y="4257568"/>
              <a:ext cx="416432" cy="1802472"/>
            </a:xfrm>
            <a:prstGeom prst="bentConnector3">
              <a:avLst>
                <a:gd name="adj1" fmla="val -54895"/>
              </a:avLst>
            </a:prstGeom>
            <a:ln w="31750">
              <a:solidFill>
                <a:schemeClr val="accent4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9C5C66D-A74C-43FC-97C8-FEB5FA6FE210}"/>
                </a:ext>
              </a:extLst>
            </p:cNvPr>
            <p:cNvSpPr/>
            <p:nvPr/>
          </p:nvSpPr>
          <p:spPr>
            <a:xfrm>
              <a:off x="8968122" y="4950588"/>
              <a:ext cx="366256" cy="1859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91A5668-F132-4FF6-970E-EC9A1547E5EB}"/>
                </a:ext>
              </a:extLst>
            </p:cNvPr>
            <p:cNvSpPr/>
            <p:nvPr/>
          </p:nvSpPr>
          <p:spPr>
            <a:xfrm>
              <a:off x="10770594" y="5367020"/>
              <a:ext cx="366256" cy="1859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6C34C4E-8875-4352-9D5C-3CEDD073C808}"/>
                </a:ext>
              </a:extLst>
            </p:cNvPr>
            <p:cNvSpPr/>
            <p:nvPr/>
          </p:nvSpPr>
          <p:spPr>
            <a:xfrm>
              <a:off x="9691937" y="4602078"/>
              <a:ext cx="651481" cy="2331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−7.5%</a:t>
              </a: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3ADDBEA7-A6E6-4115-8059-B01DE6FBEEEF}"/>
              </a:ext>
            </a:extLst>
          </p:cNvPr>
          <p:cNvSpPr txBox="1"/>
          <p:nvPr/>
        </p:nvSpPr>
        <p:spPr>
          <a:xfrm>
            <a:off x="7590453" y="4252866"/>
            <a:ext cx="4462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Projected economic impact of sunlight-shaping coating on a utility-scale solar system.</a:t>
            </a:r>
          </a:p>
        </p:txBody>
      </p:sp>
      <p:pic>
        <p:nvPicPr>
          <p:cNvPr id="4" name="Picture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FF5F64EF-3D65-4D1C-A329-E1391FE012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0"/>
          <a:stretch/>
        </p:blipFill>
        <p:spPr>
          <a:xfrm>
            <a:off x="124834" y="4838183"/>
            <a:ext cx="3346797" cy="178966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0D360271-9DED-4214-BEF2-522099D0739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862" y="4934994"/>
            <a:ext cx="3566301" cy="1894620"/>
          </a:xfrm>
          <a:prstGeom prst="rect">
            <a:avLst/>
          </a:prstGeom>
        </p:spPr>
      </p:pic>
      <p:pic>
        <p:nvPicPr>
          <p:cNvPr id="5" name="Picture 4" descr="A person sitting at a desk in an office&#10;&#10;Description automatically generated">
            <a:extLst>
              <a:ext uri="{FF2B5EF4-FFF2-40B4-BE49-F238E27FC236}">
                <a16:creationId xmlns:a16="http://schemas.microsoft.com/office/drawing/2014/main" id="{ECA755B6-E6BB-494C-A0F5-00126E59EF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9" t="38413" r="19792" b="24515"/>
          <a:stretch/>
        </p:blipFill>
        <p:spPr>
          <a:xfrm>
            <a:off x="4195761" y="1579623"/>
            <a:ext cx="2314502" cy="1106479"/>
          </a:xfrm>
          <a:prstGeom prst="rect">
            <a:avLst/>
          </a:prstGeom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picture containing indoor, table, sitting, light&#10;&#10;Description automatically generated">
            <a:extLst>
              <a:ext uri="{FF2B5EF4-FFF2-40B4-BE49-F238E27FC236}">
                <a16:creationId xmlns:a16="http://schemas.microsoft.com/office/drawing/2014/main" id="{0D013FCE-EAF2-4CC1-9BFF-FBEBE793F6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40609" r="25176" b="25525"/>
          <a:stretch/>
        </p:blipFill>
        <p:spPr>
          <a:xfrm>
            <a:off x="3959497" y="3238823"/>
            <a:ext cx="2787031" cy="1106479"/>
          </a:xfrm>
          <a:prstGeom prst="rect">
            <a:avLst/>
          </a:prstGeom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A6F237B-DD3E-4C7C-B602-F5DD46488DFB}"/>
              </a:ext>
            </a:extLst>
          </p:cNvPr>
          <p:cNvSpPr txBox="1"/>
          <p:nvPr/>
        </p:nvSpPr>
        <p:spPr>
          <a:xfrm>
            <a:off x="3353928" y="1180151"/>
            <a:ext cx="399816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“coupon” cells made using Ready! award. Baseline cell on the left, cell with sunlight-shaping coating on the right.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B9BC49-215C-4264-B1EC-9A7C94F47E20}"/>
              </a:ext>
            </a:extLst>
          </p:cNvPr>
          <p:cNvSpPr txBox="1"/>
          <p:nvPr/>
        </p:nvSpPr>
        <p:spPr>
          <a:xfrm>
            <a:off x="3353928" y="2685464"/>
            <a:ext cx="3998168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a prototype cell’s </a:t>
            </a:r>
            <a:r>
              <a:rPr lang="en-US" sz="1000" i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photoresponse</a:t>
            </a:r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Washington Clean Energy Testbeds, an AMSP Network member</a:t>
            </a:r>
          </a:p>
        </p:txBody>
      </p:sp>
    </p:spTree>
    <p:extLst>
      <p:ext uri="{BB962C8B-B14F-4D97-AF65-F5344CB8AC3E}">
        <p14:creationId xmlns:p14="http://schemas.microsoft.com/office/powerpoint/2010/main" val="1563581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Dot">
      <a:dk1>
        <a:srgbClr val="000000"/>
      </a:dk1>
      <a:lt1>
        <a:srgbClr val="FFFFFF"/>
      </a:lt1>
      <a:dk2>
        <a:srgbClr val="112A3A"/>
      </a:dk2>
      <a:lt2>
        <a:srgbClr val="DDDDDD"/>
      </a:lt2>
      <a:accent1>
        <a:srgbClr val="FFFFFF"/>
      </a:accent1>
      <a:accent2>
        <a:srgbClr val="DFDFDF"/>
      </a:accent2>
      <a:accent3>
        <a:srgbClr val="5F5F5F"/>
      </a:accent3>
      <a:accent4>
        <a:srgbClr val="112A3A"/>
      </a:accent4>
      <a:accent5>
        <a:srgbClr val="1866A4"/>
      </a:accent5>
      <a:accent6>
        <a:srgbClr val="129EDB"/>
      </a:accent6>
      <a:hlink>
        <a:srgbClr val="00B050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Dot">
    <a:dk1>
      <a:srgbClr val="000000"/>
    </a:dk1>
    <a:lt1>
      <a:srgbClr val="FFFFFF"/>
    </a:lt1>
    <a:dk2>
      <a:srgbClr val="112A3A"/>
    </a:dk2>
    <a:lt2>
      <a:srgbClr val="DDDDDD"/>
    </a:lt2>
    <a:accent1>
      <a:srgbClr val="FFFFFF"/>
    </a:accent1>
    <a:accent2>
      <a:srgbClr val="DFDFDF"/>
    </a:accent2>
    <a:accent3>
      <a:srgbClr val="5F5F5F"/>
    </a:accent3>
    <a:accent4>
      <a:srgbClr val="112A3A"/>
    </a:accent4>
    <a:accent5>
      <a:srgbClr val="1866A4"/>
    </a:accent5>
    <a:accent6>
      <a:srgbClr val="129EDB"/>
    </a:accent6>
    <a:hlink>
      <a:srgbClr val="00B050"/>
    </a:hlink>
    <a:folHlink>
      <a:srgbClr val="7030A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1567</TotalTime>
  <Words>319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Myriad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Silvia</dc:creator>
  <cp:lastModifiedBy>Daniel Kroupa</cp:lastModifiedBy>
  <cp:revision>27</cp:revision>
  <dcterms:created xsi:type="dcterms:W3CDTF">2019-04-12T16:23:30Z</dcterms:created>
  <dcterms:modified xsi:type="dcterms:W3CDTF">2020-03-04T19:19:16Z</dcterms:modified>
</cp:coreProperties>
</file>