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008" userDrawn="1">
          <p15:clr>
            <a:srgbClr val="A4A3A4"/>
          </p15:clr>
        </p15:guide>
        <p15:guide id="3" orient="horz" pos="6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808080"/>
    <a:srgbClr val="000000"/>
    <a:srgbClr val="000066"/>
    <a:srgbClr val="3333FF"/>
    <a:srgbClr val="292929"/>
    <a:srgbClr val="6699FF"/>
    <a:srgbClr val="777777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744" y="72"/>
      </p:cViewPr>
      <p:guideLst>
        <p:guide pos="4008"/>
        <p:guide orient="horz" pos="60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32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40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91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66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0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8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4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35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2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A4DD7-6F1A-4696-813C-429B7AC917EB}" type="datetimeFigureOut">
              <a:rPr lang="en-US" smtClean="0"/>
              <a:t>2020-03-04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80D48-4EDA-4C00-8ADE-373932AB7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1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1536E75-2E55-4282-BFF0-F6237CBB88AB}"/>
              </a:ext>
            </a:extLst>
          </p:cNvPr>
          <p:cNvGrpSpPr/>
          <p:nvPr/>
        </p:nvGrpSpPr>
        <p:grpSpPr>
          <a:xfrm>
            <a:off x="-23718" y="28558"/>
            <a:ext cx="9167718" cy="6899734"/>
            <a:chOff x="-23718" y="28558"/>
            <a:chExt cx="9167718" cy="6899734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1A7B618C-6DA1-4D24-86CA-FCBD0478A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5528" y="1158144"/>
              <a:ext cx="1770233" cy="184485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F720D70-E6B9-44D7-ADC3-A99DAB5161D5}"/>
                </a:ext>
              </a:extLst>
            </p:cNvPr>
            <p:cNvSpPr/>
            <p:nvPr/>
          </p:nvSpPr>
          <p:spPr>
            <a:xfrm>
              <a:off x="0" y="28558"/>
              <a:ext cx="9144000" cy="553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Taka Solar Advanced Bifacial Panel Summary </a:t>
              </a:r>
            </a:p>
          </p:txBody>
        </p:sp>
        <p:pic>
          <p:nvPicPr>
            <p:cNvPr id="3" name="Picture 2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B2A9BE0-B5C1-4C58-AA55-14CC538C6A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65" b="30084"/>
            <a:stretch/>
          </p:blipFill>
          <p:spPr>
            <a:xfrm>
              <a:off x="5028269" y="6453446"/>
              <a:ext cx="2348813" cy="359793"/>
            </a:xfrm>
            <a:prstGeom prst="rect">
              <a:avLst/>
            </a:prstGeom>
            <a:ln w="25400">
              <a:noFill/>
            </a:ln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6866DAB-10F7-4E71-9E4A-6D1EB822D8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23718" y="604766"/>
              <a:ext cx="9006348" cy="15630"/>
            </a:xfrm>
            <a:prstGeom prst="line">
              <a:avLst/>
            </a:prstGeom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DEA4CE-CC98-430C-B6A9-D1CB374CF346}"/>
                </a:ext>
              </a:extLst>
            </p:cNvPr>
            <p:cNvSpPr/>
            <p:nvPr/>
          </p:nvSpPr>
          <p:spPr>
            <a:xfrm>
              <a:off x="318248" y="679388"/>
              <a:ext cx="32528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/>
                <a:t>Commercial Solar Challenges</a:t>
              </a:r>
            </a:p>
          </p:txBody>
        </p:sp>
        <p:sp>
          <p:nvSpPr>
            <p:cNvPr id="12" name="Right Bracket 11">
              <a:extLst>
                <a:ext uri="{FF2B5EF4-FFF2-40B4-BE49-F238E27FC236}">
                  <a16:creationId xmlns:a16="http://schemas.microsoft.com/office/drawing/2014/main" id="{4D9E3522-7D5B-4494-B081-B5D6B8BAEED5}"/>
                </a:ext>
              </a:extLst>
            </p:cNvPr>
            <p:cNvSpPr/>
            <p:nvPr/>
          </p:nvSpPr>
          <p:spPr>
            <a:xfrm>
              <a:off x="2485186" y="2318318"/>
              <a:ext cx="88763" cy="444381"/>
            </a:xfrm>
            <a:prstGeom prst="rightBracket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655412A-DA2B-4441-8731-89C5C59EE0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8437" y="2333558"/>
              <a:ext cx="1314072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EB9E8B7-C499-4A85-8690-B399A1B316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8437" y="2762699"/>
              <a:ext cx="1314072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CDC89D-8CAE-41D0-ACD5-CE24ADD30166}"/>
                </a:ext>
              </a:extLst>
            </p:cNvPr>
            <p:cNvSpPr txBox="1"/>
            <p:nvPr/>
          </p:nvSpPr>
          <p:spPr>
            <a:xfrm>
              <a:off x="2577975" y="2292679"/>
              <a:ext cx="84592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System hardware</a:t>
              </a:r>
            </a:p>
            <a:p>
              <a:r>
                <a:rPr lang="en-US" sz="1400" dirty="0"/>
                <a:t> </a:t>
              </a:r>
            </a:p>
          </p:txBody>
        </p:sp>
        <p:sp>
          <p:nvSpPr>
            <p:cNvPr id="27" name="Right Bracket 26">
              <a:extLst>
                <a:ext uri="{FF2B5EF4-FFF2-40B4-BE49-F238E27FC236}">
                  <a16:creationId xmlns:a16="http://schemas.microsoft.com/office/drawing/2014/main" id="{5CF142F8-E520-4F39-88F5-50C07F3298BF}"/>
                </a:ext>
              </a:extLst>
            </p:cNvPr>
            <p:cNvSpPr/>
            <p:nvPr/>
          </p:nvSpPr>
          <p:spPr>
            <a:xfrm>
              <a:off x="2472432" y="1562345"/>
              <a:ext cx="100454" cy="747426"/>
            </a:xfrm>
            <a:prstGeom prst="rightBracket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D17AAB-500D-479D-8370-2D186058BF82}"/>
                </a:ext>
              </a:extLst>
            </p:cNvPr>
            <p:cNvSpPr txBox="1"/>
            <p:nvPr/>
          </p:nvSpPr>
          <p:spPr>
            <a:xfrm>
              <a:off x="2589974" y="1635873"/>
              <a:ext cx="77938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All Other </a:t>
              </a:r>
            </a:p>
            <a:p>
              <a:r>
                <a:rPr lang="en-US" sz="1200" dirty="0"/>
                <a:t>Costs </a:t>
              </a:r>
            </a:p>
            <a:p>
              <a:r>
                <a:rPr lang="en-US" sz="1400" dirty="0"/>
                <a:t>	 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7F6CC98-B44A-4EBA-92D7-5295341837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8359" y="1562537"/>
              <a:ext cx="1314072" cy="0"/>
            </a:xfrm>
            <a:prstGeom prst="line">
              <a:avLst/>
            </a:prstGeom>
            <a:ln w="158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456BF47-4E9F-4B25-A163-5793219206B1}"/>
                </a:ext>
              </a:extLst>
            </p:cNvPr>
            <p:cNvCxnSpPr>
              <a:cxnSpLocks/>
            </p:cNvCxnSpPr>
            <p:nvPr/>
          </p:nvCxnSpPr>
          <p:spPr>
            <a:xfrm>
              <a:off x="3735465" y="753035"/>
              <a:ext cx="0" cy="58336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F572A8F-582D-40EF-8751-FE1E0D132A31}"/>
                </a:ext>
              </a:extLst>
            </p:cNvPr>
            <p:cNvSpPr/>
            <p:nvPr/>
          </p:nvSpPr>
          <p:spPr>
            <a:xfrm>
              <a:off x="4826410" y="679046"/>
              <a:ext cx="293118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/>
                <a:t>Taka Solution and Benefits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A7D186C-586A-45D8-B6EB-43631C99DE3C}"/>
                </a:ext>
              </a:extLst>
            </p:cNvPr>
            <p:cNvSpPr/>
            <p:nvPr/>
          </p:nvSpPr>
          <p:spPr>
            <a:xfrm>
              <a:off x="4130123" y="1162309"/>
              <a:ext cx="1928974" cy="26292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Prototype panel 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1E26B0E-FAA5-4FC3-A218-1146246730E1}"/>
                </a:ext>
              </a:extLst>
            </p:cNvPr>
            <p:cNvSpPr/>
            <p:nvPr/>
          </p:nvSpPr>
          <p:spPr>
            <a:xfrm>
              <a:off x="4118936" y="4743610"/>
              <a:ext cx="1939739" cy="26875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Taka Panel rendering</a:t>
              </a: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569A68F-32B2-40BD-8C6B-D4A80721A40E}"/>
                </a:ext>
              </a:extLst>
            </p:cNvPr>
            <p:cNvGrpSpPr/>
            <p:nvPr/>
          </p:nvGrpSpPr>
          <p:grpSpPr>
            <a:xfrm>
              <a:off x="6290808" y="4795538"/>
              <a:ext cx="2542263" cy="1450267"/>
              <a:chOff x="6250503" y="5075922"/>
              <a:chExt cx="2542263" cy="1450267"/>
            </a:xfrm>
          </p:grpSpPr>
          <p:pic>
            <p:nvPicPr>
              <p:cNvPr id="91" name="Picture 90" descr="A close up of a fence&#10;&#10;Description automatically generated">
                <a:extLst>
                  <a:ext uri="{FF2B5EF4-FFF2-40B4-BE49-F238E27FC236}">
                    <a16:creationId xmlns:a16="http://schemas.microsoft.com/office/drawing/2014/main" id="{D62C9613-4299-46CF-8CAD-7632EB3BED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5671" y="5355223"/>
                <a:ext cx="2537095" cy="1170966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C9C8A73E-E3C3-43CD-A2A4-9F452685860B}"/>
                  </a:ext>
                </a:extLst>
              </p:cNvPr>
              <p:cNvSpPr/>
              <p:nvPr/>
            </p:nvSpPr>
            <p:spPr>
              <a:xfrm>
                <a:off x="6250503" y="5075922"/>
                <a:ext cx="2542263" cy="26875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Enables Co-location w/ crops 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8DAC21B3-F807-4577-B3CD-7E46B38DE0B2}"/>
                </a:ext>
              </a:extLst>
            </p:cNvPr>
            <p:cNvGrpSpPr/>
            <p:nvPr/>
          </p:nvGrpSpPr>
          <p:grpSpPr>
            <a:xfrm>
              <a:off x="6305286" y="3060118"/>
              <a:ext cx="2579358" cy="1596811"/>
              <a:chOff x="6276511" y="3668386"/>
              <a:chExt cx="2579358" cy="1596811"/>
            </a:xfrm>
          </p:grpSpPr>
          <p:pic>
            <p:nvPicPr>
              <p:cNvPr id="93" name="Picture 92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065D41C6-7AA1-490E-98E3-5844D27466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583" b="7619"/>
              <a:stretch/>
            </p:blipFill>
            <p:spPr bwMode="auto">
              <a:xfrm>
                <a:off x="6276511" y="3864141"/>
                <a:ext cx="2518183" cy="1401056"/>
              </a:xfrm>
              <a:prstGeom prst="rect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6801FADC-9787-455C-8928-E764C21361F8}"/>
                  </a:ext>
                </a:extLst>
              </p:cNvPr>
              <p:cNvSpPr/>
              <p:nvPr/>
            </p:nvSpPr>
            <p:spPr>
              <a:xfrm>
                <a:off x="6276511" y="3668386"/>
                <a:ext cx="2518183" cy="192237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Test results</a:t>
                </a:r>
              </a:p>
            </p:txBody>
          </p: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734DD73-356C-40D3-BD9D-8EB963FED4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36675" y="4218639"/>
                <a:ext cx="145309" cy="114065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76FC5794-9B0F-45FD-816E-1AB5976E8206}"/>
                  </a:ext>
                </a:extLst>
              </p:cNvPr>
              <p:cNvSpPr/>
              <p:nvPr/>
            </p:nvSpPr>
            <p:spPr>
              <a:xfrm>
                <a:off x="7999544" y="4052578"/>
                <a:ext cx="8563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dirty="0"/>
                  <a:t>More Energy</a:t>
                </a:r>
              </a:p>
              <a:p>
                <a:r>
                  <a:rPr lang="en-US" sz="1000" dirty="0"/>
                  <a:t>w/ Taka </a:t>
                </a:r>
              </a:p>
            </p:txBody>
          </p: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18826864-8381-4C1D-8448-52C5AE3074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83210" y="4415672"/>
                <a:ext cx="170643" cy="138364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2525E3B2-CB2B-4262-BBAD-CB7F8CC69A5A}"/>
                  </a:ext>
                </a:extLst>
              </p:cNvPr>
              <p:cNvSpPr/>
              <p:nvPr/>
            </p:nvSpPr>
            <p:spPr>
              <a:xfrm>
                <a:off x="6644729" y="4463318"/>
                <a:ext cx="116012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/>
                  <a:t>Standard panel </a:t>
                </a:r>
              </a:p>
            </p:txBody>
          </p: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FA7DE33-D2E8-482A-ADCC-39007857C92D}"/>
                </a:ext>
              </a:extLst>
            </p:cNvPr>
            <p:cNvSpPr/>
            <p:nvPr/>
          </p:nvSpPr>
          <p:spPr>
            <a:xfrm>
              <a:off x="435656" y="1316072"/>
              <a:ext cx="2920853" cy="1616654"/>
            </a:xfrm>
            <a:prstGeom prst="rect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D57162C-4D65-4780-B779-B7823884B9D6}"/>
                </a:ext>
              </a:extLst>
            </p:cNvPr>
            <p:cNvSpPr/>
            <p:nvPr/>
          </p:nvSpPr>
          <p:spPr>
            <a:xfrm>
              <a:off x="444621" y="1083657"/>
              <a:ext cx="2916978" cy="232223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Cost Challenge: Non-hardware costs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0288AE-D4AB-4F0F-A8B4-A4E4FCFCD3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3225" b="-7862"/>
            <a:stretch/>
          </p:blipFill>
          <p:spPr>
            <a:xfrm>
              <a:off x="438653" y="3381746"/>
              <a:ext cx="2939341" cy="1097280"/>
            </a:xfrm>
            <a:prstGeom prst="rect">
              <a:avLst/>
            </a:prstGeom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58AA1E5-04E7-424D-80B2-F5CF470821DE}"/>
                </a:ext>
              </a:extLst>
            </p:cNvPr>
            <p:cNvSpPr/>
            <p:nvPr/>
          </p:nvSpPr>
          <p:spPr>
            <a:xfrm>
              <a:off x="1531987" y="4351289"/>
              <a:ext cx="89051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/>
                <a:t>Team</a:t>
              </a:r>
            </a:p>
          </p:txBody>
        </p:sp>
        <p:pic>
          <p:nvPicPr>
            <p:cNvPr id="8" name="Picture 7" descr="A person wearing glasses and smiling at the camera&#10;&#10;Description automatically generated">
              <a:extLst>
                <a:ext uri="{FF2B5EF4-FFF2-40B4-BE49-F238E27FC236}">
                  <a16:creationId xmlns:a16="http://schemas.microsoft.com/office/drawing/2014/main" id="{FD5155AD-C17C-432B-ACC0-6EE4B6996B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23" r="19416"/>
            <a:stretch/>
          </p:blipFill>
          <p:spPr>
            <a:xfrm>
              <a:off x="2605762" y="5094262"/>
              <a:ext cx="763421" cy="975759"/>
            </a:xfrm>
            <a:prstGeom prst="rect">
              <a:avLst/>
            </a:prstGeom>
          </p:spPr>
        </p:pic>
        <p:pic>
          <p:nvPicPr>
            <p:cNvPr id="11" name="Picture 10" descr="A person wearing glasses and smiling at the camera&#10;&#10;Description automatically generated">
              <a:extLst>
                <a:ext uri="{FF2B5EF4-FFF2-40B4-BE49-F238E27FC236}">
                  <a16:creationId xmlns:a16="http://schemas.microsoft.com/office/drawing/2014/main" id="{A9B9707F-7C73-4FC1-B99D-EA28B30EB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3114" y="5094262"/>
              <a:ext cx="681719" cy="976997"/>
            </a:xfrm>
            <a:prstGeom prst="rect">
              <a:avLst/>
            </a:prstGeom>
          </p:spPr>
        </p:pic>
        <p:pic>
          <p:nvPicPr>
            <p:cNvPr id="15" name="Picture 14" descr="A close up of a person in glasses looking at the camera&#10;&#10;Description automatically generated">
              <a:extLst>
                <a:ext uri="{FF2B5EF4-FFF2-40B4-BE49-F238E27FC236}">
                  <a16:creationId xmlns:a16="http://schemas.microsoft.com/office/drawing/2014/main" id="{358DADE8-9739-47E0-8074-028814778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16" y="5093025"/>
              <a:ext cx="806162" cy="976996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0550079-1F83-4E49-96CE-24D5F0144C67}"/>
                </a:ext>
              </a:extLst>
            </p:cNvPr>
            <p:cNvSpPr/>
            <p:nvPr/>
          </p:nvSpPr>
          <p:spPr>
            <a:xfrm>
              <a:off x="436715" y="4724625"/>
              <a:ext cx="806162" cy="39298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Chris Barnes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6648169-5026-4AE3-9BDA-9A0B61263E8D}"/>
                </a:ext>
              </a:extLst>
            </p:cNvPr>
            <p:cNvSpPr/>
            <p:nvPr/>
          </p:nvSpPr>
          <p:spPr>
            <a:xfrm>
              <a:off x="2606309" y="4727376"/>
              <a:ext cx="762872" cy="38259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David</a:t>
              </a:r>
            </a:p>
            <a:p>
              <a:pPr algn="ctr"/>
              <a:r>
                <a:rPr lang="en-US" sz="1200" dirty="0"/>
                <a:t>Frost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0D22270-F94B-4218-8D96-E081FCA20F4F}"/>
                </a:ext>
              </a:extLst>
            </p:cNvPr>
            <p:cNvSpPr/>
            <p:nvPr/>
          </p:nvSpPr>
          <p:spPr>
            <a:xfrm>
              <a:off x="1573112" y="4730112"/>
              <a:ext cx="681720" cy="36803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Noriko</a:t>
              </a:r>
            </a:p>
            <a:p>
              <a:pPr algn="ctr"/>
              <a:r>
                <a:rPr lang="en-US" sz="1200" dirty="0"/>
                <a:t>Hara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1145708-10E9-42C0-9304-D10BF827EA23}"/>
                </a:ext>
              </a:extLst>
            </p:cNvPr>
            <p:cNvSpPr txBox="1"/>
            <p:nvPr/>
          </p:nvSpPr>
          <p:spPr>
            <a:xfrm>
              <a:off x="333660" y="6087463"/>
              <a:ext cx="10037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CE0</a:t>
              </a:r>
            </a:p>
            <a:p>
              <a:pPr algn="ctr"/>
              <a:r>
                <a:rPr lang="en-US" sz="1200" dirty="0"/>
                <a:t>10 yrs. Solar</a:t>
              </a:r>
            </a:p>
            <a:p>
              <a:pPr algn="ctr"/>
              <a:r>
                <a:rPr lang="en-US" sz="1200" dirty="0"/>
                <a:t>Stanford PhD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4F83ACA-4A5E-4DD1-8C45-EDB9B5AB94B1}"/>
                </a:ext>
              </a:extLst>
            </p:cNvPr>
            <p:cNvSpPr txBox="1"/>
            <p:nvPr/>
          </p:nvSpPr>
          <p:spPr>
            <a:xfrm>
              <a:off x="2456551" y="6097295"/>
              <a:ext cx="10551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Biz Dev</a:t>
              </a:r>
            </a:p>
            <a:p>
              <a:pPr algn="ctr"/>
              <a:r>
                <a:rPr lang="en-US" sz="1200" dirty="0"/>
                <a:t>20 yrs. Energy</a:t>
              </a:r>
            </a:p>
            <a:p>
              <a:pPr algn="ctr"/>
              <a:r>
                <a:rPr lang="en-US" sz="1200" dirty="0"/>
                <a:t>Harvard MBA</a:t>
              </a:r>
            </a:p>
            <a:p>
              <a:pPr algn="ctr"/>
              <a:endParaRPr lang="en-US" sz="1200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9975D7F-AD54-4A75-9C45-8FEA4BCF6AE3}"/>
                </a:ext>
              </a:extLst>
            </p:cNvPr>
            <p:cNvSpPr txBox="1"/>
            <p:nvPr/>
          </p:nvSpPr>
          <p:spPr>
            <a:xfrm>
              <a:off x="1324273" y="6101455"/>
              <a:ext cx="1162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Finance</a:t>
              </a:r>
            </a:p>
            <a:p>
              <a:pPr algn="ctr"/>
              <a:r>
                <a:rPr lang="en-US" sz="1200" dirty="0"/>
                <a:t>Sony, Epson </a:t>
              </a:r>
            </a:p>
            <a:p>
              <a:pPr algn="ctr"/>
              <a:r>
                <a:rPr lang="en-US" sz="1200" dirty="0"/>
                <a:t>and Honda Exp.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97FAEF-4429-4007-8660-C44E1C79CEA5}"/>
                </a:ext>
              </a:extLst>
            </p:cNvPr>
            <p:cNvSpPr txBox="1"/>
            <p:nvPr/>
          </p:nvSpPr>
          <p:spPr>
            <a:xfrm rot="16200000">
              <a:off x="457651" y="1962478"/>
              <a:ext cx="7232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4D4D4D"/>
                  </a:solidFill>
                </a:rPr>
                <a:t>$ per watt</a:t>
              </a:r>
            </a:p>
          </p:txBody>
        </p:sp>
        <p:pic>
          <p:nvPicPr>
            <p:cNvPr id="13" name="Picture 12" descr="A close up of a building&#10;&#10;Description automatically generated">
              <a:extLst>
                <a:ext uri="{FF2B5EF4-FFF2-40B4-BE49-F238E27FC236}">
                  <a16:creationId xmlns:a16="http://schemas.microsoft.com/office/drawing/2014/main" id="{F8E7A42E-5BF4-41A6-BBCF-9CD63E4997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482" b="14875"/>
            <a:stretch/>
          </p:blipFill>
          <p:spPr>
            <a:xfrm>
              <a:off x="4130123" y="1332392"/>
              <a:ext cx="1928974" cy="3200400"/>
            </a:xfrm>
            <a:prstGeom prst="rect">
              <a:avLst/>
            </a:prstGeom>
          </p:spPr>
        </p:pic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E9B75B6-3D14-4425-8877-6A0BCFC166B8}"/>
                </a:ext>
              </a:extLst>
            </p:cNvPr>
            <p:cNvSpPr/>
            <p:nvPr/>
          </p:nvSpPr>
          <p:spPr>
            <a:xfrm>
              <a:off x="436714" y="3042990"/>
              <a:ext cx="2941278" cy="392981"/>
            </a:xfrm>
            <a:prstGeom prst="rect">
              <a:avLst/>
            </a:prstGeom>
            <a:solidFill>
              <a:srgbClr val="00206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Wind loads – Drive ballast </a:t>
              </a:r>
            </a:p>
            <a:p>
              <a:pPr algn="ctr"/>
              <a:r>
                <a:rPr lang="en-US" sz="1200" dirty="0"/>
                <a:t>requirements and install expenses</a:t>
              </a:r>
            </a:p>
          </p:txBody>
        </p:sp>
        <p:pic>
          <p:nvPicPr>
            <p:cNvPr id="71" name="image4.jpg">
              <a:extLst>
                <a:ext uri="{FF2B5EF4-FFF2-40B4-BE49-F238E27FC236}">
                  <a16:creationId xmlns:a16="http://schemas.microsoft.com/office/drawing/2014/main" id="{D25B9C91-918A-4C0D-B52A-023D89DEEB55}"/>
                </a:ext>
              </a:extLst>
            </p:cNvPr>
            <p:cNvPicPr/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6000"/>
                      </a14:imgEffect>
                    </a14:imgLayer>
                  </a14:imgProps>
                </a:ext>
              </a:extLst>
            </a:blip>
            <a:srcRect l="17630" t="21385" r="17879" b="21346"/>
            <a:stretch/>
          </p:blipFill>
          <p:spPr bwMode="auto">
            <a:xfrm>
              <a:off x="4131317" y="5010419"/>
              <a:ext cx="1927359" cy="1250276"/>
            </a:xfrm>
            <a:prstGeom prst="rect">
              <a:avLst/>
            </a:prstGeom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9276ABF-2EA0-4D95-8CF5-C71E66A9C088}"/>
                </a:ext>
              </a:extLst>
            </p:cNvPr>
            <p:cNvGrpSpPr/>
            <p:nvPr/>
          </p:nvGrpSpPr>
          <p:grpSpPr>
            <a:xfrm>
              <a:off x="6299678" y="1164693"/>
              <a:ext cx="2522392" cy="1767899"/>
              <a:chOff x="6356101" y="1585568"/>
              <a:chExt cx="2416240" cy="1671660"/>
            </a:xfrm>
          </p:grpSpPr>
          <p:pic>
            <p:nvPicPr>
              <p:cNvPr id="83" name="Picture 82" descr="A picture containing umbrella&#10;&#10;Description automatically generated">
                <a:extLst>
                  <a:ext uri="{FF2B5EF4-FFF2-40B4-BE49-F238E27FC236}">
                    <a16:creationId xmlns:a16="http://schemas.microsoft.com/office/drawing/2014/main" id="{2E915152-71D7-420F-AEE1-945EEB2E41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58" t="13237" r="7394" b="10028"/>
              <a:stretch/>
            </p:blipFill>
            <p:spPr bwMode="auto">
              <a:xfrm>
                <a:off x="6356102" y="2043248"/>
                <a:ext cx="2416239" cy="1213980"/>
              </a:xfrm>
              <a:prstGeom prst="rect">
                <a:avLst/>
              </a:prstGeom>
              <a:ln w="12700"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6F277B60-593E-477F-8D59-2874F319CC70}"/>
                  </a:ext>
                </a:extLst>
              </p:cNvPr>
              <p:cNvSpPr/>
              <p:nvPr/>
            </p:nvSpPr>
            <p:spPr>
              <a:xfrm>
                <a:off x="6356101" y="1585568"/>
                <a:ext cx="2416239" cy="459956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/>
                  <a:t>360°Energy capture: </a:t>
                </a:r>
                <a:r>
                  <a:rPr lang="en-US" sz="1100" u="sng" dirty="0"/>
                  <a:t>+15% Energy </a:t>
                </a:r>
              </a:p>
              <a:p>
                <a:pPr algn="ctr"/>
                <a:r>
                  <a:rPr lang="en-US" sz="1100" b="1" dirty="0"/>
                  <a:t>½ the aero loads</a:t>
                </a:r>
                <a:r>
                  <a:rPr lang="en-US" sz="1100" dirty="0"/>
                  <a:t>: </a:t>
                </a:r>
                <a:r>
                  <a:rPr lang="en-US" sz="1100" u="sng" dirty="0"/>
                  <a:t>Installs 2x Faster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8548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104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Frost</dc:creator>
  <cp:lastModifiedBy>Christopher Barnes</cp:lastModifiedBy>
  <cp:revision>55</cp:revision>
  <dcterms:created xsi:type="dcterms:W3CDTF">2019-12-31T20:58:06Z</dcterms:created>
  <dcterms:modified xsi:type="dcterms:W3CDTF">2020-03-04T19:00:13Z</dcterms:modified>
</cp:coreProperties>
</file>