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86" d="100"/>
          <a:sy n="86" d="100"/>
        </p:scale>
        <p:origin x="562"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08F1E-CF71-4B6E-B8E6-0532F4AE08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B95F40-F774-4AF8-97FB-FC82699DF8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407963-6811-4F91-8002-7B62B11273F4}"/>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5" name="Footer Placeholder 4">
            <a:extLst>
              <a:ext uri="{FF2B5EF4-FFF2-40B4-BE49-F238E27FC236}">
                <a16:creationId xmlns:a16="http://schemas.microsoft.com/office/drawing/2014/main" id="{A5A569A9-8D28-4E89-8323-5F0D62B036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358E69-CE9A-4671-A4FB-A2ADAA978049}"/>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2131237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20115-1063-4774-A3F8-9C6EA16B2C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F136BC-E1C6-4CD4-A436-0755E44CA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74F1CB-5514-47A3-9E42-B030773B2689}"/>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5" name="Footer Placeholder 4">
            <a:extLst>
              <a:ext uri="{FF2B5EF4-FFF2-40B4-BE49-F238E27FC236}">
                <a16:creationId xmlns:a16="http://schemas.microsoft.com/office/drawing/2014/main" id="{741F796F-E147-47B2-B0FE-F9E0056201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1297ED6-5527-4B03-BDD9-1FB7FE620211}"/>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827236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CBBD-6AA4-4FF0-A206-128C505BB8A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5803B9-E1AF-4366-991E-4E5968357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092522-9B92-47D3-ACF8-C620FF5817A1}"/>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5" name="Footer Placeholder 4">
            <a:extLst>
              <a:ext uri="{FF2B5EF4-FFF2-40B4-BE49-F238E27FC236}">
                <a16:creationId xmlns:a16="http://schemas.microsoft.com/office/drawing/2014/main" id="{C3672960-29C5-42CD-AD7E-16A52C3CE7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3659E37-D04B-4755-9CA9-69AF0636485D}"/>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510426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5920E-0A9F-40D3-BF52-A921D468BA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B8FE70-6EDB-4DAF-9F93-9B2CFE29BB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E8556A-AB73-464C-9E3C-B62C1093BD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BF3AE0-57F4-47DC-95C1-014B1D6B08F2}"/>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6" name="Footer Placeholder 5">
            <a:extLst>
              <a:ext uri="{FF2B5EF4-FFF2-40B4-BE49-F238E27FC236}">
                <a16:creationId xmlns:a16="http://schemas.microsoft.com/office/drawing/2014/main" id="{8444327A-8B41-4874-8F68-F8F48014098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C9BD233-8E65-44C7-B43E-83D8AB280BE0}"/>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3286139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DDF-36B8-41BB-BF60-B52B059000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20F221-F126-4BE7-8C87-6CDF8BAD49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DD3EC9-8DF0-43E8-BEFA-BB8A05CF1AD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2A8B1-A402-40B1-926D-3F84114A8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9A5114-A13B-4AF6-8950-41F3B00461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528AA2-558F-4DB6-AA73-96EB751D1317}"/>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8" name="Footer Placeholder 7">
            <a:extLst>
              <a:ext uri="{FF2B5EF4-FFF2-40B4-BE49-F238E27FC236}">
                <a16:creationId xmlns:a16="http://schemas.microsoft.com/office/drawing/2014/main" id="{0CD4DE92-CB3E-4A2F-95AC-08612C3B2E4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65B23383-6964-40D7-8932-451710E31406}"/>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138066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B73D-C917-4353-8FD3-E6FCAC1FED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63CDF7-DA42-4D5B-BB2B-F12D71A13E32}"/>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4" name="Footer Placeholder 3">
            <a:extLst>
              <a:ext uri="{FF2B5EF4-FFF2-40B4-BE49-F238E27FC236}">
                <a16:creationId xmlns:a16="http://schemas.microsoft.com/office/drawing/2014/main" id="{83C9AA6E-9EC9-4B6B-9263-E4690D10571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21EB830-6CA7-4E90-8A6A-62F76D120989}"/>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1637802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BFD302-3778-42DD-B265-844AA3E26BB6}"/>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3" name="Footer Placeholder 2">
            <a:extLst>
              <a:ext uri="{FF2B5EF4-FFF2-40B4-BE49-F238E27FC236}">
                <a16:creationId xmlns:a16="http://schemas.microsoft.com/office/drawing/2014/main" id="{0DC14742-1DB3-455E-A409-1C935540674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A9B7208-C1B8-4205-81BC-0689F8F7A508}"/>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3310931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08B6A-0D04-4514-BC9A-1CE6A94456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3D895D-DFA1-4F06-89C5-DF2E441AF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1A0EA9-28D1-4B07-B30C-FFB40FDD7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6EBBAD-2080-4127-BA23-108108A053A0}"/>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6" name="Footer Placeholder 5">
            <a:extLst>
              <a:ext uri="{FF2B5EF4-FFF2-40B4-BE49-F238E27FC236}">
                <a16:creationId xmlns:a16="http://schemas.microsoft.com/office/drawing/2014/main" id="{BCFB634D-9E96-42CB-AA51-1739D5825B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9BC146-0E7F-430D-AEA0-C6FC537AA899}"/>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1645720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A5CC0-E508-46D9-BD0A-F9ACAE10F1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344B62-0A99-4B53-A9B0-604BAB56C3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A5B5387-6B5E-4FEB-93CB-2090B06326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1D34AE-7B44-412C-8B1F-89F34C6A6BCD}"/>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6" name="Footer Placeholder 5">
            <a:extLst>
              <a:ext uri="{FF2B5EF4-FFF2-40B4-BE49-F238E27FC236}">
                <a16:creationId xmlns:a16="http://schemas.microsoft.com/office/drawing/2014/main" id="{EE341DC9-F535-45EA-A3AA-B574DA0DBAD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E5E9B9-2E11-4800-B140-C3F52B53A54C}"/>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794494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9855C-084E-4426-A5BC-8373D37EAA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22322E-9621-4716-B6E2-87AC452A55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7E34B0-B757-48D7-A217-FCE53A38DD41}"/>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5" name="Footer Placeholder 4">
            <a:extLst>
              <a:ext uri="{FF2B5EF4-FFF2-40B4-BE49-F238E27FC236}">
                <a16:creationId xmlns:a16="http://schemas.microsoft.com/office/drawing/2014/main" id="{46AB6EA8-C4EC-4B8C-A6BF-73A90D95B1E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DEFC0A-7EF1-4D84-B156-8080C7AF8DBE}"/>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1347412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9A6517-28C2-4528-86BD-2AAF0E09E27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C97462-287B-41F7-8A4F-2F252446F34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7D6BDB-BF50-4234-B96D-27986DBE62FE}"/>
              </a:ext>
            </a:extLst>
          </p:cNvPr>
          <p:cNvSpPr>
            <a:spLocks noGrp="1"/>
          </p:cNvSpPr>
          <p:nvPr>
            <p:ph type="dt" sz="half" idx="10"/>
          </p:nvPr>
        </p:nvSpPr>
        <p:spPr/>
        <p:txBody>
          <a:bodyPr/>
          <a:lstStyle/>
          <a:p>
            <a:fld id="{ABC6ACEA-DE70-4174-B7F7-58EC801D63AA}" type="datetimeFigureOut">
              <a:rPr lang="en-US" smtClean="0"/>
              <a:t>3/4/2020</a:t>
            </a:fld>
            <a:endParaRPr lang="en-US" dirty="0"/>
          </a:p>
        </p:txBody>
      </p:sp>
      <p:sp>
        <p:nvSpPr>
          <p:cNvPr id="5" name="Footer Placeholder 4">
            <a:extLst>
              <a:ext uri="{FF2B5EF4-FFF2-40B4-BE49-F238E27FC236}">
                <a16:creationId xmlns:a16="http://schemas.microsoft.com/office/drawing/2014/main" id="{8D9C4219-4919-4C35-A074-1F42B31432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9E2835B-EA37-4C89-A259-149454B03A72}"/>
              </a:ext>
            </a:extLst>
          </p:cNvPr>
          <p:cNvSpPr>
            <a:spLocks noGrp="1"/>
          </p:cNvSpPr>
          <p:nvPr>
            <p:ph type="sldNum" sz="quarter" idx="12"/>
          </p:nvPr>
        </p:nvSpPr>
        <p:spPr/>
        <p:txBody>
          <a:bodyPr/>
          <a:lstStyle/>
          <a:p>
            <a:fld id="{843B4711-3FB5-45C5-9715-92A8630198E8}" type="slidenum">
              <a:rPr lang="en-US" smtClean="0"/>
              <a:t>‹#›</a:t>
            </a:fld>
            <a:endParaRPr lang="en-US" dirty="0"/>
          </a:p>
        </p:txBody>
      </p:sp>
    </p:spTree>
    <p:extLst>
      <p:ext uri="{BB962C8B-B14F-4D97-AF65-F5344CB8AC3E}">
        <p14:creationId xmlns:p14="http://schemas.microsoft.com/office/powerpoint/2010/main" val="3975695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9AD2CF-6FFD-4E15-B3B4-20484F05F8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30ADDB-1A0B-402B-9680-E1908986AC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6F389F-66A2-4057-AD3F-E745348A98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C6ACEA-DE70-4174-B7F7-58EC801D63AA}" type="datetimeFigureOut">
              <a:rPr lang="en-US" smtClean="0"/>
              <a:t>3/4/2020</a:t>
            </a:fld>
            <a:endParaRPr lang="en-US" dirty="0"/>
          </a:p>
        </p:txBody>
      </p:sp>
      <p:sp>
        <p:nvSpPr>
          <p:cNvPr id="5" name="Footer Placeholder 4">
            <a:extLst>
              <a:ext uri="{FF2B5EF4-FFF2-40B4-BE49-F238E27FC236}">
                <a16:creationId xmlns:a16="http://schemas.microsoft.com/office/drawing/2014/main" id="{81119183-F480-478F-8EA5-CC96E84294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61CA604-FA90-4D1A-9AED-406E50CF96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3B4711-3FB5-45C5-9715-92A8630198E8}" type="slidenum">
              <a:rPr lang="en-US" smtClean="0"/>
              <a:t>‹#›</a:t>
            </a:fld>
            <a:endParaRPr lang="en-US" dirty="0"/>
          </a:p>
        </p:txBody>
      </p:sp>
    </p:spTree>
    <p:extLst>
      <p:ext uri="{BB962C8B-B14F-4D97-AF65-F5344CB8AC3E}">
        <p14:creationId xmlns:p14="http://schemas.microsoft.com/office/powerpoint/2010/main" val="2075406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52C5A181-E905-4B83-AFEF-B225FF30F7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37" y="453918"/>
            <a:ext cx="2144220" cy="1868815"/>
          </a:xfrm>
          <a:prstGeom prst="rect">
            <a:avLst/>
          </a:prstGeom>
          <a:solidFill>
            <a:srgbClr val="5F55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A close up of a speaker&#10;&#10;Description automatically generated">
            <a:extLst>
              <a:ext uri="{FF2B5EF4-FFF2-40B4-BE49-F238E27FC236}">
                <a16:creationId xmlns:a16="http://schemas.microsoft.com/office/drawing/2014/main" id="{156B7605-99A5-4C0B-9229-67BAD440140F}"/>
              </a:ext>
            </a:extLst>
          </p:cNvPr>
          <p:cNvPicPr>
            <a:picLocks noChangeAspect="1"/>
          </p:cNvPicPr>
          <p:nvPr/>
        </p:nvPicPr>
        <p:blipFill rotWithShape="1">
          <a:blip r:embed="rId2">
            <a:extLst>
              <a:ext uri="{28A0092B-C50C-407E-A947-70E740481C1C}">
                <a14:useLocalDpi xmlns:a14="http://schemas.microsoft.com/office/drawing/2010/main" val="0"/>
              </a:ext>
            </a:extLst>
          </a:blip>
          <a:srcRect l="12141" t="-417" r="22008" b="417"/>
          <a:stretch/>
        </p:blipFill>
        <p:spPr>
          <a:xfrm rot="5400000">
            <a:off x="2889296" y="324063"/>
            <a:ext cx="1868815" cy="2128525"/>
          </a:xfrm>
          <a:prstGeom prst="rect">
            <a:avLst/>
          </a:prstGeom>
        </p:spPr>
      </p:pic>
      <p:pic>
        <p:nvPicPr>
          <p:cNvPr id="21" name="Picture 20" descr="A person in a military uniform&#10;&#10;Description automatically generated">
            <a:extLst>
              <a:ext uri="{FF2B5EF4-FFF2-40B4-BE49-F238E27FC236}">
                <a16:creationId xmlns:a16="http://schemas.microsoft.com/office/drawing/2014/main" id="{8EACE00A-5C15-4F08-8D33-311918452A65}"/>
              </a:ext>
            </a:extLst>
          </p:cNvPr>
          <p:cNvPicPr>
            <a:picLocks noChangeAspect="1"/>
          </p:cNvPicPr>
          <p:nvPr/>
        </p:nvPicPr>
        <p:blipFill rotWithShape="1">
          <a:blip r:embed="rId3">
            <a:extLst>
              <a:ext uri="{28A0092B-C50C-407E-A947-70E740481C1C}">
                <a14:useLocalDpi xmlns:a14="http://schemas.microsoft.com/office/drawing/2010/main" val="0"/>
              </a:ext>
            </a:extLst>
          </a:blip>
          <a:srcRect r="5966" b="-3"/>
          <a:stretch/>
        </p:blipFill>
        <p:spPr>
          <a:xfrm>
            <a:off x="455134" y="2482591"/>
            <a:ext cx="4425623" cy="3918209"/>
          </a:xfrm>
          <a:prstGeom prst="rect">
            <a:avLst/>
          </a:prstGeom>
        </p:spPr>
      </p:pic>
      <p:pic>
        <p:nvPicPr>
          <p:cNvPr id="11" name="Content Placeholder 5" descr="A picture containing refrigerator, white&#10;&#10;Description automatically generated">
            <a:extLst>
              <a:ext uri="{FF2B5EF4-FFF2-40B4-BE49-F238E27FC236}">
                <a16:creationId xmlns:a16="http://schemas.microsoft.com/office/drawing/2014/main" id="{1EA72D99-2151-479C-A527-00219F069941}"/>
              </a:ext>
            </a:extLst>
          </p:cNvPr>
          <p:cNvPicPr>
            <a:picLocks noChangeAspect="1"/>
          </p:cNvPicPr>
          <p:nvPr/>
        </p:nvPicPr>
        <p:blipFill rotWithShape="1">
          <a:blip r:embed="rId4">
            <a:extLst>
              <a:ext uri="{28A0092B-C50C-407E-A947-70E740481C1C}">
                <a14:useLocalDpi xmlns:a14="http://schemas.microsoft.com/office/drawing/2010/main" val="0"/>
              </a:ext>
            </a:extLst>
          </a:blip>
          <a:srcRect l="35" t="14303" r="-30" b="13269"/>
          <a:stretch/>
        </p:blipFill>
        <p:spPr>
          <a:xfrm rot="5400000">
            <a:off x="4144739" y="1350118"/>
            <a:ext cx="3918209" cy="2128524"/>
          </a:xfrm>
          <a:prstGeom prst="rect">
            <a:avLst/>
          </a:prstGeom>
        </p:spPr>
      </p:pic>
      <p:sp>
        <p:nvSpPr>
          <p:cNvPr id="87" name="Rectangle 86">
            <a:extLst>
              <a:ext uri="{FF2B5EF4-FFF2-40B4-BE49-F238E27FC236}">
                <a16:creationId xmlns:a16="http://schemas.microsoft.com/office/drawing/2014/main" id="{3634A21A-3D5D-4DFA-99F4-16A031986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21624" y="453918"/>
            <a:ext cx="4413176" cy="3918209"/>
          </a:xfrm>
          <a:prstGeom prst="rect">
            <a:avLst/>
          </a:prstGeom>
          <a:solidFill>
            <a:srgbClr val="5F55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D5595C0-241A-4CA1-A559-D1FD3505A01F}"/>
              </a:ext>
            </a:extLst>
          </p:cNvPr>
          <p:cNvSpPr>
            <a:spLocks noGrp="1"/>
          </p:cNvSpPr>
          <p:nvPr>
            <p:ph type="ctrTitle"/>
          </p:nvPr>
        </p:nvSpPr>
        <p:spPr>
          <a:xfrm>
            <a:off x="7441691" y="557318"/>
            <a:ext cx="4163627" cy="1765415"/>
          </a:xfrm>
        </p:spPr>
        <p:txBody>
          <a:bodyPr vert="horz" lIns="91440" tIns="45720" rIns="91440" bIns="45720" rtlCol="0">
            <a:normAutofit fontScale="90000"/>
          </a:bodyPr>
          <a:lstStyle/>
          <a:p>
            <a:r>
              <a:rPr lang="en-US" sz="2700" b="1" kern="1200" dirty="0">
                <a:solidFill>
                  <a:srgbClr val="FFFFFF"/>
                </a:solidFill>
                <a:latin typeface="+mj-lt"/>
                <a:ea typeface="+mj-ea"/>
                <a:cs typeface="+mj-cs"/>
              </a:rPr>
              <a:t>Software Defined </a:t>
            </a:r>
            <a:br>
              <a:rPr lang="en-US" sz="2700" b="1" kern="1200" dirty="0">
                <a:solidFill>
                  <a:srgbClr val="FFFFFF"/>
                </a:solidFill>
                <a:latin typeface="+mj-lt"/>
                <a:ea typeface="+mj-ea"/>
                <a:cs typeface="+mj-cs"/>
              </a:rPr>
            </a:br>
            <a:r>
              <a:rPr lang="en-US" sz="2700" b="1" kern="1200" dirty="0">
                <a:solidFill>
                  <a:srgbClr val="FFFFFF"/>
                </a:solidFill>
                <a:latin typeface="+mj-lt"/>
                <a:ea typeface="+mj-ea"/>
                <a:cs typeface="+mj-cs"/>
              </a:rPr>
              <a:t>Power Management </a:t>
            </a:r>
            <a:br>
              <a:rPr lang="en-US" sz="2700" b="1" kern="1200" dirty="0">
                <a:solidFill>
                  <a:srgbClr val="FFFFFF"/>
                </a:solidFill>
                <a:latin typeface="+mj-lt"/>
                <a:ea typeface="+mj-ea"/>
                <a:cs typeface="+mj-cs"/>
              </a:rPr>
            </a:br>
            <a:r>
              <a:rPr lang="en-US" sz="2700" b="1" kern="1200" dirty="0">
                <a:solidFill>
                  <a:srgbClr val="FFFFFF"/>
                </a:solidFill>
                <a:latin typeface="+mj-lt"/>
                <a:ea typeface="+mj-ea"/>
                <a:cs typeface="+mj-cs"/>
              </a:rPr>
              <a:t>and </a:t>
            </a:r>
            <a:br>
              <a:rPr lang="en-US" sz="2700" b="1" kern="1200" dirty="0">
                <a:solidFill>
                  <a:srgbClr val="FFFFFF"/>
                </a:solidFill>
                <a:latin typeface="+mj-lt"/>
                <a:ea typeface="+mj-ea"/>
                <a:cs typeface="+mj-cs"/>
              </a:rPr>
            </a:br>
            <a:r>
              <a:rPr lang="en-US" sz="2700" b="1" kern="1200" dirty="0">
                <a:solidFill>
                  <a:srgbClr val="FFFFFF"/>
                </a:solidFill>
                <a:latin typeface="+mj-lt"/>
                <a:ea typeface="+mj-ea"/>
                <a:cs typeface="+mj-cs"/>
              </a:rPr>
              <a:t>Predictive Maintenance System</a:t>
            </a:r>
            <a:br>
              <a:rPr lang="en-US" sz="2600" kern="1200" dirty="0">
                <a:solidFill>
                  <a:srgbClr val="FFFFFF"/>
                </a:solidFill>
                <a:latin typeface="+mj-lt"/>
                <a:ea typeface="+mj-ea"/>
                <a:cs typeface="+mj-cs"/>
              </a:rPr>
            </a:br>
            <a:endParaRPr lang="en-US" sz="2600" kern="1200" dirty="0">
              <a:solidFill>
                <a:srgbClr val="FFFFFF"/>
              </a:solidFill>
              <a:latin typeface="+mj-lt"/>
              <a:ea typeface="+mj-ea"/>
              <a:cs typeface="+mj-cs"/>
            </a:endParaRPr>
          </a:p>
        </p:txBody>
      </p:sp>
      <p:sp>
        <p:nvSpPr>
          <p:cNvPr id="3" name="Subtitle 2">
            <a:extLst>
              <a:ext uri="{FF2B5EF4-FFF2-40B4-BE49-F238E27FC236}">
                <a16:creationId xmlns:a16="http://schemas.microsoft.com/office/drawing/2014/main" id="{39ADD598-0358-4178-A22D-2E2669CDBF54}"/>
              </a:ext>
            </a:extLst>
          </p:cNvPr>
          <p:cNvSpPr>
            <a:spLocks noGrp="1"/>
          </p:cNvSpPr>
          <p:nvPr>
            <p:ph type="subTitle" idx="1"/>
          </p:nvPr>
        </p:nvSpPr>
        <p:spPr>
          <a:xfrm>
            <a:off x="7441691" y="2112887"/>
            <a:ext cx="4163627" cy="2057318"/>
          </a:xfrm>
        </p:spPr>
        <p:txBody>
          <a:bodyPr vert="horz" lIns="91440" tIns="45720" rIns="91440" bIns="45720" rtlCol="0">
            <a:noAutofit/>
          </a:bodyPr>
          <a:lstStyle/>
          <a:p>
            <a:pPr algn="l"/>
            <a:r>
              <a:rPr lang="en-US" sz="1200" dirty="0">
                <a:solidFill>
                  <a:srgbClr val="FFFFFF"/>
                </a:solidFill>
              </a:rPr>
              <a:t>Utilizing AI-optimized control algorithms, the Teq Strategy power distribution system optimizes Photo Voltaic inputs for high performance applications. The advanced solar charging system is optimized through our patent pending software defined Battery Management System (BMS) and Maximum Power Point Tracker (MPPT). The Solar Charger Battery Management System’s dynamically computed charging waveform uniquely enables the most efficient charging of the battery regardless of solar panel illumination. This process characterizes PV input and individual cell performance and creates a matrix which allows for real time performance evaluation and preventative maintenance alerts for attached equipment</a:t>
            </a:r>
          </a:p>
        </p:txBody>
      </p:sp>
      <p:sp>
        <p:nvSpPr>
          <p:cNvPr id="89" name="Rectangle 88">
            <a:extLst>
              <a:ext uri="{FF2B5EF4-FFF2-40B4-BE49-F238E27FC236}">
                <a16:creationId xmlns:a16="http://schemas.microsoft.com/office/drawing/2014/main" id="{A45CA7EE-A5CB-4305-88A0-F94C85A7BD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39580" y="4533661"/>
            <a:ext cx="2108279" cy="1867139"/>
          </a:xfrm>
          <a:prstGeom prst="rect">
            <a:avLst/>
          </a:prstGeom>
          <a:solidFill>
            <a:srgbClr val="5F554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A picture containing drawing&#10;&#10;Description automatically generated">
            <a:extLst>
              <a:ext uri="{FF2B5EF4-FFF2-40B4-BE49-F238E27FC236}">
                <a16:creationId xmlns:a16="http://schemas.microsoft.com/office/drawing/2014/main" id="{04FB02AA-83A1-4C95-81A8-D92A58265032}"/>
              </a:ext>
            </a:extLst>
          </p:cNvPr>
          <p:cNvPicPr>
            <a:picLocks noChangeAspect="1"/>
          </p:cNvPicPr>
          <p:nvPr/>
        </p:nvPicPr>
        <p:blipFill rotWithShape="1">
          <a:blip r:embed="rId5">
            <a:extLst>
              <a:ext uri="{28A0092B-C50C-407E-A947-70E740481C1C}">
                <a14:useLocalDpi xmlns:a14="http://schemas.microsoft.com/office/drawing/2010/main" val="0"/>
              </a:ext>
            </a:extLst>
          </a:blip>
          <a:srcRect l="7239" r="1147" b="4"/>
          <a:stretch/>
        </p:blipFill>
        <p:spPr>
          <a:xfrm>
            <a:off x="7318437" y="4535267"/>
            <a:ext cx="2136433" cy="1865533"/>
          </a:xfrm>
          <a:prstGeom prst="rect">
            <a:avLst/>
          </a:prstGeom>
        </p:spPr>
      </p:pic>
      <p:pic>
        <p:nvPicPr>
          <p:cNvPr id="19" name="Picture 18" descr="A picture containing camera&#10;&#10;Description automatically generated">
            <a:extLst>
              <a:ext uri="{FF2B5EF4-FFF2-40B4-BE49-F238E27FC236}">
                <a16:creationId xmlns:a16="http://schemas.microsoft.com/office/drawing/2014/main" id="{5E1E1793-FD71-406D-BD11-A0A989000734}"/>
              </a:ext>
            </a:extLst>
          </p:cNvPr>
          <p:cNvPicPr>
            <a:picLocks noChangeAspect="1"/>
          </p:cNvPicPr>
          <p:nvPr/>
        </p:nvPicPr>
        <p:blipFill rotWithShape="1">
          <a:blip r:embed="rId6">
            <a:extLst>
              <a:ext uri="{28A0092B-C50C-407E-A947-70E740481C1C}">
                <a14:useLocalDpi xmlns:a14="http://schemas.microsoft.com/office/drawing/2010/main" val="0"/>
              </a:ext>
            </a:extLst>
          </a:blip>
          <a:srcRect r="14537" b="-7"/>
          <a:stretch/>
        </p:blipFill>
        <p:spPr>
          <a:xfrm>
            <a:off x="9609169" y="4535267"/>
            <a:ext cx="2125631" cy="1865533"/>
          </a:xfrm>
          <a:prstGeom prst="rect">
            <a:avLst/>
          </a:prstGeom>
        </p:spPr>
      </p:pic>
      <p:pic>
        <p:nvPicPr>
          <p:cNvPr id="7" name="Picture 6" descr="A close up of a sign&#10;&#10;Description automatically generated">
            <a:extLst>
              <a:ext uri="{FF2B5EF4-FFF2-40B4-BE49-F238E27FC236}">
                <a16:creationId xmlns:a16="http://schemas.microsoft.com/office/drawing/2014/main" id="{B58B142A-AA56-4C9D-80BD-0C31B2D565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18624" y="4695825"/>
            <a:ext cx="1544604" cy="1544604"/>
          </a:xfrm>
          <a:prstGeom prst="rect">
            <a:avLst/>
          </a:prstGeom>
        </p:spPr>
      </p:pic>
      <p:pic>
        <p:nvPicPr>
          <p:cNvPr id="10" name="Picture 9" descr="A circuit board&#10;&#10;Description automatically generated">
            <a:extLst>
              <a:ext uri="{FF2B5EF4-FFF2-40B4-BE49-F238E27FC236}">
                <a16:creationId xmlns:a16="http://schemas.microsoft.com/office/drawing/2014/main" id="{36C37B49-698E-42C9-A452-83EC5E8303BB}"/>
              </a:ext>
            </a:extLst>
          </p:cNvPr>
          <p:cNvPicPr>
            <a:picLocks noChangeAspect="1"/>
          </p:cNvPicPr>
          <p:nvPr/>
        </p:nvPicPr>
        <p:blipFill rotWithShape="1">
          <a:blip r:embed="rId8">
            <a:extLst>
              <a:ext uri="{28A0092B-C50C-407E-A947-70E740481C1C}">
                <a14:useLocalDpi xmlns:a14="http://schemas.microsoft.com/office/drawing/2010/main" val="0"/>
              </a:ext>
            </a:extLst>
          </a:blip>
          <a:srcRect l="28774" r="18195" b="17266"/>
          <a:stretch/>
        </p:blipFill>
        <p:spPr>
          <a:xfrm rot="5400000">
            <a:off x="613161" y="294994"/>
            <a:ext cx="1868816" cy="2186665"/>
          </a:xfrm>
          <a:prstGeom prst="rect">
            <a:avLst/>
          </a:prstGeom>
        </p:spPr>
      </p:pic>
      <p:sp>
        <p:nvSpPr>
          <p:cNvPr id="12" name="TextBox 11">
            <a:extLst>
              <a:ext uri="{FF2B5EF4-FFF2-40B4-BE49-F238E27FC236}">
                <a16:creationId xmlns:a16="http://schemas.microsoft.com/office/drawing/2014/main" id="{4CABC1DC-A2AC-416D-AA58-6FD867DA3E47}"/>
              </a:ext>
            </a:extLst>
          </p:cNvPr>
          <p:cNvSpPr txBox="1"/>
          <p:nvPr/>
        </p:nvSpPr>
        <p:spPr>
          <a:xfrm>
            <a:off x="5059827" y="3094854"/>
            <a:ext cx="2108279" cy="1277273"/>
          </a:xfrm>
          <a:prstGeom prst="rect">
            <a:avLst/>
          </a:prstGeom>
          <a:noFill/>
        </p:spPr>
        <p:txBody>
          <a:bodyPr wrap="square" rtlCol="0">
            <a:spAutoFit/>
          </a:bodyPr>
          <a:lstStyle/>
          <a:p>
            <a:r>
              <a:rPr lang="en-US" sz="1100" dirty="0"/>
              <a:t>The power management system operates in between the PV and the battery with an output for a load such as communications equipment. This allows for battery charging while the battery is in service</a:t>
            </a:r>
          </a:p>
        </p:txBody>
      </p:sp>
      <p:sp>
        <p:nvSpPr>
          <p:cNvPr id="13" name="TextBox 12">
            <a:extLst>
              <a:ext uri="{FF2B5EF4-FFF2-40B4-BE49-F238E27FC236}">
                <a16:creationId xmlns:a16="http://schemas.microsoft.com/office/drawing/2014/main" id="{106B40BB-E216-4C29-9490-76867E605F15}"/>
              </a:ext>
            </a:extLst>
          </p:cNvPr>
          <p:cNvSpPr txBox="1"/>
          <p:nvPr/>
        </p:nvSpPr>
        <p:spPr>
          <a:xfrm>
            <a:off x="619922" y="5477470"/>
            <a:ext cx="4279037" cy="923330"/>
          </a:xfrm>
          <a:prstGeom prst="rect">
            <a:avLst/>
          </a:prstGeom>
          <a:noFill/>
        </p:spPr>
        <p:txBody>
          <a:bodyPr wrap="square" rtlCol="0">
            <a:spAutoFit/>
          </a:bodyPr>
          <a:lstStyle/>
          <a:p>
            <a:r>
              <a:rPr lang="en-US" b="1" dirty="0">
                <a:solidFill>
                  <a:schemeClr val="bg1"/>
                </a:solidFill>
              </a:rPr>
              <a:t>By optimizing the size and weight we can operate in man-packed conditions which were not possible before</a:t>
            </a:r>
          </a:p>
        </p:txBody>
      </p:sp>
      <p:sp>
        <p:nvSpPr>
          <p:cNvPr id="14" name="TextBox 13">
            <a:extLst>
              <a:ext uri="{FF2B5EF4-FFF2-40B4-BE49-F238E27FC236}">
                <a16:creationId xmlns:a16="http://schemas.microsoft.com/office/drawing/2014/main" id="{3B5C4733-9C96-4A58-BE1A-3C0077904695}"/>
              </a:ext>
            </a:extLst>
          </p:cNvPr>
          <p:cNvSpPr txBox="1"/>
          <p:nvPr/>
        </p:nvSpPr>
        <p:spPr>
          <a:xfrm>
            <a:off x="454235" y="1799514"/>
            <a:ext cx="2269289" cy="523220"/>
          </a:xfrm>
          <a:prstGeom prst="rect">
            <a:avLst/>
          </a:prstGeom>
          <a:noFill/>
        </p:spPr>
        <p:txBody>
          <a:bodyPr wrap="square" rtlCol="0">
            <a:spAutoFit/>
          </a:bodyPr>
          <a:lstStyle/>
          <a:p>
            <a:r>
              <a:rPr lang="en-US" sz="1400" dirty="0">
                <a:solidFill>
                  <a:schemeClr val="bg1"/>
                </a:solidFill>
              </a:rPr>
              <a:t>Real time output of battery health and state of charge</a:t>
            </a:r>
          </a:p>
        </p:txBody>
      </p:sp>
      <p:sp>
        <p:nvSpPr>
          <p:cNvPr id="15" name="TextBox 14">
            <a:extLst>
              <a:ext uri="{FF2B5EF4-FFF2-40B4-BE49-F238E27FC236}">
                <a16:creationId xmlns:a16="http://schemas.microsoft.com/office/drawing/2014/main" id="{0B43514C-4D80-4DB1-9560-22F34DA97EAA}"/>
              </a:ext>
            </a:extLst>
          </p:cNvPr>
          <p:cNvSpPr txBox="1"/>
          <p:nvPr/>
        </p:nvSpPr>
        <p:spPr>
          <a:xfrm>
            <a:off x="9609169" y="6169967"/>
            <a:ext cx="2482217" cy="461665"/>
          </a:xfrm>
          <a:prstGeom prst="rect">
            <a:avLst/>
          </a:prstGeom>
          <a:noFill/>
        </p:spPr>
        <p:txBody>
          <a:bodyPr wrap="square" rtlCol="0">
            <a:spAutoFit/>
          </a:bodyPr>
          <a:lstStyle/>
          <a:p>
            <a:r>
              <a:rPr lang="en-US" sz="1200" dirty="0"/>
              <a:t>Seamless operation with Military batteries such as the BB-2590</a:t>
            </a:r>
          </a:p>
        </p:txBody>
      </p:sp>
    </p:spTree>
    <p:extLst>
      <p:ext uri="{BB962C8B-B14F-4D97-AF65-F5344CB8AC3E}">
        <p14:creationId xmlns:p14="http://schemas.microsoft.com/office/powerpoint/2010/main" val="3353133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181</Words>
  <Application>Microsoft Office PowerPoint</Application>
  <PresentationFormat>Widescreen</PresentationFormat>
  <Paragraphs>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Software Defined  Power Management  and  Predictive Maintenance System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Defined  Power Management  and  Predictive Maintenance System </dc:title>
  <dc:creator>Fred Briggs</dc:creator>
  <cp:lastModifiedBy>Fred Briggs</cp:lastModifiedBy>
  <cp:revision>5</cp:revision>
  <dcterms:created xsi:type="dcterms:W3CDTF">2020-03-04T14:48:13Z</dcterms:created>
  <dcterms:modified xsi:type="dcterms:W3CDTF">2020-03-04T15:01:40Z</dcterms:modified>
</cp:coreProperties>
</file>