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3" autoAdjust="0"/>
    <p:restoredTop sz="94660"/>
  </p:normalViewPr>
  <p:slideViewPr>
    <p:cSldViewPr snapToGrid="0">
      <p:cViewPr varScale="1">
        <p:scale>
          <a:sx n="59" d="100"/>
          <a:sy n="59" d="100"/>
        </p:scale>
        <p:origin x="30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70B8-78F9-4983-A527-0D06FC2F3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196538-8F5E-4951-AF05-13845BAA3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80C29-BF29-41F5-948F-F56BB5732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DBE90-25A8-41EB-A29F-EF09739DF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06F34-6370-4CFD-A890-0AC173EB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65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D43B8-790B-42BA-A856-77D902FB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A3942-8102-4F9E-BDB1-750C15304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4179D-9540-4213-88A1-F6F34C529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D8853-FCC8-49FB-9AB6-3E072F869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EFAC9-754B-4AA7-80F1-F528C98E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1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C381-9667-4FEA-A3D2-F06E21F8B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A9863-F219-4C90-9A7F-94D66DCE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E9B36-A4B4-4A30-8212-B45A22F9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470B7-D8D2-4A82-B05D-98C393004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39420-1B35-4E5F-9AE4-66F86AD58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50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CF440-5267-4573-A64D-74D19BAD7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3D913-7733-4571-BD44-3C182BB162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C8DE00-4063-4918-8B43-856B1C9038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7A615-CD2C-4DE9-A99C-FFF867112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003460-17C1-4DDD-9E9B-8733DBDEB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7B298-19F4-4D57-9BA2-16C640AD7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28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B84C9-BB92-46CC-93D7-CFC5ABD25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6C9E1-B669-42C4-829C-BEDFDD5C6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928E8-70B3-40DE-8FD8-726B58B1A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A5DBAC-6B88-46C9-B5FC-31787C143D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C7CDA8-52CD-42B3-A9AD-0CBCC3DAD3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42231A-9303-4052-8546-56316FBD7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9A0A54-48F2-4C53-A005-F826A7211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110D19-8F2C-4C85-9450-7019A20F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31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EC45B-9D9D-4445-B184-03153825D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957679-3037-45A5-809B-8FE466599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CF062-BD13-49C3-ADA2-869F317B1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A3654D-4052-4C44-9DCF-1A230CF63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22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5E4FCF-0C7B-40CF-A0EC-434007832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F48CCB-C207-4AFB-9536-D22E9CF8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36B29-3CB6-49B5-9E18-9C9C925A5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80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4A46C-66AA-4C5E-A974-E8F66C717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2FF23-7A3F-4197-824B-81CE4AD17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0C311-B8DB-4169-8DFF-1AA66C7CF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A252D8-CFDC-4FA2-9D67-820DCFE94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9D2CF-1CF5-4A2D-B256-6146F9AC8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471029-5166-471F-AB6B-7351E66A6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6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F2209-E4A2-4A07-B6BD-410A84922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CAE90B-8884-4A9E-B496-D758685DFF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D2CF7-0694-4B48-9AFD-625715371C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4C4D69-A15D-4AA7-BFDA-F80082396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B9E2C-1259-4D85-9CFF-E8A722D8F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27F806-AE1B-454D-A6F1-6FD685184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33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7E943-BE5F-4FF1-B436-E3470FF58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2D262-E177-40AD-8548-52DF79149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2DD24-5AAE-4184-AA08-05C1EBC82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8037A-1111-48F1-8B89-62F3678FE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C599B-90EA-4F1C-8CB5-B445C8C5F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2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175216-7F55-4A40-8CE1-B7FE0A04E6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904440-EFDC-4FB5-80EA-D8EECAFCE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0DD9E-06AD-4F64-AB81-FEBC37A7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3EC91-E92E-401E-8479-B3CDEDC2C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36D98-7FAF-41E4-BC8F-36661068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21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8EBB25-D0DE-420C-AC27-C7A7CEEC8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2B10C-9AD1-42E6-B83B-6F1403E79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50056-E89F-47B6-AE59-064B03ADBF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C0BDE-C8F0-4F57-A355-6F9FF9026397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E8669-B8B2-4372-879C-25E725BC4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B40EC-B9D2-404C-8145-E568387EF4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4C5BE-D29B-4D38-B575-0210FCF04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4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BBA6B7-C166-46E8-995E-E5D0C1E19B13}"/>
              </a:ext>
            </a:extLst>
          </p:cNvPr>
          <p:cNvSpPr txBox="1"/>
          <p:nvPr/>
        </p:nvSpPr>
        <p:spPr>
          <a:xfrm>
            <a:off x="202940" y="259601"/>
            <a:ext cx="93056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Concentrated Solar Powered Trans-critical Water Desalination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BDB1A7-EE14-4423-BCCC-EEB82C6922A0}"/>
              </a:ext>
            </a:extLst>
          </p:cNvPr>
          <p:cNvSpPr txBox="1"/>
          <p:nvPr/>
        </p:nvSpPr>
        <p:spPr>
          <a:xfrm>
            <a:off x="377444" y="757076"/>
            <a:ext cx="1329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cs typeface="Times New Roman" panose="02020603050405020304" pitchFamily="18" charset="0"/>
              </a:rPr>
              <a:t>Project team: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498B5C-510A-4C78-AE43-E327A948BA3E}"/>
              </a:ext>
            </a:extLst>
          </p:cNvPr>
          <p:cNvSpPr txBox="1"/>
          <p:nvPr/>
        </p:nvSpPr>
        <p:spPr>
          <a:xfrm>
            <a:off x="1608989" y="749608"/>
            <a:ext cx="42759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cs typeface="Times New Roman" panose="02020603050405020304" pitchFamily="18" charset="0"/>
              </a:rPr>
              <a:t>Epiphany Solar Water Systems, LLC</a:t>
            </a:r>
          </a:p>
          <a:p>
            <a:r>
              <a:rPr lang="en-US" sz="1600" dirty="0">
                <a:cs typeface="Times New Roman" panose="02020603050405020304" pitchFamily="18" charset="0"/>
              </a:rPr>
              <a:t>Jim Dietz PE - </a:t>
            </a:r>
            <a:r>
              <a:rPr lang="en-US" sz="1600" dirty="0" err="1">
                <a:cs typeface="Times New Roman" panose="02020603050405020304" pitchFamily="18" charset="0"/>
              </a:rPr>
              <a:t>TwoPoint</a:t>
            </a:r>
            <a:r>
              <a:rPr lang="en-US" sz="1600" dirty="0">
                <a:cs typeface="Times New Roman" panose="02020603050405020304" pitchFamily="18" charset="0"/>
              </a:rPr>
              <a:t> Solutions, Inc. </a:t>
            </a:r>
          </a:p>
          <a:p>
            <a:r>
              <a:rPr lang="en-US" sz="1600" dirty="0">
                <a:cs typeface="Times New Roman" panose="02020603050405020304" pitchFamily="18" charset="0"/>
              </a:rPr>
              <a:t>Dr. David Snyder – Penn State University</a:t>
            </a:r>
          </a:p>
          <a:p>
            <a:r>
              <a:rPr lang="en-US" sz="1600" dirty="0">
                <a:cs typeface="Times New Roman" panose="02020603050405020304" pitchFamily="18" charset="0"/>
              </a:rPr>
              <a:t>Dr. Marc </a:t>
            </a:r>
            <a:r>
              <a:rPr lang="en-US" sz="1600" dirty="0" err="1">
                <a:cs typeface="Times New Roman" panose="02020603050405020304" pitchFamily="18" charset="0"/>
              </a:rPr>
              <a:t>Deshusses</a:t>
            </a:r>
            <a:r>
              <a:rPr lang="en-US" sz="1600" dirty="0">
                <a:cs typeface="Times New Roman" panose="02020603050405020304" pitchFamily="18" charset="0"/>
              </a:rPr>
              <a:t> – Duke University</a:t>
            </a:r>
          </a:p>
          <a:p>
            <a:r>
              <a:rPr lang="en-US" sz="1600" dirty="0">
                <a:cs typeface="Times New Roman" panose="02020603050405020304" pitchFamily="18" charset="0"/>
              </a:rPr>
              <a:t>Tasman </a:t>
            </a:r>
            <a:r>
              <a:rPr lang="en-US" sz="1600" dirty="0" err="1">
                <a:cs typeface="Times New Roman" panose="02020603050405020304" pitchFamily="18" charset="0"/>
              </a:rPr>
              <a:t>GeoSciences</a:t>
            </a:r>
            <a:r>
              <a:rPr lang="en-US" sz="1600" dirty="0">
                <a:cs typeface="Times New Roman" panose="02020603050405020304" pitchFamily="18" charset="0"/>
              </a:rPr>
              <a:t>, Inc.</a:t>
            </a:r>
          </a:p>
          <a:p>
            <a:r>
              <a:rPr lang="en-US" sz="1600" dirty="0">
                <a:cs typeface="Times New Roman" panose="02020603050405020304" pitchFamily="18" charset="0"/>
              </a:rPr>
              <a:t>Sandia National Laboratories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099B11-5CB0-48F5-8AEC-CE081BBFA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971" y="200349"/>
            <a:ext cx="2747089" cy="6778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E51579-A05B-464C-B80E-B15EFB42D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419" y="1051257"/>
            <a:ext cx="1319213" cy="500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1E5F16-F1C7-498E-8E00-B2FAA3DAD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5538" y="985194"/>
            <a:ext cx="1464543" cy="5661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2D3BF8-329E-4C3E-BEA2-8E84DAEAF90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467" y="775812"/>
            <a:ext cx="1499697" cy="16819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441ADB-0DED-45BF-A915-7F7B3BDC76AA}"/>
              </a:ext>
            </a:extLst>
          </p:cNvPr>
          <p:cNvSpPr txBox="1"/>
          <p:nvPr/>
        </p:nvSpPr>
        <p:spPr>
          <a:xfrm>
            <a:off x="257024" y="2261687"/>
            <a:ext cx="1365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cs typeface="Times New Roman" panose="02020603050405020304" pitchFamily="18" charset="0"/>
              </a:rPr>
              <a:t>Project Goals: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92C55B-AE70-4643-9C8A-20BDB391657B}"/>
              </a:ext>
            </a:extLst>
          </p:cNvPr>
          <p:cNvSpPr txBox="1"/>
          <p:nvPr/>
        </p:nvSpPr>
        <p:spPr>
          <a:xfrm>
            <a:off x="257024" y="2505472"/>
            <a:ext cx="73665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Times New Roman" panose="02020603050405020304" pitchFamily="18" charset="0"/>
              </a:rPr>
              <a:t>Design Solar Powered (CSP+PV), 500 GPD, ZLD, Trans-Critical Water Desal Prototype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Times New Roman" panose="02020603050405020304" pitchFamily="18" charset="0"/>
              </a:rPr>
              <a:t>Prove economic viability for providing clean drinking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Times New Roman" panose="02020603050405020304" pitchFamily="18" charset="0"/>
              </a:rPr>
              <a:t>Commercialize technology with mass-produced modular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Times New Roman" panose="02020603050405020304" pitchFamily="18" charset="0"/>
              </a:rPr>
              <a:t>Create a lifesaving technology that transforms the </a:t>
            </a:r>
          </a:p>
          <a:p>
            <a:r>
              <a:rPr lang="en-US" sz="1600" dirty="0">
                <a:cs typeface="Times New Roman" panose="02020603050405020304" pitchFamily="18" charset="0"/>
              </a:rPr>
              <a:t>      water desalination industry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FB3D1A-7338-454D-9F66-7725E5B2235D}"/>
              </a:ext>
            </a:extLst>
          </p:cNvPr>
          <p:cNvSpPr txBox="1"/>
          <p:nvPr/>
        </p:nvSpPr>
        <p:spPr>
          <a:xfrm>
            <a:off x="241919" y="3896262"/>
            <a:ext cx="18928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cs typeface="Times New Roman" panose="02020603050405020304" pitchFamily="18" charset="0"/>
              </a:rPr>
              <a:t>Technical Approach: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7CFF06-CEA8-4EF0-81F8-74A0DD268B2A}"/>
              </a:ext>
            </a:extLst>
          </p:cNvPr>
          <p:cNvSpPr txBox="1"/>
          <p:nvPr/>
        </p:nvSpPr>
        <p:spPr>
          <a:xfrm>
            <a:off x="241919" y="4186213"/>
            <a:ext cx="53634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cs typeface="Times New Roman" panose="02020603050405020304" pitchFamily="18" charset="0"/>
              </a:rPr>
              <a:t>Ready! Prototype Crystallizer and Process Design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Times New Roman" panose="02020603050405020304" pitchFamily="18" charset="0"/>
              </a:rPr>
              <a:t>Create detailed design documents that include technical analysis, component selection &amp; BOM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cs typeface="Times New Roman" panose="02020603050405020304" pitchFamily="18" charset="0"/>
              </a:rPr>
              <a:t>Set! Prototype and Full Scale Design Documents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Times New Roman" panose="02020603050405020304" pitchFamily="18" charset="0"/>
              </a:rPr>
              <a:t>Build and test proof-of-concept crystallizer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Times New Roman" panose="02020603050405020304" pitchFamily="18" charset="0"/>
              </a:rPr>
              <a:t>Finalize full-scale production unit design documents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cs typeface="Times New Roman" panose="02020603050405020304" pitchFamily="18" charset="0"/>
              </a:rPr>
              <a:t>Go! Full-scale Commercial Unit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Times New Roman" panose="02020603050405020304" pitchFamily="18" charset="0"/>
              </a:rPr>
              <a:t>Build and test commercial unit with customer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Times New Roman" panose="02020603050405020304" pitchFamily="18" charset="0"/>
              </a:rPr>
              <a:t>Optimize size, configuration and materials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Times New Roman" panose="02020603050405020304" pitchFamily="18" charset="0"/>
              </a:rPr>
              <a:t>Product techno-economic analysis and evaluation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625451-108F-4F18-9C3D-E3392C480A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7483" y="1724375"/>
            <a:ext cx="2747089" cy="4760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11931D-4206-4BAC-A865-26E20421D12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958" r="5333"/>
          <a:stretch/>
        </p:blipFill>
        <p:spPr>
          <a:xfrm>
            <a:off x="9241971" y="3287797"/>
            <a:ext cx="2950029" cy="36195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FBB3E6E-F1EC-4ED1-B005-38066A89A2D4}"/>
              </a:ext>
            </a:extLst>
          </p:cNvPr>
          <p:cNvSpPr txBox="1"/>
          <p:nvPr/>
        </p:nvSpPr>
        <p:spPr>
          <a:xfrm>
            <a:off x="7119257" y="6119336"/>
            <a:ext cx="2095827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cs typeface="Times New Roman" panose="02020603050405020304" pitchFamily="18" charset="0"/>
              </a:rPr>
              <a:t>Trans-critical Desalination Crystallizer</a:t>
            </a:r>
          </a:p>
          <a:p>
            <a:pPr algn="ctr"/>
            <a:r>
              <a:rPr lang="en-US" sz="1400" b="1" i="1" dirty="0">
                <a:cs typeface="Times New Roman" panose="02020603050405020304" pitchFamily="18" charset="0"/>
              </a:rPr>
              <a:t>Designed in Ready!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BB3E6E-F1EC-4ED1-B005-38066A89A2D4}"/>
              </a:ext>
            </a:extLst>
          </p:cNvPr>
          <p:cNvSpPr txBox="1"/>
          <p:nvPr/>
        </p:nvSpPr>
        <p:spPr>
          <a:xfrm>
            <a:off x="8569088" y="2737477"/>
            <a:ext cx="3832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cs typeface="Times New Roman" panose="02020603050405020304" pitchFamily="18" charset="0"/>
              </a:rPr>
              <a:t>Will be integrated with…</a:t>
            </a:r>
          </a:p>
          <a:p>
            <a:pPr algn="ctr"/>
            <a:r>
              <a:rPr lang="en-US" sz="1400" b="1" i="1" dirty="0">
                <a:cs typeface="Times New Roman" panose="02020603050405020304" pitchFamily="18" charset="0"/>
              </a:rPr>
              <a:t>Epiphany’s Industry Leading CSP Systems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EC6E59-D0A6-4341-9F4A-12EAEC07F1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8873" y="3304126"/>
            <a:ext cx="2066232" cy="281798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95281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1EBED812A85F428CCB6CD265D991F0" ma:contentTypeVersion="14" ma:contentTypeDescription="Create a new document." ma:contentTypeScope="" ma:versionID="2219ff556b690f10aaf2786b38b8ddf4">
  <xsd:schema xmlns:xsd="http://www.w3.org/2001/XMLSchema" xmlns:xs="http://www.w3.org/2001/XMLSchema" xmlns:p="http://schemas.microsoft.com/office/2006/metadata/properties" xmlns:ns2="f4c4b5ec-9e30-4beb-9974-56e6b5f4ae86" xmlns:ns3="df3428c6-c144-45f0-aadd-2d78e4a8e310" targetNamespace="http://schemas.microsoft.com/office/2006/metadata/properties" ma:root="true" ma:fieldsID="20baef8dd62b4badbdb796f69fa9f9b4" ns2:_="" ns3:_="">
    <xsd:import namespace="f4c4b5ec-9e30-4beb-9974-56e6b5f4ae86"/>
    <xsd:import namespace="df3428c6-c144-45f0-aadd-2d78e4a8e31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Time" minOccurs="0"/>
                <xsd:element ref="ns2:LastSharedByUser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c4b5ec-9e30-4beb-9974-56e6b5f4ae8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Time" ma:index="10" nillable="true" ma:displayName="Last Shared By Time" ma:description="" ma:internalName="LastSharedByTime" ma:readOnly="true">
      <xsd:simpleType>
        <xsd:restriction base="dms:DateTime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3428c6-c144-45f0-aadd-2d78e4a8e3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96C6A8-E2E0-45D1-BB6E-625D26E939B3}">
  <ds:schemaRefs>
    <ds:schemaRef ds:uri="f4c4b5ec-9e30-4beb-9974-56e6b5f4ae86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df3428c6-c144-45f0-aadd-2d78e4a8e310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9D96A22-B811-4838-886A-5649FED410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0F3904-E7E0-4DB2-B6EF-1A6A9976D8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c4b5ec-9e30-4beb-9974-56e6b5f4ae86"/>
    <ds:schemaRef ds:uri="df3428c6-c144-45f0-aadd-2d78e4a8e3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1068</TotalTime>
  <Words>174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Broeker</dc:creator>
  <cp:lastModifiedBy>Michael Broeker</cp:lastModifiedBy>
  <cp:revision>13</cp:revision>
  <dcterms:created xsi:type="dcterms:W3CDTF">2020-03-02T21:53:22Z</dcterms:created>
  <dcterms:modified xsi:type="dcterms:W3CDTF">2020-03-04T18:08:57Z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0x010100F01EBED812A85F428CCB6CD265D991F0</vt:lpwstr>
  </property>
</Properties>
</file>