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9"/>
    <p:restoredTop sz="94699"/>
  </p:normalViewPr>
  <p:slideViewPr>
    <p:cSldViewPr snapToGrid="0" snapToObjects="1">
      <p:cViewPr varScale="1">
        <p:scale>
          <a:sx n="96" d="100"/>
          <a:sy n="96" d="100"/>
        </p:scale>
        <p:origin x="20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737E0-D4C8-6D46-8714-12E6CEE3CE78}" type="datetimeFigureOut">
              <a:rPr lang="en-US" smtClean="0"/>
              <a:t>3/4/20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10795-2B77-CB47-A7E8-E79D6DA4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3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5D66F-ACFC-524E-A597-775D6EDEE7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6B929-7848-034F-B13F-5D9737292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8560B-022D-7143-8027-CF04B2969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5F7A9-13B5-0241-8AB2-77FE87818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B30B3-AB84-6344-97EC-4292D2859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F3A7-BF3B-5F49-BECF-43E4CB083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0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5E257-1CAC-E347-9628-76067699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9CDAD-0989-494E-9C34-AC86D1416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11759-994F-9B47-960F-62A36133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71D70-DD53-144A-A6FA-2672C0612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FED87-6619-5149-8A1F-B907F145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9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C6533-2EC2-984A-A953-8934BD95E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98B23-69BA-5E4D-A740-FA5A79C0E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2B9E0-590B-DC44-8836-09F7F7D7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3CDDD-4E92-9B49-8695-DEA761AD4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9C224-2924-4B44-AFBD-0124E8CD5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1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0C906-352E-FD47-ACDD-458DC5C5C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14864-0F8F-664B-BD85-D2BD7826D6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C4038-5FC6-4549-B4EE-0BB4F2C80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127A2C-C43F-2444-8E57-82AE3274F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6A774-7621-CA4F-8009-A7644BC1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61AE3-0927-5841-9413-A4DC408C8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6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10FA8-7F8F-4D41-828E-264CD9C1C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BF82F-2FEE-D84F-B8E8-54584B2EA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37A2F-0534-7944-8E6E-16EBA0100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086B33-8221-4445-93AB-C63B782C3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10A5DD-CC79-0C4E-994B-A790E8B16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F32E83-36F5-0D45-97AB-C88AA12C9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27EDE9-5B5F-9645-A80F-A5F61B34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2D65BF-FBDB-234A-9D3F-FFA2034F4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9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FDDE8-AA15-C84A-96EF-C379F1CF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6B6590-E649-1542-9605-609631C7A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EB526C-E526-4249-96EF-B3FF8F9EB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B5A52-8029-974E-91B8-229076249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0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8EBD54-E132-0140-B5C4-CAA076C37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4FE78-A56D-7F4F-8B29-E4BE4CE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FE290-948D-8646-B30B-67F7DDF7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0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F6214-2F2C-E047-97EC-8513FDE9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D680F-3BC3-6648-A039-AC87D030F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399E5-7DCA-7148-8EF0-28A1762B6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EEEC67-B9BE-A744-A0F3-ED45A1F7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65403-B268-E047-A062-9DDDFD73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722098-088A-514D-AE97-214B44C9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E341-F9F0-9441-A973-FAB89F7E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4876B5-8967-6D4C-A6AE-7C8B84B84B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01A70-C16E-0147-BA64-1CABE0C55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DFF8E-AD68-AF42-98B0-76B9F0F0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D6DEE-94F2-B94F-AF9C-C352EC4CD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D1B1C-E9B3-9F4F-9245-8EA8FCDFF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6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EA432-FE70-BE43-98D3-39FFC5B3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9F215-E7B2-9C43-8A35-C4503CDF3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6655C-D0A0-6241-84B7-AC85B778E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AD538-D344-2A43-9505-C4876095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ECD29-14F6-E044-81D6-AD1688B6F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7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77A253-667E-C341-A159-779EB008D2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016EA-CEBA-CA48-8EBF-3ECDD6197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77B6E-B2F6-1647-91A5-DA4E7C8AD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AC7AF-C4FF-044B-BFDC-AF90134B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500CE-334E-894D-8D4F-D6E89F26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1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DEC9C4-B512-3C4C-8E2B-7429923EE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BBA368-CCF8-6049-8695-FB5D114D8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CB32B-FA35-5445-BC66-012467F3A4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9A2F6-0087-594D-BEE5-5B098865EC6C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BEC21-5483-784F-9E33-F7356A654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04A94-809B-E04D-AD1A-415100C657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C8D52A95-5C5E-DD42-BA14-6B0C007F7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222" y="3477776"/>
            <a:ext cx="5781068" cy="21267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D06C5B-C867-EC42-AB4D-97A7A086B18C}"/>
              </a:ext>
            </a:extLst>
          </p:cNvPr>
          <p:cNvSpPr txBox="1"/>
          <p:nvPr/>
        </p:nvSpPr>
        <p:spPr>
          <a:xfrm>
            <a:off x="367222" y="0"/>
            <a:ext cx="1079693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</a:rPr>
              <a:t>Continuous Silicon </a:t>
            </a:r>
            <a:r>
              <a:rPr lang="en-US" sz="3200" b="1" i="1">
                <a:solidFill>
                  <a:srgbClr val="0070C0"/>
                </a:solidFill>
              </a:rPr>
              <a:t>Wafer Production          </a:t>
            </a:r>
            <a:r>
              <a:rPr lang="en-US" sz="3200" b="1" i="1" dirty="0" err="1">
                <a:solidFill>
                  <a:srgbClr val="0070C0"/>
                </a:solidFill>
              </a:rPr>
              <a:t>iST</a:t>
            </a:r>
            <a:r>
              <a:rPr lang="en-US" sz="3200" b="1" i="1" dirty="0">
                <a:solidFill>
                  <a:srgbClr val="0070C0"/>
                </a:solidFill>
              </a:rPr>
              <a:t>, Pittsburgh, PA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dirty="0"/>
              <a:t>Core Team: 	Erik </a:t>
            </a:r>
            <a:r>
              <a:rPr lang="en-US" sz="2000" dirty="0" err="1"/>
              <a:t>Ydstie</a:t>
            </a:r>
            <a:r>
              <a:rPr lang="en-US" sz="2000" dirty="0"/>
              <a:t> (captain), CEO and Founder Integrated Silicon Technologies, LLC</a:t>
            </a:r>
          </a:p>
          <a:p>
            <a:r>
              <a:rPr lang="en-US" sz="2000" i="1" dirty="0"/>
              <a:t>		</a:t>
            </a:r>
            <a:r>
              <a:rPr lang="en-US" sz="2000" dirty="0"/>
              <a:t>Michael </a:t>
            </a:r>
            <a:r>
              <a:rPr lang="en-US" sz="2000" dirty="0" err="1"/>
              <a:t>Helman</a:t>
            </a:r>
            <a:r>
              <a:rPr lang="en-US" sz="2000" dirty="0"/>
              <a:t>, CFO</a:t>
            </a:r>
          </a:p>
          <a:p>
            <a:r>
              <a:rPr lang="en-US" sz="2000" dirty="0"/>
              <a:t>		</a:t>
            </a:r>
          </a:p>
          <a:p>
            <a:r>
              <a:rPr lang="en-US" sz="2000" dirty="0"/>
              <a:t>Objective: 	- Reduce the cost of making silicon wafers by 50% by continuous production. </a:t>
            </a:r>
          </a:p>
          <a:p>
            <a:r>
              <a:rPr lang="en-US" sz="2000" dirty="0"/>
              <a:t>		- Introduce technology to control micro-structure in horizontal ribbon growth (HRG).</a:t>
            </a:r>
          </a:p>
          <a:p>
            <a:r>
              <a:rPr lang="en-US" sz="2000" dirty="0"/>
              <a:t>		- Manufacture a 15-50 cm wide ribbon of mono-crystalline silicon suitable for high 		  performance solar cells.</a:t>
            </a:r>
          </a:p>
          <a:p>
            <a:endParaRPr lang="en-US" sz="2000" dirty="0"/>
          </a:p>
          <a:p>
            <a:r>
              <a:rPr lang="en-US" sz="2000" dirty="0"/>
              <a:t>       The proof of concept is developed in a $ 2M pilot plant system at Carnegie Mellon University.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2EB3F-9749-BE4B-A7D1-3D1C21C13C8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453905" y="3765644"/>
            <a:ext cx="4213839" cy="28074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690E4E-31A7-BC48-A22C-3EC130C3BF2D}"/>
              </a:ext>
            </a:extLst>
          </p:cNvPr>
          <p:cNvSpPr txBox="1"/>
          <p:nvPr/>
        </p:nvSpPr>
        <p:spPr>
          <a:xfrm>
            <a:off x="634583" y="5293413"/>
            <a:ext cx="576898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Silicon pellets fed to Zone1. The melt and stabilize if Zones II and III. In Zone IV a thin sheet forms and is removed to Zone V for further processing in a continuous manner.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F26AF0-CAB6-F14F-AA25-B1AFBDC4B222}"/>
              </a:ext>
            </a:extLst>
          </p:cNvPr>
          <p:cNvSpPr txBox="1"/>
          <p:nvPr/>
        </p:nvSpPr>
        <p:spPr>
          <a:xfrm>
            <a:off x="8133325" y="5939313"/>
            <a:ext cx="236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HRG Pilot Plant at CMU</a:t>
            </a:r>
          </a:p>
        </p:txBody>
      </p:sp>
    </p:spTree>
    <p:extLst>
      <p:ext uri="{BB962C8B-B14F-4D97-AF65-F5344CB8AC3E}">
        <p14:creationId xmlns:p14="http://schemas.microsoft.com/office/powerpoint/2010/main" val="3031036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151</Words>
  <Application>Microsoft Macintosh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8</cp:revision>
  <cp:lastPrinted>2020-03-04T17:06:52Z</cp:lastPrinted>
  <dcterms:created xsi:type="dcterms:W3CDTF">2018-10-05T17:38:57Z</dcterms:created>
  <dcterms:modified xsi:type="dcterms:W3CDTF">2020-03-04T17:07:20Z</dcterms:modified>
</cp:coreProperties>
</file>