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0" r:id="rId2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iswariya Raja Prasanna Kumar" initials="ARPK" lastIdx="11" clrIdx="0">
    <p:extLst>
      <p:ext uri="{19B8F6BF-5375-455C-9EA6-DF929625EA0E}">
        <p15:presenceInfo xmlns:p15="http://schemas.microsoft.com/office/powerpoint/2012/main" userId="S-1-5-21-484763869-963894560-842925246-52145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E63748B-2BAA-4797-8379-D6C4A63AFC2B}" v="1" dt="2020-03-03T15:34:42.69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23" autoAdjust="0"/>
    <p:restoredTop sz="94609" autoAdjust="0"/>
  </p:normalViewPr>
  <p:slideViewPr>
    <p:cSldViewPr snapToGrid="0">
      <p:cViewPr varScale="1">
        <p:scale>
          <a:sx n="104" d="100"/>
          <a:sy n="104" d="100"/>
        </p:scale>
        <p:origin x="75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commentAuthors" Target="commentAuthors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7B5366-F597-415A-9F84-04F8DC22FF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2A1234-1E30-42AB-8D96-7C3063C5B4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89C0A3-4720-4314-BCFD-1C5EC3A279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F0127-ADB7-4502-B842-79505B2CAF95}" type="datetimeFigureOut">
              <a:rPr lang="en-US" smtClean="0"/>
              <a:t>3/3/2020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637326-2210-46DF-95BD-695A3A93DD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BD656C-9C06-42A6-B814-2FB890219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01C96-A41B-4AB5-B591-B5C0C71D07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91444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2E9449-34CF-4F14-96C6-88ECEE223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B29B08-B827-4726-A5A4-D5586FDEE6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802ED4-FEC6-40B1-AFD1-45596EEB69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F0127-ADB7-4502-B842-79505B2CAF95}" type="datetimeFigureOut">
              <a:rPr lang="en-US" smtClean="0"/>
              <a:t>3/3/2020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D99FB3-68B4-42CC-AAE9-7C62753D92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4B659A-0F32-4836-93F1-6B2A2150EC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01C96-A41B-4AB5-B591-B5C0C71D07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75338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96EF59-31D2-4D3C-832A-07B370E09C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68738D-368D-4CF6-983A-CF4ABD228E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C224FE-557C-4110-AC10-7B4BE96104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F0127-ADB7-4502-B842-79505B2CAF95}" type="datetimeFigureOut">
              <a:rPr lang="en-US" smtClean="0"/>
              <a:t>3/3/2020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7D7CC8-1C70-417D-BFDF-DA882B7EFC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7A9F50-D74D-4C07-8081-55B9C26391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01C96-A41B-4AB5-B591-B5C0C71D07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53859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BF5518-EB09-414B-BB59-D70EF3E36D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B2E2F0-CA9F-48FD-863D-ADFF883A140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0740D5-C38A-4F6F-8DE1-5A56F47723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EAB4C8D-BDA7-4EA6-92D4-27CCB161D9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F0127-ADB7-4502-B842-79505B2CAF95}" type="datetimeFigureOut">
              <a:rPr lang="en-US" smtClean="0"/>
              <a:t>3/3/2020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0F5482-6EC7-4821-BA4B-0A9FCA1D4A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4B2CCC-65EC-4000-9989-837E1908A8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01C96-A41B-4AB5-B591-B5C0C71D07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81267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7B8317-AD6D-496C-B572-CB7B286F50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DA3A4E-5208-4650-A95F-75B1AABC61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01B2F29-E835-48FA-A194-BAF54C8DBD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BD1D949-D66A-493C-A60D-D1FAD35F02F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EA71641-C6B2-489F-98F1-A3F617C1B7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85B0098-9D3D-4D83-B61B-C327F32444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F0127-ADB7-4502-B842-79505B2CAF95}" type="datetimeFigureOut">
              <a:rPr lang="en-US" smtClean="0"/>
              <a:t>3/3/2020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8C3C29E-7D34-49A7-82C5-2C5A6F6458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87CF79B-FAC5-4A43-BA57-561F1D39E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01C96-A41B-4AB5-B591-B5C0C71D07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88970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4986F7-1F86-47C8-B1F3-31821A9172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F59C3A0-2E76-43F4-9545-23BA18FE57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F0127-ADB7-4502-B842-79505B2CAF95}" type="datetimeFigureOut">
              <a:rPr lang="en-US" smtClean="0"/>
              <a:t>3/3/2020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665872-6020-4509-806F-20892EAA9C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6389F0D-6FBC-4116-A77C-195CF5CFB8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01C96-A41B-4AB5-B591-B5C0C71D07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334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71EF35F-3988-462B-B504-DAE32F6524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F0127-ADB7-4502-B842-79505B2CAF95}" type="datetimeFigureOut">
              <a:rPr lang="en-US" smtClean="0"/>
              <a:t>3/3/2020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E6130E1-4FF9-4BEA-B97F-AF9AA9970C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3CFD35-2A70-47D6-A26E-21942A2773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01C96-A41B-4AB5-B591-B5C0C71D07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57443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5DB191-D6B1-4566-87AA-195BEF29BD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A5624C-3CCD-4388-9499-E9E64AAAE2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AB6990-B172-4A3C-90BE-CF7512933A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36B37F-43F8-41AD-87A6-52C1B4DEC5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F0127-ADB7-4502-B842-79505B2CAF95}" type="datetimeFigureOut">
              <a:rPr lang="en-US" smtClean="0"/>
              <a:t>3/3/2020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02C5A3-DC15-4855-8CA3-700289DC9F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AAB021-30E1-49E9-82BF-4B886C1CB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01C96-A41B-4AB5-B591-B5C0C71D07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65817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5989F9-E0B7-4AEC-B2BF-5A532E83BD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80C2388-5EF0-4942-83E4-93ED3C4E211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4EAE67-1124-495B-A4A0-652F3E7591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11CF36-A27B-4930-BAC1-2354175C85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F0127-ADB7-4502-B842-79505B2CAF95}" type="datetimeFigureOut">
              <a:rPr lang="en-US" smtClean="0"/>
              <a:t>3/3/2020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E9A739-583E-4ABA-A3FF-C99A646BE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DA8ACD-2EBA-4AA3-B8E0-58D91B9D8A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01C96-A41B-4AB5-B591-B5C0C71D07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920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1DDA61-ADD8-413F-931D-87CB6FD04C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C093C09-1B50-4CD9-8B7D-943D50F524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8CBA8A-0A74-4736-9588-D6691C82DE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F0127-ADB7-4502-B842-79505B2CAF95}" type="datetimeFigureOut">
              <a:rPr lang="en-US" smtClean="0"/>
              <a:t>3/3/2020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79ABE0-F40B-461F-A387-55C9B54625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6DBA07-F3D0-41A6-A235-ED8079483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01C96-A41B-4AB5-B591-B5C0C71D07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4430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BA6219A-F757-42F1-A218-A4EF199879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4FFC708-B0F0-43CE-B7FB-D44AC6A5A4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B5FAC0-84A4-48E4-90BC-119956698D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F0127-ADB7-4502-B842-79505B2CAF95}" type="datetimeFigureOut">
              <a:rPr lang="en-US" smtClean="0"/>
              <a:t>3/3/2020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CB9AF9-2630-4222-9887-D2013FD03E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A904AC-DE7F-4FDB-A430-C017458406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01C96-A41B-4AB5-B591-B5C0C71D07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58848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0073673-CFA8-434E-8373-57454F6AE2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A61759-0D4F-4030-84E7-470C732388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491F42-CFD0-4C1F-9552-D742E6167FF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3F0127-ADB7-4502-B842-79505B2CAF95}" type="datetimeFigureOut">
              <a:rPr lang="en-US" smtClean="0"/>
              <a:t>3/3/2020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810F2B-FBBE-4CE8-A755-7804B163FD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D7A9C2-595E-4210-8F7E-232ADDBBC9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A01C96-A41B-4AB5-B591-B5C0C71D07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15472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 descr="A picture containing drawing&#10;&#10;Description automatically generated">
            <a:extLst>
              <a:ext uri="{FF2B5EF4-FFF2-40B4-BE49-F238E27FC236}">
                <a16:creationId xmlns:a16="http://schemas.microsoft.com/office/drawing/2014/main" id="{CADCB6D2-A746-471F-A471-018C3E36A5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06" y="4097408"/>
            <a:ext cx="2987502" cy="2534558"/>
          </a:xfrm>
          <a:prstGeom prst="rect">
            <a:avLst/>
          </a:prstGeom>
        </p:spPr>
      </p:pic>
      <p:sp>
        <p:nvSpPr>
          <p:cNvPr id="106" name="Rectangle 105">
            <a:extLst>
              <a:ext uri="{FF2B5EF4-FFF2-40B4-BE49-F238E27FC236}">
                <a16:creationId xmlns:a16="http://schemas.microsoft.com/office/drawing/2014/main" id="{EA4198ED-D96F-4432-9403-08BF8D586EB8}"/>
              </a:ext>
            </a:extLst>
          </p:cNvPr>
          <p:cNvSpPr/>
          <p:nvPr/>
        </p:nvSpPr>
        <p:spPr>
          <a:xfrm>
            <a:off x="313921" y="226034"/>
            <a:ext cx="1168975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i="1" dirty="0"/>
              <a:t>Phase-EQ </a:t>
            </a:r>
            <a:r>
              <a:rPr lang="en-US" sz="2000" b="1" dirty="0"/>
              <a:t>for Distributing Solar in Communities</a:t>
            </a:r>
            <a:endParaRPr lang="en-US" sz="2000" dirty="0"/>
          </a:p>
        </p:txBody>
      </p:sp>
      <p:sp>
        <p:nvSpPr>
          <p:cNvPr id="107" name="Content Placeholder 1044">
            <a:extLst>
              <a:ext uri="{FF2B5EF4-FFF2-40B4-BE49-F238E27FC236}">
                <a16:creationId xmlns:a16="http://schemas.microsoft.com/office/drawing/2014/main" id="{5FE63CF7-1D3E-4AC5-B69C-2A6151E760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638" y="2953967"/>
            <a:ext cx="6310546" cy="2728601"/>
          </a:xfrm>
        </p:spPr>
        <p:txBody>
          <a:bodyPr>
            <a:normAutofit/>
          </a:bodyPr>
          <a:lstStyle/>
          <a:p>
            <a:pPr algn="just"/>
            <a:r>
              <a:rPr lang="en-US" sz="1600" dirty="0"/>
              <a:t>Utilities today will reject proposed solar projects or require upgrade costs if voltage imbalances will occur due to phase-imbalance</a:t>
            </a:r>
          </a:p>
          <a:p>
            <a:pPr algn="just"/>
            <a:r>
              <a:rPr lang="en-US" sz="1600" dirty="0"/>
              <a:t>Switched Source’s Phase-EQ can route power from phase-to-phase, eliminating this voltage imbalance and allowing more solar</a:t>
            </a:r>
          </a:p>
          <a:p>
            <a:pPr algn="just"/>
            <a:r>
              <a:rPr lang="en-US" sz="1600" dirty="0"/>
              <a:t>In studies performed with research teams at Binghamton University, this technology was shown to enable </a:t>
            </a:r>
            <a:r>
              <a:rPr lang="en-US" sz="1600" b="1" i="1" dirty="0"/>
              <a:t>2-3x more solar </a:t>
            </a:r>
            <a:r>
              <a:rPr lang="en-US" sz="1600" dirty="0"/>
              <a:t>to be connected to the distribution system</a:t>
            </a:r>
          </a:p>
          <a:p>
            <a:pPr algn="just"/>
            <a:r>
              <a:rPr lang="en-US" sz="1600" dirty="0"/>
              <a:t>In addition to solar benefits, the Phase-EQ can increase the reliability and efficiency of distribution systems, while decreasing operating expenditures for the utility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FFC3163-353A-46D9-89B1-264460F00C07}"/>
              </a:ext>
            </a:extLst>
          </p:cNvPr>
          <p:cNvSpPr/>
          <p:nvPr/>
        </p:nvSpPr>
        <p:spPr>
          <a:xfrm>
            <a:off x="2582235" y="5891465"/>
            <a:ext cx="2656561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500" dirty="0"/>
              <a:t>Charles Murray, President</a:t>
            </a:r>
          </a:p>
          <a:p>
            <a:r>
              <a:rPr lang="en-US" sz="1500" dirty="0"/>
              <a:t>CMurray@SwitchedSource.com</a:t>
            </a:r>
          </a:p>
        </p:txBody>
      </p:sp>
      <p:sp>
        <p:nvSpPr>
          <p:cNvPr id="218" name="Rectangle 217">
            <a:extLst>
              <a:ext uri="{FF2B5EF4-FFF2-40B4-BE49-F238E27FC236}">
                <a16:creationId xmlns:a16="http://schemas.microsoft.com/office/drawing/2014/main" id="{825B5164-B91F-4928-A317-A1984FC339D9}"/>
              </a:ext>
            </a:extLst>
          </p:cNvPr>
          <p:cNvSpPr/>
          <p:nvPr/>
        </p:nvSpPr>
        <p:spPr>
          <a:xfrm>
            <a:off x="9802644" y="5307920"/>
            <a:ext cx="2100011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300" b="1" dirty="0">
                <a:solidFill>
                  <a:schemeClr val="accent1"/>
                </a:solidFill>
              </a:rPr>
              <a:t>Phase-EQ beta unit, released to manufacturing</a:t>
            </a:r>
            <a:endParaRPr lang="en-US" sz="1300" dirty="0">
              <a:solidFill>
                <a:schemeClr val="accent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3728B5E-25B2-42E8-ACC8-60B0E1D61A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530" y="1011664"/>
            <a:ext cx="6409393" cy="1820026"/>
          </a:xfrm>
          <a:prstGeom prst="rect">
            <a:avLst/>
          </a:prstGeom>
        </p:spPr>
      </p:pic>
      <p:pic>
        <p:nvPicPr>
          <p:cNvPr id="7" name="Picture 6" descr="A picture containing drawing&#10;&#10;Description automatically generated">
            <a:extLst>
              <a:ext uri="{FF2B5EF4-FFF2-40B4-BE49-F238E27FC236}">
                <a16:creationId xmlns:a16="http://schemas.microsoft.com/office/drawing/2014/main" id="{747807D3-DCBE-4D40-A0CB-1C76146853C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345" y="5682568"/>
            <a:ext cx="2123054" cy="79614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2493DED-7443-48FE-AEC2-6DC232FAC41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52945" y="912607"/>
            <a:ext cx="4420973" cy="3535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31967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14482</TotalTime>
  <Words>109</Words>
  <Application>Microsoft Office PowerPoint</Application>
  <PresentationFormat>Widescreen</PresentationFormat>
  <Paragraphs>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Ameren Lessons Learned</dc:title>
  <dc:creator>Charles Murray</dc:creator>
  <cp:lastModifiedBy>Lane Nelson</cp:lastModifiedBy>
  <cp:revision>91</cp:revision>
  <cp:lastPrinted>2017-08-25T12:58:25Z</cp:lastPrinted>
  <dcterms:created xsi:type="dcterms:W3CDTF">2017-08-16T21:06:47Z</dcterms:created>
  <dcterms:modified xsi:type="dcterms:W3CDTF">2020-03-03T20:29:29Z</dcterms:modified>
</cp:coreProperties>
</file>