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07" autoAdjust="0"/>
    <p:restoredTop sz="94660"/>
  </p:normalViewPr>
  <p:slideViewPr>
    <p:cSldViewPr snapToGrid="0">
      <p:cViewPr varScale="1">
        <p:scale>
          <a:sx n="164" d="100"/>
          <a:sy n="164" d="100"/>
        </p:scale>
        <p:origin x="460" y="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10CD-F7B3-47E0-893C-0F4F97CDE5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EC0B03-BED0-4ABA-8A24-3C4201F5B6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50485D-E3EC-4C99-8E70-828D51F161A0}"/>
              </a:ext>
            </a:extLst>
          </p:cNvPr>
          <p:cNvSpPr>
            <a:spLocks noGrp="1"/>
          </p:cNvSpPr>
          <p:nvPr>
            <p:ph type="dt" sz="half" idx="10"/>
          </p:nvPr>
        </p:nvSpPr>
        <p:spPr/>
        <p:txBody>
          <a:bodyPr/>
          <a:lstStyle/>
          <a:p>
            <a:fld id="{52AA5361-B062-4958-8E0A-9472DA6C382F}" type="datetimeFigureOut">
              <a:rPr lang="en-US" smtClean="0"/>
              <a:t>2/29/2020</a:t>
            </a:fld>
            <a:endParaRPr lang="en-US"/>
          </a:p>
        </p:txBody>
      </p:sp>
      <p:sp>
        <p:nvSpPr>
          <p:cNvPr id="5" name="Footer Placeholder 4">
            <a:extLst>
              <a:ext uri="{FF2B5EF4-FFF2-40B4-BE49-F238E27FC236}">
                <a16:creationId xmlns:a16="http://schemas.microsoft.com/office/drawing/2014/main" id="{16299B96-A2E1-4790-BF8B-86539F83F5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780C34-7D5A-4CAE-9713-4771CE60E269}"/>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3520052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78819-0D21-4368-8809-0B736C4ECC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E4C2D6-F86A-4F89-B568-ECA62EB266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617008-4D8C-40B8-A524-8E3E42E95CE4}"/>
              </a:ext>
            </a:extLst>
          </p:cNvPr>
          <p:cNvSpPr>
            <a:spLocks noGrp="1"/>
          </p:cNvSpPr>
          <p:nvPr>
            <p:ph type="dt" sz="half" idx="10"/>
          </p:nvPr>
        </p:nvSpPr>
        <p:spPr/>
        <p:txBody>
          <a:bodyPr/>
          <a:lstStyle/>
          <a:p>
            <a:fld id="{52AA5361-B062-4958-8E0A-9472DA6C382F}" type="datetimeFigureOut">
              <a:rPr lang="en-US" smtClean="0"/>
              <a:t>2/29/2020</a:t>
            </a:fld>
            <a:endParaRPr lang="en-US"/>
          </a:p>
        </p:txBody>
      </p:sp>
      <p:sp>
        <p:nvSpPr>
          <p:cNvPr id="5" name="Footer Placeholder 4">
            <a:extLst>
              <a:ext uri="{FF2B5EF4-FFF2-40B4-BE49-F238E27FC236}">
                <a16:creationId xmlns:a16="http://schemas.microsoft.com/office/drawing/2014/main" id="{BADBA3A4-CB7C-413B-B519-1DE5E88F6F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4A0843-1CAA-417F-81DA-E42F107F580B}"/>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2908856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4C1CB-A444-427F-998F-C5BA913275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D5B60B-F2BC-4CE7-BE91-C1DEDA8732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A9E72F-3CB5-4D92-BF27-3B8DB9432A8A}"/>
              </a:ext>
            </a:extLst>
          </p:cNvPr>
          <p:cNvSpPr>
            <a:spLocks noGrp="1"/>
          </p:cNvSpPr>
          <p:nvPr>
            <p:ph type="dt" sz="half" idx="10"/>
          </p:nvPr>
        </p:nvSpPr>
        <p:spPr/>
        <p:txBody>
          <a:bodyPr/>
          <a:lstStyle/>
          <a:p>
            <a:fld id="{52AA5361-B062-4958-8E0A-9472DA6C382F}" type="datetimeFigureOut">
              <a:rPr lang="en-US" smtClean="0"/>
              <a:t>2/29/2020</a:t>
            </a:fld>
            <a:endParaRPr lang="en-US"/>
          </a:p>
        </p:txBody>
      </p:sp>
      <p:sp>
        <p:nvSpPr>
          <p:cNvPr id="5" name="Footer Placeholder 4">
            <a:extLst>
              <a:ext uri="{FF2B5EF4-FFF2-40B4-BE49-F238E27FC236}">
                <a16:creationId xmlns:a16="http://schemas.microsoft.com/office/drawing/2014/main" id="{D9D86826-E5CF-44A0-9C89-8B9032CAB5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6F4A0-28F3-4348-AE88-E9236F6E72E8}"/>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3967458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8985C-F1EA-4ECC-B437-77F4E4D02D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DC0F9-6FAC-4628-827B-1F7C57AA16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72AD2B-B527-4798-A607-0FDD82C4C9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480A89-030D-4312-A06C-F19DBCC960A6}"/>
              </a:ext>
            </a:extLst>
          </p:cNvPr>
          <p:cNvSpPr>
            <a:spLocks noGrp="1"/>
          </p:cNvSpPr>
          <p:nvPr>
            <p:ph type="dt" sz="half" idx="10"/>
          </p:nvPr>
        </p:nvSpPr>
        <p:spPr/>
        <p:txBody>
          <a:bodyPr/>
          <a:lstStyle/>
          <a:p>
            <a:fld id="{52AA5361-B062-4958-8E0A-9472DA6C382F}" type="datetimeFigureOut">
              <a:rPr lang="en-US" smtClean="0"/>
              <a:t>2/29/2020</a:t>
            </a:fld>
            <a:endParaRPr lang="en-US"/>
          </a:p>
        </p:txBody>
      </p:sp>
      <p:sp>
        <p:nvSpPr>
          <p:cNvPr id="6" name="Footer Placeholder 5">
            <a:extLst>
              <a:ext uri="{FF2B5EF4-FFF2-40B4-BE49-F238E27FC236}">
                <a16:creationId xmlns:a16="http://schemas.microsoft.com/office/drawing/2014/main" id="{E2A1E61A-2B92-4D9E-86CC-E5B748F5FB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A01203-E7E7-4E9B-A051-97666B10CBEC}"/>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1790463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B58A5-7695-4A78-902A-E5C91FCA8E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635EC4-06EF-4853-AE57-D2EE843A4F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4698B4-5E9B-43CA-9232-B699D549E2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D0495D-1DF1-4FF0-B7A1-6F6144DD35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60B12E-920F-45ED-886D-EB00E71351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EAFFCC-8C95-4915-B449-2416C0F2A63E}"/>
              </a:ext>
            </a:extLst>
          </p:cNvPr>
          <p:cNvSpPr>
            <a:spLocks noGrp="1"/>
          </p:cNvSpPr>
          <p:nvPr>
            <p:ph type="dt" sz="half" idx="10"/>
          </p:nvPr>
        </p:nvSpPr>
        <p:spPr/>
        <p:txBody>
          <a:bodyPr/>
          <a:lstStyle/>
          <a:p>
            <a:fld id="{52AA5361-B062-4958-8E0A-9472DA6C382F}" type="datetimeFigureOut">
              <a:rPr lang="en-US" smtClean="0"/>
              <a:t>2/29/2020</a:t>
            </a:fld>
            <a:endParaRPr lang="en-US"/>
          </a:p>
        </p:txBody>
      </p:sp>
      <p:sp>
        <p:nvSpPr>
          <p:cNvPr id="8" name="Footer Placeholder 7">
            <a:extLst>
              <a:ext uri="{FF2B5EF4-FFF2-40B4-BE49-F238E27FC236}">
                <a16:creationId xmlns:a16="http://schemas.microsoft.com/office/drawing/2014/main" id="{87E1207F-5F6A-40A0-B306-1E8863FF87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6E6AE8-95CD-4C1D-BB81-37D3D5059E16}"/>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2088853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51A65-012D-4525-9BAB-02A55928A9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23C7B2-8A93-4C20-93DF-1ECB7B2BBB74}"/>
              </a:ext>
            </a:extLst>
          </p:cNvPr>
          <p:cNvSpPr>
            <a:spLocks noGrp="1"/>
          </p:cNvSpPr>
          <p:nvPr>
            <p:ph type="dt" sz="half" idx="10"/>
          </p:nvPr>
        </p:nvSpPr>
        <p:spPr/>
        <p:txBody>
          <a:bodyPr/>
          <a:lstStyle/>
          <a:p>
            <a:fld id="{52AA5361-B062-4958-8E0A-9472DA6C382F}" type="datetimeFigureOut">
              <a:rPr lang="en-US" smtClean="0"/>
              <a:t>2/29/2020</a:t>
            </a:fld>
            <a:endParaRPr lang="en-US"/>
          </a:p>
        </p:txBody>
      </p:sp>
      <p:sp>
        <p:nvSpPr>
          <p:cNvPr id="4" name="Footer Placeholder 3">
            <a:extLst>
              <a:ext uri="{FF2B5EF4-FFF2-40B4-BE49-F238E27FC236}">
                <a16:creationId xmlns:a16="http://schemas.microsoft.com/office/drawing/2014/main" id="{658799D7-D526-4B7E-9C9F-E6B59475C4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C634F9-F044-4A52-9668-DF7ED59C4DE5}"/>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4040531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F23BDE-2CC7-4B60-9534-E155002BA41C}"/>
              </a:ext>
            </a:extLst>
          </p:cNvPr>
          <p:cNvSpPr>
            <a:spLocks noGrp="1"/>
          </p:cNvSpPr>
          <p:nvPr>
            <p:ph type="dt" sz="half" idx="10"/>
          </p:nvPr>
        </p:nvSpPr>
        <p:spPr/>
        <p:txBody>
          <a:bodyPr/>
          <a:lstStyle/>
          <a:p>
            <a:fld id="{52AA5361-B062-4958-8E0A-9472DA6C382F}" type="datetimeFigureOut">
              <a:rPr lang="en-US" smtClean="0"/>
              <a:t>2/29/2020</a:t>
            </a:fld>
            <a:endParaRPr lang="en-US"/>
          </a:p>
        </p:txBody>
      </p:sp>
      <p:sp>
        <p:nvSpPr>
          <p:cNvPr id="3" name="Footer Placeholder 2">
            <a:extLst>
              <a:ext uri="{FF2B5EF4-FFF2-40B4-BE49-F238E27FC236}">
                <a16:creationId xmlns:a16="http://schemas.microsoft.com/office/drawing/2014/main" id="{9A3F0EE4-4E05-4BA4-8B84-B204E0671C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197D0B-D21C-420E-9854-7C3DAB34E3E3}"/>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1307812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E30E7-B756-45D1-9E01-A56DF9D573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44D2D2-BF98-4A21-B71D-E7D7624D28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586D97-D4EE-4696-A69D-7BE8393DE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9BC9CD-89B3-4B5F-B098-62FF5F09148C}"/>
              </a:ext>
            </a:extLst>
          </p:cNvPr>
          <p:cNvSpPr>
            <a:spLocks noGrp="1"/>
          </p:cNvSpPr>
          <p:nvPr>
            <p:ph type="dt" sz="half" idx="10"/>
          </p:nvPr>
        </p:nvSpPr>
        <p:spPr/>
        <p:txBody>
          <a:bodyPr/>
          <a:lstStyle/>
          <a:p>
            <a:fld id="{52AA5361-B062-4958-8E0A-9472DA6C382F}" type="datetimeFigureOut">
              <a:rPr lang="en-US" smtClean="0"/>
              <a:t>2/29/2020</a:t>
            </a:fld>
            <a:endParaRPr lang="en-US"/>
          </a:p>
        </p:txBody>
      </p:sp>
      <p:sp>
        <p:nvSpPr>
          <p:cNvPr id="6" name="Footer Placeholder 5">
            <a:extLst>
              <a:ext uri="{FF2B5EF4-FFF2-40B4-BE49-F238E27FC236}">
                <a16:creationId xmlns:a16="http://schemas.microsoft.com/office/drawing/2014/main" id="{5DD95DD0-860F-49BA-91D5-A08448111D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DAC4B0-3B19-4A0F-A794-1FD3086566FD}"/>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1183082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B3216-2BDC-44AF-9EB7-15DDFC415D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995655-3384-4576-8246-73AD8BF78A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E05FAE-66A8-4D2F-91BB-9B4B2D9D01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558C28-8359-4120-9BD3-F2108BE4658B}"/>
              </a:ext>
            </a:extLst>
          </p:cNvPr>
          <p:cNvSpPr>
            <a:spLocks noGrp="1"/>
          </p:cNvSpPr>
          <p:nvPr>
            <p:ph type="dt" sz="half" idx="10"/>
          </p:nvPr>
        </p:nvSpPr>
        <p:spPr/>
        <p:txBody>
          <a:bodyPr/>
          <a:lstStyle/>
          <a:p>
            <a:fld id="{52AA5361-B062-4958-8E0A-9472DA6C382F}" type="datetimeFigureOut">
              <a:rPr lang="en-US" smtClean="0"/>
              <a:t>2/29/2020</a:t>
            </a:fld>
            <a:endParaRPr lang="en-US"/>
          </a:p>
        </p:txBody>
      </p:sp>
      <p:sp>
        <p:nvSpPr>
          <p:cNvPr id="6" name="Footer Placeholder 5">
            <a:extLst>
              <a:ext uri="{FF2B5EF4-FFF2-40B4-BE49-F238E27FC236}">
                <a16:creationId xmlns:a16="http://schemas.microsoft.com/office/drawing/2014/main" id="{09824A3B-2191-4192-BFA7-2E087176A1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A6EA65-C297-4F1C-B44B-310439BFE9EC}"/>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2211656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44EB6-9B67-4008-821F-DE83438906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52375D-2805-4700-A11F-362638D926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FFAA4B-6F4C-40DA-AAA5-256FBEE8733D}"/>
              </a:ext>
            </a:extLst>
          </p:cNvPr>
          <p:cNvSpPr>
            <a:spLocks noGrp="1"/>
          </p:cNvSpPr>
          <p:nvPr>
            <p:ph type="dt" sz="half" idx="10"/>
          </p:nvPr>
        </p:nvSpPr>
        <p:spPr/>
        <p:txBody>
          <a:bodyPr/>
          <a:lstStyle/>
          <a:p>
            <a:fld id="{52AA5361-B062-4958-8E0A-9472DA6C382F}" type="datetimeFigureOut">
              <a:rPr lang="en-US" smtClean="0"/>
              <a:t>2/29/2020</a:t>
            </a:fld>
            <a:endParaRPr lang="en-US"/>
          </a:p>
        </p:txBody>
      </p:sp>
      <p:sp>
        <p:nvSpPr>
          <p:cNvPr id="5" name="Footer Placeholder 4">
            <a:extLst>
              <a:ext uri="{FF2B5EF4-FFF2-40B4-BE49-F238E27FC236}">
                <a16:creationId xmlns:a16="http://schemas.microsoft.com/office/drawing/2014/main" id="{CAE0F8AC-164A-46EB-A146-F2B8381A1E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66C90E-2C96-4392-A2C2-D7B515FA47C0}"/>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3793729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D41D49-1075-46A5-9383-1B883F96EC5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CC9ABF-EFBE-4EEC-858E-488E9BCDBF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8444B-9F8A-4F74-AAAE-F7E3C3EAC742}"/>
              </a:ext>
            </a:extLst>
          </p:cNvPr>
          <p:cNvSpPr>
            <a:spLocks noGrp="1"/>
          </p:cNvSpPr>
          <p:nvPr>
            <p:ph type="dt" sz="half" idx="10"/>
          </p:nvPr>
        </p:nvSpPr>
        <p:spPr/>
        <p:txBody>
          <a:bodyPr/>
          <a:lstStyle/>
          <a:p>
            <a:fld id="{52AA5361-B062-4958-8E0A-9472DA6C382F}" type="datetimeFigureOut">
              <a:rPr lang="en-US" smtClean="0"/>
              <a:t>2/29/2020</a:t>
            </a:fld>
            <a:endParaRPr lang="en-US"/>
          </a:p>
        </p:txBody>
      </p:sp>
      <p:sp>
        <p:nvSpPr>
          <p:cNvPr id="5" name="Footer Placeholder 4">
            <a:extLst>
              <a:ext uri="{FF2B5EF4-FFF2-40B4-BE49-F238E27FC236}">
                <a16:creationId xmlns:a16="http://schemas.microsoft.com/office/drawing/2014/main" id="{3FE5C966-C235-4723-86EF-7007F9B4F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B03FF-40F1-4A22-9C45-75B498C05983}"/>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1989553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7423C7-DAE9-4959-9F81-93185E3010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B1753A-501E-4A23-B157-53B45E4EC4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37247-ACFA-4D5B-B722-695DB9A435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AA5361-B062-4958-8E0A-9472DA6C382F}" type="datetimeFigureOut">
              <a:rPr lang="en-US" smtClean="0"/>
              <a:t>2/29/2020</a:t>
            </a:fld>
            <a:endParaRPr lang="en-US"/>
          </a:p>
        </p:txBody>
      </p:sp>
      <p:sp>
        <p:nvSpPr>
          <p:cNvPr id="5" name="Footer Placeholder 4">
            <a:extLst>
              <a:ext uri="{FF2B5EF4-FFF2-40B4-BE49-F238E27FC236}">
                <a16:creationId xmlns:a16="http://schemas.microsoft.com/office/drawing/2014/main" id="{F00D5225-A98B-4A25-8F3E-7D226613C4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4BF048C-51D8-4E6D-B8D0-EA82DF50D3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6D1F58-3DB7-43F4-9E88-89D0227B3AD9}" type="slidenum">
              <a:rPr lang="en-US" smtClean="0"/>
              <a:t>‹#›</a:t>
            </a:fld>
            <a:endParaRPr lang="en-US"/>
          </a:p>
        </p:txBody>
      </p:sp>
    </p:spTree>
    <p:extLst>
      <p:ext uri="{BB962C8B-B14F-4D97-AF65-F5344CB8AC3E}">
        <p14:creationId xmlns:p14="http://schemas.microsoft.com/office/powerpoint/2010/main" val="1894415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1.png"/><Relationship Id="rId18" Type="http://schemas.openxmlformats.org/officeDocument/2006/relationships/image" Target="../media/image16.jp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1.jpeg"/><Relationship Id="rId16" Type="http://schemas.openxmlformats.org/officeDocument/2006/relationships/image" Target="../media/image14.jp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hyperlink" Target="http://www.ecoestates.us/" TargetMode="External"/><Relationship Id="rId5" Type="http://schemas.openxmlformats.org/officeDocument/2006/relationships/image" Target="../media/image4.jpg"/><Relationship Id="rId15" Type="http://schemas.openxmlformats.org/officeDocument/2006/relationships/image" Target="../media/image13.jp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E0C5DE-8344-4823-808C-F091FA63BD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00" y="4486050"/>
            <a:ext cx="6455775" cy="1939400"/>
          </a:xfrm>
          <a:prstGeom prst="rect">
            <a:avLst/>
          </a:prstGeom>
        </p:spPr>
      </p:pic>
      <p:pic>
        <p:nvPicPr>
          <p:cNvPr id="5" name="Picture 4">
            <a:extLst>
              <a:ext uri="{FF2B5EF4-FFF2-40B4-BE49-F238E27FC236}">
                <a16:creationId xmlns:a16="http://schemas.microsoft.com/office/drawing/2014/main" id="{8752B696-294C-455C-9DED-FED8D201AC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2413" y="4559798"/>
            <a:ext cx="3232330" cy="2111477"/>
          </a:xfrm>
          <a:prstGeom prst="rect">
            <a:avLst/>
          </a:prstGeom>
        </p:spPr>
      </p:pic>
      <p:pic>
        <p:nvPicPr>
          <p:cNvPr id="7" name="Picture 6">
            <a:extLst>
              <a:ext uri="{FF2B5EF4-FFF2-40B4-BE49-F238E27FC236}">
                <a16:creationId xmlns:a16="http://schemas.microsoft.com/office/drawing/2014/main" id="{15DED2B6-EF0F-4884-BDFC-870A2DD4D6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7906" y="5769084"/>
            <a:ext cx="656385" cy="401050"/>
          </a:xfrm>
          <a:prstGeom prst="rect">
            <a:avLst/>
          </a:prstGeom>
        </p:spPr>
      </p:pic>
      <p:pic>
        <p:nvPicPr>
          <p:cNvPr id="11" name="Picture 10">
            <a:extLst>
              <a:ext uri="{FF2B5EF4-FFF2-40B4-BE49-F238E27FC236}">
                <a16:creationId xmlns:a16="http://schemas.microsoft.com/office/drawing/2014/main" id="{5527D78C-3A07-416D-A2F3-D232635A9C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45973" y="802279"/>
            <a:ext cx="3361375" cy="1882370"/>
          </a:xfrm>
          <a:prstGeom prst="rect">
            <a:avLst/>
          </a:prstGeom>
        </p:spPr>
      </p:pic>
      <p:pic>
        <p:nvPicPr>
          <p:cNvPr id="13" name="Picture 12">
            <a:extLst>
              <a:ext uri="{FF2B5EF4-FFF2-40B4-BE49-F238E27FC236}">
                <a16:creationId xmlns:a16="http://schemas.microsoft.com/office/drawing/2014/main" id="{5831E8F0-2E21-4774-B26D-9F6B31022BF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97776" y="798669"/>
            <a:ext cx="3163647" cy="1882370"/>
          </a:xfrm>
          <a:prstGeom prst="rect">
            <a:avLst/>
          </a:prstGeom>
        </p:spPr>
      </p:pic>
      <p:pic>
        <p:nvPicPr>
          <p:cNvPr id="9" name="Picture 8">
            <a:extLst>
              <a:ext uri="{FF2B5EF4-FFF2-40B4-BE49-F238E27FC236}">
                <a16:creationId xmlns:a16="http://schemas.microsoft.com/office/drawing/2014/main" id="{CD07FA3B-E0DA-4C3B-9451-E19D5F9E1F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30486" y="802279"/>
            <a:ext cx="2866554" cy="1882370"/>
          </a:xfrm>
          <a:prstGeom prst="rect">
            <a:avLst/>
          </a:prstGeom>
        </p:spPr>
      </p:pic>
      <p:pic>
        <p:nvPicPr>
          <p:cNvPr id="15" name="Picture 14">
            <a:extLst>
              <a:ext uri="{FF2B5EF4-FFF2-40B4-BE49-F238E27FC236}">
                <a16:creationId xmlns:a16="http://schemas.microsoft.com/office/drawing/2014/main" id="{614F8AC1-258F-40C0-970E-3A0A88CDF4D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780" y="804469"/>
            <a:ext cx="3858858" cy="1882370"/>
          </a:xfrm>
          <a:prstGeom prst="rect">
            <a:avLst/>
          </a:prstGeom>
        </p:spPr>
      </p:pic>
      <p:sp>
        <p:nvSpPr>
          <p:cNvPr id="16" name="TextBox 15">
            <a:extLst>
              <a:ext uri="{FF2B5EF4-FFF2-40B4-BE49-F238E27FC236}">
                <a16:creationId xmlns:a16="http://schemas.microsoft.com/office/drawing/2014/main" id="{484A54FF-3BB6-461F-98A3-671C01030793}"/>
              </a:ext>
            </a:extLst>
          </p:cNvPr>
          <p:cNvSpPr txBox="1"/>
          <p:nvPr/>
        </p:nvSpPr>
        <p:spPr>
          <a:xfrm>
            <a:off x="111341" y="1045048"/>
            <a:ext cx="3667735" cy="1477328"/>
          </a:xfrm>
          <a:prstGeom prst="rect">
            <a:avLst/>
          </a:prstGeom>
          <a:noFill/>
        </p:spPr>
        <p:txBody>
          <a:bodyPr wrap="none" rtlCol="0">
            <a:spAutoFit/>
          </a:bodyPr>
          <a:lstStyle/>
          <a:p>
            <a:pPr algn="ctr"/>
            <a:r>
              <a:rPr lang="en-US" b="1" dirty="0">
                <a:solidFill>
                  <a:schemeClr val="bg1"/>
                </a:solidFill>
              </a:rPr>
              <a:t>NOT ECO-FRIENDLY</a:t>
            </a:r>
          </a:p>
          <a:p>
            <a:pPr algn="ctr"/>
            <a:endParaRPr lang="en-US" b="1" dirty="0">
              <a:solidFill>
                <a:schemeClr val="bg1"/>
              </a:solidFill>
            </a:endParaRPr>
          </a:p>
          <a:p>
            <a:pPr algn="ctr"/>
            <a:endParaRPr lang="en-US" b="1" dirty="0">
              <a:solidFill>
                <a:schemeClr val="bg1"/>
              </a:solidFill>
            </a:endParaRPr>
          </a:p>
          <a:p>
            <a:pPr algn="ctr"/>
            <a:endParaRPr lang="en-US" b="1" dirty="0">
              <a:solidFill>
                <a:schemeClr val="bg1"/>
              </a:solidFill>
            </a:endParaRPr>
          </a:p>
          <a:p>
            <a:pPr algn="ctr"/>
            <a:r>
              <a:rPr lang="en-US" b="1" dirty="0">
                <a:solidFill>
                  <a:schemeClr val="bg1"/>
                </a:solidFill>
              </a:rPr>
              <a:t>HIGHWAYS, ROADS, AIRFIELDS, ETC..</a:t>
            </a:r>
          </a:p>
        </p:txBody>
      </p:sp>
      <p:sp>
        <p:nvSpPr>
          <p:cNvPr id="18" name="TextBox 17">
            <a:extLst>
              <a:ext uri="{FF2B5EF4-FFF2-40B4-BE49-F238E27FC236}">
                <a16:creationId xmlns:a16="http://schemas.microsoft.com/office/drawing/2014/main" id="{2AF23DBE-E044-4C49-8D2A-9D2A7F08275F}"/>
              </a:ext>
            </a:extLst>
          </p:cNvPr>
          <p:cNvSpPr txBox="1"/>
          <p:nvPr/>
        </p:nvSpPr>
        <p:spPr>
          <a:xfrm>
            <a:off x="6805351" y="2009608"/>
            <a:ext cx="2332113" cy="646331"/>
          </a:xfrm>
          <a:prstGeom prst="rect">
            <a:avLst/>
          </a:prstGeom>
          <a:noFill/>
        </p:spPr>
        <p:txBody>
          <a:bodyPr wrap="none" rtlCol="0">
            <a:spAutoFit/>
          </a:bodyPr>
          <a:lstStyle/>
          <a:p>
            <a:pPr algn="ctr"/>
            <a:r>
              <a:rPr lang="en-US" b="1" dirty="0">
                <a:solidFill>
                  <a:schemeClr val="bg1"/>
                </a:solidFill>
              </a:rPr>
              <a:t>OVERGOWN WEEDS &amp;</a:t>
            </a:r>
          </a:p>
          <a:p>
            <a:pPr algn="ctr"/>
            <a:r>
              <a:rPr lang="en-US" b="1" dirty="0">
                <a:solidFill>
                  <a:schemeClr val="bg1"/>
                </a:solidFill>
              </a:rPr>
              <a:t>VEGETATION</a:t>
            </a:r>
          </a:p>
        </p:txBody>
      </p:sp>
      <p:sp>
        <p:nvSpPr>
          <p:cNvPr id="19" name="TextBox 18">
            <a:extLst>
              <a:ext uri="{FF2B5EF4-FFF2-40B4-BE49-F238E27FC236}">
                <a16:creationId xmlns:a16="http://schemas.microsoft.com/office/drawing/2014/main" id="{95E87CBE-F228-4F70-950D-21EB458E7787}"/>
              </a:ext>
            </a:extLst>
          </p:cNvPr>
          <p:cNvSpPr txBox="1"/>
          <p:nvPr/>
        </p:nvSpPr>
        <p:spPr>
          <a:xfrm>
            <a:off x="9536258" y="1641033"/>
            <a:ext cx="2362122" cy="923330"/>
          </a:xfrm>
          <a:prstGeom prst="rect">
            <a:avLst/>
          </a:prstGeom>
          <a:noFill/>
        </p:spPr>
        <p:txBody>
          <a:bodyPr wrap="none" rtlCol="0">
            <a:spAutoFit/>
          </a:bodyPr>
          <a:lstStyle/>
          <a:p>
            <a:pPr algn="ctr"/>
            <a:r>
              <a:rPr lang="en-US" b="1" dirty="0">
                <a:solidFill>
                  <a:schemeClr val="bg1"/>
                </a:solidFill>
              </a:rPr>
              <a:t>GROUND ALBEDO </a:t>
            </a:r>
          </a:p>
          <a:p>
            <a:pPr algn="ctr"/>
            <a:r>
              <a:rPr lang="en-US" b="1" dirty="0">
                <a:solidFill>
                  <a:schemeClr val="bg1"/>
                </a:solidFill>
              </a:rPr>
              <a:t>FOR BI-FACIAL PANELS </a:t>
            </a:r>
          </a:p>
          <a:p>
            <a:pPr algn="ctr"/>
            <a:r>
              <a:rPr lang="en-US" b="1" dirty="0">
                <a:solidFill>
                  <a:schemeClr val="bg1"/>
                </a:solidFill>
              </a:rPr>
              <a:t>REFLECTED SUNLIGHT</a:t>
            </a:r>
          </a:p>
        </p:txBody>
      </p:sp>
      <p:sp>
        <p:nvSpPr>
          <p:cNvPr id="20" name="TextBox 19">
            <a:extLst>
              <a:ext uri="{FF2B5EF4-FFF2-40B4-BE49-F238E27FC236}">
                <a16:creationId xmlns:a16="http://schemas.microsoft.com/office/drawing/2014/main" id="{7FE661D6-3151-4892-BF32-77F9CD3BB275}"/>
              </a:ext>
            </a:extLst>
          </p:cNvPr>
          <p:cNvSpPr txBox="1"/>
          <p:nvPr/>
        </p:nvSpPr>
        <p:spPr>
          <a:xfrm>
            <a:off x="4046439" y="973850"/>
            <a:ext cx="2072619" cy="646331"/>
          </a:xfrm>
          <a:prstGeom prst="rect">
            <a:avLst/>
          </a:prstGeom>
          <a:noFill/>
        </p:spPr>
        <p:txBody>
          <a:bodyPr wrap="none" rtlCol="0">
            <a:spAutoFit/>
          </a:bodyPr>
          <a:lstStyle/>
          <a:p>
            <a:pPr algn="ctr"/>
            <a:r>
              <a:rPr lang="en-US" b="1" dirty="0">
                <a:solidFill>
                  <a:schemeClr val="bg1"/>
                </a:solidFill>
              </a:rPr>
              <a:t>DIRT/DUST SOILING</a:t>
            </a:r>
          </a:p>
          <a:p>
            <a:pPr algn="ctr"/>
            <a:r>
              <a:rPr lang="en-US" b="1" dirty="0">
                <a:solidFill>
                  <a:schemeClr val="bg1"/>
                </a:solidFill>
              </a:rPr>
              <a:t>SOLAR PANELS</a:t>
            </a:r>
          </a:p>
        </p:txBody>
      </p:sp>
      <p:sp>
        <p:nvSpPr>
          <p:cNvPr id="21" name="TextBox 20">
            <a:extLst>
              <a:ext uri="{FF2B5EF4-FFF2-40B4-BE49-F238E27FC236}">
                <a16:creationId xmlns:a16="http://schemas.microsoft.com/office/drawing/2014/main" id="{98DFE8A4-6FDC-4FE7-AB0C-4C5DBE2ADEAF}"/>
              </a:ext>
            </a:extLst>
          </p:cNvPr>
          <p:cNvSpPr txBox="1"/>
          <p:nvPr/>
        </p:nvSpPr>
        <p:spPr>
          <a:xfrm>
            <a:off x="85432" y="32147"/>
            <a:ext cx="12097864" cy="830997"/>
          </a:xfrm>
          <a:prstGeom prst="rect">
            <a:avLst/>
          </a:prstGeom>
          <a:noFill/>
        </p:spPr>
        <p:txBody>
          <a:bodyPr wrap="none" rtlCol="0">
            <a:spAutoFit/>
          </a:bodyPr>
          <a:lstStyle/>
          <a:p>
            <a:pPr algn="ctr"/>
            <a:r>
              <a:rPr lang="en-US" sz="2400" b="1" dirty="0">
                <a:solidFill>
                  <a:schemeClr val="accent6">
                    <a:lumMod val="75000"/>
                  </a:schemeClr>
                </a:solidFill>
                <a:effectLst>
                  <a:outerShdw blurRad="38100" dist="38100" dir="2700000" algn="tl">
                    <a:srgbClr val="000000">
                      <a:alpha val="43137"/>
                    </a:srgbClr>
                  </a:outerShdw>
                </a:effectLst>
              </a:rPr>
              <a:t>TERRA PAVE PRODUCTS are the ECO-FRIENDLY  COST-EFFECTIVE SOLUTIONS for </a:t>
            </a:r>
          </a:p>
          <a:p>
            <a:pPr algn="ctr"/>
            <a:r>
              <a:rPr lang="en-US" sz="2400" b="1" dirty="0">
                <a:solidFill>
                  <a:schemeClr val="accent6">
                    <a:lumMod val="75000"/>
                  </a:schemeClr>
                </a:solidFill>
                <a:effectLst>
                  <a:outerShdw blurRad="38100" dist="38100" dir="2700000" algn="tl">
                    <a:srgbClr val="000000">
                      <a:alpha val="43137"/>
                    </a:srgbClr>
                  </a:outerShdw>
                </a:effectLst>
              </a:rPr>
              <a:t>DUST/VEGETATION CONTROL, ALBEDO, REPLACEMENT of CONCRETE &amp; ASPHALT PAVEMENTS</a:t>
            </a:r>
          </a:p>
        </p:txBody>
      </p:sp>
      <p:sp>
        <p:nvSpPr>
          <p:cNvPr id="23" name="TextBox 22">
            <a:extLst>
              <a:ext uri="{FF2B5EF4-FFF2-40B4-BE49-F238E27FC236}">
                <a16:creationId xmlns:a16="http://schemas.microsoft.com/office/drawing/2014/main" id="{6144B894-2C13-4775-AEFB-AD76FD68E83D}"/>
              </a:ext>
            </a:extLst>
          </p:cNvPr>
          <p:cNvSpPr txBox="1"/>
          <p:nvPr/>
        </p:nvSpPr>
        <p:spPr>
          <a:xfrm>
            <a:off x="15780" y="2758397"/>
            <a:ext cx="6187403" cy="1815882"/>
          </a:xfrm>
          <a:prstGeom prst="rect">
            <a:avLst/>
          </a:prstGeom>
          <a:noFill/>
        </p:spPr>
        <p:txBody>
          <a:bodyPr wrap="square" rtlCol="0">
            <a:spAutoFit/>
          </a:bodyPr>
          <a:lstStyle/>
          <a:p>
            <a:pPr algn="just"/>
            <a:r>
              <a:rPr lang="en-US" sz="1200" dirty="0">
                <a:solidFill>
                  <a:schemeClr val="accent1"/>
                </a:solidFill>
              </a:rPr>
              <a:t>The </a:t>
            </a:r>
            <a:r>
              <a:rPr lang="en-US" sz="1400" b="1" dirty="0">
                <a:solidFill>
                  <a:srgbClr val="92D050"/>
                </a:solidFill>
              </a:rPr>
              <a:t>Eco-Friendly Cost-Effective </a:t>
            </a:r>
            <a:r>
              <a:rPr lang="en-US" sz="1400" b="1" dirty="0">
                <a:solidFill>
                  <a:schemeClr val="accent6">
                    <a:lumMod val="50000"/>
                  </a:schemeClr>
                </a:solidFill>
              </a:rPr>
              <a:t>Top-Seal White™, Top-Seal Black™  </a:t>
            </a:r>
            <a:r>
              <a:rPr lang="en-US" sz="1200" dirty="0">
                <a:solidFill>
                  <a:schemeClr val="accent1"/>
                </a:solidFill>
              </a:rPr>
              <a:t>products are water-based liquid spray-on permanent polymers.  They were developed, manufactured in Austin, TX, tested on a small scale basis and then field applied and proven through testing with the Texas Department of Transportation (TXDOT), US Army, the City of Austin, TX and City of San Marcos, TX.  The products have superior strength and binding properties, dries within an hour thus allowing work to be completed days and weeks ahead of schedule, have no odor or tracking issues and is much safer to workers and the environment.  Product testing, done by San Antonio Testing Labs, a NELAP certified lab, following EPA approved test method shows that no detectable concentrations of volatile, semi-volatile, heavy metals or petroleum hydrocarbons.  </a:t>
            </a:r>
          </a:p>
        </p:txBody>
      </p:sp>
      <p:sp>
        <p:nvSpPr>
          <p:cNvPr id="24" name="TextBox 23">
            <a:extLst>
              <a:ext uri="{FF2B5EF4-FFF2-40B4-BE49-F238E27FC236}">
                <a16:creationId xmlns:a16="http://schemas.microsoft.com/office/drawing/2014/main" id="{AB0EBBFA-96B9-4BAA-B57D-A5144E4A06CE}"/>
              </a:ext>
            </a:extLst>
          </p:cNvPr>
          <p:cNvSpPr txBox="1"/>
          <p:nvPr/>
        </p:nvSpPr>
        <p:spPr>
          <a:xfrm>
            <a:off x="4595770" y="6213657"/>
            <a:ext cx="1607985" cy="338554"/>
          </a:xfrm>
          <a:prstGeom prst="rect">
            <a:avLst/>
          </a:prstGeom>
          <a:noFill/>
        </p:spPr>
        <p:txBody>
          <a:bodyPr wrap="square" rtlCol="0">
            <a:spAutoFit/>
          </a:bodyPr>
          <a:lstStyle/>
          <a:p>
            <a:r>
              <a:rPr lang="en-US" sz="1600" b="1" dirty="0">
                <a:solidFill>
                  <a:srgbClr val="00B050"/>
                </a:solidFill>
                <a:effectLst>
                  <a:outerShdw blurRad="38100" dist="38100" dir="2700000" algn="tl">
                    <a:srgbClr val="000000">
                      <a:alpha val="43137"/>
                    </a:srgbClr>
                  </a:outerShdw>
                </a:effectLst>
              </a:rPr>
              <a:t>COST-EFFECTIVE</a:t>
            </a:r>
          </a:p>
        </p:txBody>
      </p:sp>
      <p:grpSp>
        <p:nvGrpSpPr>
          <p:cNvPr id="2" name="Group 1"/>
          <p:cNvGrpSpPr/>
          <p:nvPr/>
        </p:nvGrpSpPr>
        <p:grpSpPr>
          <a:xfrm>
            <a:off x="6217569" y="3430107"/>
            <a:ext cx="5958950" cy="2019345"/>
            <a:chOff x="6233050" y="2688931"/>
            <a:chExt cx="5958950" cy="2019345"/>
          </a:xfrm>
        </p:grpSpPr>
        <p:pic>
          <p:nvPicPr>
            <p:cNvPr id="6" name="Picture 5">
              <a:extLst>
                <a:ext uri="{FF2B5EF4-FFF2-40B4-BE49-F238E27FC236}">
                  <a16:creationId xmlns:a16="http://schemas.microsoft.com/office/drawing/2014/main" id="{3C13B993-AA48-4E0D-856E-C1A70F3A9A5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209315" y="2688931"/>
              <a:ext cx="2982685" cy="2014149"/>
            </a:xfrm>
            <a:prstGeom prst="rect">
              <a:avLst/>
            </a:prstGeom>
          </p:spPr>
        </p:pic>
        <p:pic>
          <p:nvPicPr>
            <p:cNvPr id="3" name="Picture 2">
              <a:extLst>
                <a:ext uri="{FF2B5EF4-FFF2-40B4-BE49-F238E27FC236}">
                  <a16:creationId xmlns:a16="http://schemas.microsoft.com/office/drawing/2014/main" id="{CECEF4E0-39BD-4738-AEB7-65BCF72315D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33050" y="2727383"/>
              <a:ext cx="2977689" cy="1980893"/>
            </a:xfrm>
            <a:prstGeom prst="rect">
              <a:avLst/>
            </a:prstGeom>
          </p:spPr>
        </p:pic>
      </p:grpSp>
      <p:sp>
        <p:nvSpPr>
          <p:cNvPr id="12" name="Rectangle 11">
            <a:extLst>
              <a:ext uri="{FF2B5EF4-FFF2-40B4-BE49-F238E27FC236}">
                <a16:creationId xmlns:a16="http://schemas.microsoft.com/office/drawing/2014/main" id="{75EE318F-C452-48BB-B09B-49DEF1906706}"/>
              </a:ext>
            </a:extLst>
          </p:cNvPr>
          <p:cNvSpPr/>
          <p:nvPr/>
        </p:nvSpPr>
        <p:spPr>
          <a:xfrm>
            <a:off x="6232858" y="5434533"/>
            <a:ext cx="5928373" cy="1423467"/>
          </a:xfrm>
          <a:prstGeom prst="rect">
            <a:avLst/>
          </a:prstGeom>
          <a:solidFill>
            <a:schemeClr val="bg1"/>
          </a:solidFill>
        </p:spPr>
        <p:txBody>
          <a:bodyPr wrap="square">
            <a:spAutoFit/>
          </a:bodyPr>
          <a:lstStyle/>
          <a:p>
            <a:pPr algn="just"/>
            <a:r>
              <a:rPr lang="en-US" sz="1400" b="1" dirty="0">
                <a:solidFill>
                  <a:schemeClr val="accent6">
                    <a:lumMod val="50000"/>
                  </a:schemeClr>
                </a:solidFill>
              </a:rPr>
              <a:t>Top-Seal White™</a:t>
            </a:r>
            <a:r>
              <a:rPr lang="en-US" sz="1400" b="1" dirty="0"/>
              <a:t> </a:t>
            </a:r>
            <a:r>
              <a:rPr lang="en-US" sz="1400" b="1" dirty="0">
                <a:solidFill>
                  <a:schemeClr val="accent6">
                    <a:lumMod val="50000"/>
                  </a:schemeClr>
                </a:solidFill>
              </a:rPr>
              <a:t>&amp;</a:t>
            </a:r>
            <a:r>
              <a:rPr lang="en-US" sz="1400" b="1" dirty="0"/>
              <a:t> </a:t>
            </a:r>
            <a:r>
              <a:rPr lang="en-US" sz="1400" b="1" dirty="0">
                <a:solidFill>
                  <a:schemeClr val="accent6">
                    <a:lumMod val="50000"/>
                  </a:schemeClr>
                </a:solidFill>
              </a:rPr>
              <a:t>Top-Seal White™ Albedo: </a:t>
            </a:r>
            <a:r>
              <a:rPr lang="en-US" sz="1200" dirty="0">
                <a:solidFill>
                  <a:srgbClr val="0070C0"/>
                </a:solidFill>
              </a:rPr>
              <a:t>Durable Strong Low Maintenance, Eco-Friendly dirt/Dust/Vegetation Control, Bi-Facial albedo 24/7/365 = albedo SNOW, strength is &gt;3X to cement/concrete for concrete pavement surfaces and road base replacement.</a:t>
            </a:r>
            <a:endParaRPr lang="en-US" sz="1400" b="1" dirty="0"/>
          </a:p>
          <a:p>
            <a:pPr algn="just"/>
            <a:r>
              <a:rPr lang="en-US" sz="1400" b="1" dirty="0">
                <a:solidFill>
                  <a:schemeClr val="accent6">
                    <a:lumMod val="50000"/>
                  </a:schemeClr>
                </a:solidFill>
              </a:rPr>
              <a:t>Top-Seal Black™</a:t>
            </a:r>
            <a:r>
              <a:rPr lang="en-US" sz="1400" b="1" dirty="0"/>
              <a:t>: </a:t>
            </a:r>
            <a:r>
              <a:rPr lang="en-US" sz="1200" dirty="0">
                <a:solidFill>
                  <a:srgbClr val="0070C0"/>
                </a:solidFill>
              </a:rPr>
              <a:t>Durable/low maintenance, eco-friendly asphalt pavement surfaces replacement, excellent to prevent the penetration of water and air into the pavement surfaces, increase surface friction thereby shortening braking distance.</a:t>
            </a:r>
            <a:endParaRPr lang="en-US" sz="1050" dirty="0">
              <a:solidFill>
                <a:schemeClr val="accent1"/>
              </a:solidFill>
              <a:hlinkClick r:id="rId11"/>
            </a:endParaRPr>
          </a:p>
          <a:p>
            <a:pPr algn="r"/>
            <a:r>
              <a:rPr lang="en-US" sz="1050" dirty="0">
                <a:solidFill>
                  <a:schemeClr val="accent1"/>
                </a:solidFill>
                <a:hlinkClick r:id="rId11"/>
              </a:rPr>
              <a:t>WWW.ECOESTATES.US</a:t>
            </a:r>
            <a:r>
              <a:rPr lang="en-US" sz="1050" dirty="0">
                <a:solidFill>
                  <a:schemeClr val="accent1"/>
                </a:solidFill>
              </a:rPr>
              <a:t>   INFO@ECOESTATES.US</a:t>
            </a:r>
          </a:p>
        </p:txBody>
      </p:sp>
      <p:pic>
        <p:nvPicPr>
          <p:cNvPr id="8" name="Picture 7">
            <a:extLst>
              <a:ext uri="{FF2B5EF4-FFF2-40B4-BE49-F238E27FC236}">
                <a16:creationId xmlns:a16="http://schemas.microsoft.com/office/drawing/2014/main" id="{5F0986D8-5871-4759-A669-B9ED8EC33B9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118193" y="2577102"/>
            <a:ext cx="804469" cy="804469"/>
          </a:xfrm>
          <a:prstGeom prst="rect">
            <a:avLst/>
          </a:prstGeom>
        </p:spPr>
      </p:pic>
      <p:pic>
        <p:nvPicPr>
          <p:cNvPr id="17" name="Picture 16">
            <a:extLst>
              <a:ext uri="{FF2B5EF4-FFF2-40B4-BE49-F238E27FC236}">
                <a16:creationId xmlns:a16="http://schemas.microsoft.com/office/drawing/2014/main" id="{130DEAE2-A092-46A6-8241-4F825F5729B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981406" y="2749465"/>
            <a:ext cx="1018945" cy="612216"/>
          </a:xfrm>
          <a:prstGeom prst="rect">
            <a:avLst/>
          </a:prstGeom>
        </p:spPr>
      </p:pic>
      <p:pic>
        <p:nvPicPr>
          <p:cNvPr id="30" name="Picture 29">
            <a:extLst>
              <a:ext uri="{FF2B5EF4-FFF2-40B4-BE49-F238E27FC236}">
                <a16:creationId xmlns:a16="http://schemas.microsoft.com/office/drawing/2014/main" id="{CF78E04C-6F97-4B0E-8D30-6641034D29B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703114" y="2748605"/>
            <a:ext cx="2356335" cy="632966"/>
          </a:xfrm>
          <a:prstGeom prst="rect">
            <a:avLst/>
          </a:prstGeom>
        </p:spPr>
      </p:pic>
      <p:sp>
        <p:nvSpPr>
          <p:cNvPr id="22" name="Rectangle 21">
            <a:extLst>
              <a:ext uri="{FF2B5EF4-FFF2-40B4-BE49-F238E27FC236}">
                <a16:creationId xmlns:a16="http://schemas.microsoft.com/office/drawing/2014/main" id="{1F668FB2-A3B3-4A58-9F37-005CE65C82C4}"/>
              </a:ext>
            </a:extLst>
          </p:cNvPr>
          <p:cNvSpPr/>
          <p:nvPr/>
        </p:nvSpPr>
        <p:spPr>
          <a:xfrm>
            <a:off x="85432" y="6336767"/>
            <a:ext cx="2771914" cy="430887"/>
          </a:xfrm>
          <a:prstGeom prst="rect">
            <a:avLst/>
          </a:prstGeom>
        </p:spPr>
        <p:txBody>
          <a:bodyPr wrap="none">
            <a:spAutoFit/>
          </a:bodyPr>
          <a:lstStyle/>
          <a:p>
            <a:pPr algn="ctr"/>
            <a:r>
              <a:rPr lang="en-US" sz="1100" b="1" dirty="0">
                <a:solidFill>
                  <a:srgbClr val="0070C0"/>
                </a:solidFill>
              </a:rPr>
              <a:t>Top-Seal White™ Albedo for</a:t>
            </a:r>
          </a:p>
          <a:p>
            <a:pPr algn="ctr"/>
            <a:r>
              <a:rPr lang="en-US" sz="1100" dirty="0">
                <a:solidFill>
                  <a:srgbClr val="0070C0"/>
                </a:solidFill>
              </a:rPr>
              <a:t>Bi-Facial PV albedo 24/7/365 = albedo SNOW</a:t>
            </a:r>
          </a:p>
        </p:txBody>
      </p:sp>
      <p:pic>
        <p:nvPicPr>
          <p:cNvPr id="27" name="Picture 26">
            <a:extLst>
              <a:ext uri="{FF2B5EF4-FFF2-40B4-BE49-F238E27FC236}">
                <a16:creationId xmlns:a16="http://schemas.microsoft.com/office/drawing/2014/main" id="{9359A51D-CBCB-42DF-9A54-7B5A8A20E14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386943" y="851011"/>
            <a:ext cx="2740287" cy="553085"/>
          </a:xfrm>
          <a:prstGeom prst="rect">
            <a:avLst/>
          </a:prstGeom>
        </p:spPr>
      </p:pic>
      <p:pic>
        <p:nvPicPr>
          <p:cNvPr id="25" name="Picture 24">
            <a:extLst>
              <a:ext uri="{FF2B5EF4-FFF2-40B4-BE49-F238E27FC236}">
                <a16:creationId xmlns:a16="http://schemas.microsoft.com/office/drawing/2014/main" id="{12299393-FC02-40EF-868E-7534A65DDD3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5431" y="853822"/>
            <a:ext cx="764471" cy="606723"/>
          </a:xfrm>
          <a:prstGeom prst="rect">
            <a:avLst/>
          </a:prstGeom>
        </p:spPr>
      </p:pic>
      <p:sp>
        <p:nvSpPr>
          <p:cNvPr id="4" name="TextBox 3">
            <a:extLst>
              <a:ext uri="{FF2B5EF4-FFF2-40B4-BE49-F238E27FC236}">
                <a16:creationId xmlns:a16="http://schemas.microsoft.com/office/drawing/2014/main" id="{01963C4E-8CEA-44F6-B0A5-37AA0790DC2A}"/>
              </a:ext>
            </a:extLst>
          </p:cNvPr>
          <p:cNvSpPr txBox="1"/>
          <p:nvPr/>
        </p:nvSpPr>
        <p:spPr>
          <a:xfrm>
            <a:off x="711053" y="4636665"/>
            <a:ext cx="1111715" cy="307777"/>
          </a:xfrm>
          <a:prstGeom prst="rect">
            <a:avLst/>
          </a:prstGeom>
          <a:noFill/>
        </p:spPr>
        <p:txBody>
          <a:bodyPr wrap="none" rtlCol="0">
            <a:spAutoFit/>
          </a:bodyPr>
          <a:lstStyle/>
          <a:p>
            <a:r>
              <a:rPr lang="en-US" sz="1400" dirty="0">
                <a:solidFill>
                  <a:schemeClr val="accent4">
                    <a:lumMod val="50000"/>
                  </a:schemeClr>
                </a:solidFill>
              </a:rPr>
              <a:t>BI-FACIAL PV</a:t>
            </a:r>
          </a:p>
        </p:txBody>
      </p:sp>
      <p:pic>
        <p:nvPicPr>
          <p:cNvPr id="32" name="Picture 31">
            <a:extLst>
              <a:ext uri="{FF2B5EF4-FFF2-40B4-BE49-F238E27FC236}">
                <a16:creationId xmlns:a16="http://schemas.microsoft.com/office/drawing/2014/main" id="{66487F9B-E37A-4816-866B-EB1C9BE2CDFD}"/>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312359" y="2775746"/>
            <a:ext cx="1056025" cy="605825"/>
          </a:xfrm>
          <a:prstGeom prst="rect">
            <a:avLst/>
          </a:prstGeom>
        </p:spPr>
      </p:pic>
      <p:sp>
        <p:nvSpPr>
          <p:cNvPr id="33" name="Arrow: Right 32">
            <a:extLst>
              <a:ext uri="{FF2B5EF4-FFF2-40B4-BE49-F238E27FC236}">
                <a16:creationId xmlns:a16="http://schemas.microsoft.com/office/drawing/2014/main" id="{3B3AA4D6-34F9-4DBC-83EE-4EB88CDA34BA}"/>
              </a:ext>
            </a:extLst>
          </p:cNvPr>
          <p:cNvSpPr/>
          <p:nvPr/>
        </p:nvSpPr>
        <p:spPr>
          <a:xfrm>
            <a:off x="7496849" y="2979336"/>
            <a:ext cx="151109" cy="2055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C83554F8-F802-453B-8FED-77E152C3CB15}"/>
              </a:ext>
            </a:extLst>
          </p:cNvPr>
          <p:cNvSpPr txBox="1"/>
          <p:nvPr/>
        </p:nvSpPr>
        <p:spPr>
          <a:xfrm>
            <a:off x="2191657" y="1420492"/>
            <a:ext cx="1511311" cy="523220"/>
          </a:xfrm>
          <a:prstGeom prst="rect">
            <a:avLst/>
          </a:prstGeom>
          <a:noFill/>
        </p:spPr>
        <p:txBody>
          <a:bodyPr wrap="none" rtlCol="0">
            <a:spAutoFit/>
          </a:bodyPr>
          <a:lstStyle/>
          <a:p>
            <a:r>
              <a:rPr lang="en-US" sz="2800" b="1" dirty="0">
                <a:solidFill>
                  <a:schemeClr val="bg1"/>
                </a:solidFill>
              </a:rPr>
              <a:t>ASPHALT</a:t>
            </a:r>
          </a:p>
        </p:txBody>
      </p:sp>
      <p:pic>
        <p:nvPicPr>
          <p:cNvPr id="36" name="Picture 35">
            <a:extLst>
              <a:ext uri="{FF2B5EF4-FFF2-40B4-BE49-F238E27FC236}">
                <a16:creationId xmlns:a16="http://schemas.microsoft.com/office/drawing/2014/main" id="{2C070336-8E59-4BD0-B307-36EAEDF4D8C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349695" y="841828"/>
            <a:ext cx="485838" cy="647024"/>
          </a:xfrm>
          <a:prstGeom prst="rect">
            <a:avLst/>
          </a:prstGeom>
        </p:spPr>
      </p:pic>
      <p:sp>
        <p:nvSpPr>
          <p:cNvPr id="14" name="TextBox 13">
            <a:extLst>
              <a:ext uri="{FF2B5EF4-FFF2-40B4-BE49-F238E27FC236}">
                <a16:creationId xmlns:a16="http://schemas.microsoft.com/office/drawing/2014/main" id="{04DDC05A-57CD-41DA-9756-268309D049D9}"/>
              </a:ext>
            </a:extLst>
          </p:cNvPr>
          <p:cNvSpPr txBox="1"/>
          <p:nvPr/>
        </p:nvSpPr>
        <p:spPr>
          <a:xfrm>
            <a:off x="85431" y="1880635"/>
            <a:ext cx="1931939" cy="253916"/>
          </a:xfrm>
          <a:prstGeom prst="rect">
            <a:avLst/>
          </a:prstGeom>
          <a:noFill/>
        </p:spPr>
        <p:txBody>
          <a:bodyPr wrap="none" rtlCol="0">
            <a:spAutoFit/>
          </a:bodyPr>
          <a:lstStyle/>
          <a:p>
            <a:r>
              <a:rPr lang="en-US" sz="1050" dirty="0">
                <a:solidFill>
                  <a:schemeClr val="bg1"/>
                </a:solidFill>
              </a:rPr>
              <a:t>CLIMATE WRECKING CONCRETE</a:t>
            </a:r>
          </a:p>
        </p:txBody>
      </p:sp>
      <p:sp>
        <p:nvSpPr>
          <p:cNvPr id="26" name="TextBox 25">
            <a:extLst>
              <a:ext uri="{FF2B5EF4-FFF2-40B4-BE49-F238E27FC236}">
                <a16:creationId xmlns:a16="http://schemas.microsoft.com/office/drawing/2014/main" id="{F5D1712F-BFC1-4AF5-AE4B-E9A78F0E0F17}"/>
              </a:ext>
            </a:extLst>
          </p:cNvPr>
          <p:cNvSpPr txBox="1"/>
          <p:nvPr/>
        </p:nvSpPr>
        <p:spPr>
          <a:xfrm>
            <a:off x="3058795" y="6336767"/>
            <a:ext cx="982961" cy="230832"/>
          </a:xfrm>
          <a:prstGeom prst="rect">
            <a:avLst/>
          </a:prstGeom>
          <a:noFill/>
        </p:spPr>
        <p:txBody>
          <a:bodyPr wrap="none" rtlCol="0">
            <a:spAutoFit/>
          </a:bodyPr>
          <a:lstStyle/>
          <a:p>
            <a:r>
              <a:rPr lang="en-US" sz="900" b="1" dirty="0">
                <a:solidFill>
                  <a:schemeClr val="accent5">
                    <a:lumMod val="75000"/>
                  </a:schemeClr>
                </a:solidFill>
                <a:effectLst>
                  <a:outerShdw blurRad="38100" dist="38100" dir="2700000" algn="tl">
                    <a:srgbClr val="000000">
                      <a:alpha val="43137"/>
                    </a:srgbClr>
                  </a:outerShdw>
                </a:effectLst>
              </a:rPr>
              <a:t>WATERPROOF &amp;</a:t>
            </a:r>
          </a:p>
        </p:txBody>
      </p:sp>
    </p:spTree>
    <p:extLst>
      <p:ext uri="{BB962C8B-B14F-4D97-AF65-F5344CB8AC3E}">
        <p14:creationId xmlns:p14="http://schemas.microsoft.com/office/powerpoint/2010/main" val="37076543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TotalTime>
  <Words>309</Words>
  <Application>Microsoft Office PowerPoint</Application>
  <PresentationFormat>Widescreen</PresentationFormat>
  <Paragraphs>25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 Production</dc:creator>
  <cp:lastModifiedBy>David Pham</cp:lastModifiedBy>
  <cp:revision>29</cp:revision>
  <dcterms:created xsi:type="dcterms:W3CDTF">2019-06-26T17:21:00Z</dcterms:created>
  <dcterms:modified xsi:type="dcterms:W3CDTF">2020-03-01T02:22:32Z</dcterms:modified>
</cp:coreProperties>
</file>