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6A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66"/>
    <p:restoredTop sz="95964"/>
  </p:normalViewPr>
  <p:slideViewPr>
    <p:cSldViewPr snapToGrid="0" snapToObjects="1">
      <p:cViewPr varScale="1">
        <p:scale>
          <a:sx n="96" d="100"/>
          <a:sy n="96" d="100"/>
        </p:scale>
        <p:origin x="18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clock&#10;&#10;Description automatically generated">
            <a:extLst>
              <a:ext uri="{FF2B5EF4-FFF2-40B4-BE49-F238E27FC236}">
                <a16:creationId xmlns:a16="http://schemas.microsoft.com/office/drawing/2014/main" id="{45A03747-6C2A-E94A-B044-229AAB9441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8692"/>
          <a:stretch/>
        </p:blipFill>
        <p:spPr>
          <a:xfrm>
            <a:off x="0" y="-481739"/>
            <a:ext cx="12192000" cy="733973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me Car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indoor, monitor, sitting, holding&#10;&#10;Description automatically generated">
            <a:extLst>
              <a:ext uri="{FF2B5EF4-FFF2-40B4-BE49-F238E27FC236}">
                <a16:creationId xmlns:a16="http://schemas.microsoft.com/office/drawing/2014/main" id="{5EFE0DEC-47B5-4C40-B0D0-407F978E3D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0432473" cy="77970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clock&#10;&#10;Description automatically generated">
            <a:extLst>
              <a:ext uri="{FF2B5EF4-FFF2-40B4-BE49-F238E27FC236}">
                <a16:creationId xmlns:a16="http://schemas.microsoft.com/office/drawing/2014/main" id="{8DC38F4A-E720-2342-9C50-210FAB140783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5845"/>
            <a:ext cx="12192000" cy="812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58E0090-F005-E141-9C27-9ACBDE03AE2A}"/>
              </a:ext>
            </a:extLst>
          </p:cNvPr>
          <p:cNvSpPr/>
          <p:nvPr/>
        </p:nvSpPr>
        <p:spPr>
          <a:xfrm>
            <a:off x="249380" y="2471286"/>
            <a:ext cx="11837809" cy="2538340"/>
          </a:xfrm>
          <a:prstGeom prst="rect">
            <a:avLst/>
          </a:prstGeom>
          <a:solidFill>
            <a:schemeClr val="accent6">
              <a:lumMod val="20000"/>
              <a:lumOff val="80000"/>
              <a:alpha val="56000"/>
            </a:schemeClr>
          </a:solidFill>
          <a:ln w="34925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837809"/>
                      <a:gd name="connsiteY0" fmla="*/ 0 h 2332503"/>
                      <a:gd name="connsiteX1" fmla="*/ 473512 w 11837809"/>
                      <a:gd name="connsiteY1" fmla="*/ 0 h 2332503"/>
                      <a:gd name="connsiteX2" fmla="*/ 710269 w 11837809"/>
                      <a:gd name="connsiteY2" fmla="*/ 0 h 2332503"/>
                      <a:gd name="connsiteX3" fmla="*/ 1538915 w 11837809"/>
                      <a:gd name="connsiteY3" fmla="*/ 0 h 2332503"/>
                      <a:gd name="connsiteX4" fmla="*/ 2012428 w 11837809"/>
                      <a:gd name="connsiteY4" fmla="*/ 0 h 2332503"/>
                      <a:gd name="connsiteX5" fmla="*/ 2485940 w 11837809"/>
                      <a:gd name="connsiteY5" fmla="*/ 0 h 2332503"/>
                      <a:gd name="connsiteX6" fmla="*/ 3314587 w 11837809"/>
                      <a:gd name="connsiteY6" fmla="*/ 0 h 2332503"/>
                      <a:gd name="connsiteX7" fmla="*/ 3669721 w 11837809"/>
                      <a:gd name="connsiteY7" fmla="*/ 0 h 2332503"/>
                      <a:gd name="connsiteX8" fmla="*/ 4498367 w 11837809"/>
                      <a:gd name="connsiteY8" fmla="*/ 0 h 2332503"/>
                      <a:gd name="connsiteX9" fmla="*/ 5327014 w 11837809"/>
                      <a:gd name="connsiteY9" fmla="*/ 0 h 2332503"/>
                      <a:gd name="connsiteX10" fmla="*/ 5918905 w 11837809"/>
                      <a:gd name="connsiteY10" fmla="*/ 0 h 2332503"/>
                      <a:gd name="connsiteX11" fmla="*/ 6747551 w 11837809"/>
                      <a:gd name="connsiteY11" fmla="*/ 0 h 2332503"/>
                      <a:gd name="connsiteX12" fmla="*/ 7221063 w 11837809"/>
                      <a:gd name="connsiteY12" fmla="*/ 0 h 2332503"/>
                      <a:gd name="connsiteX13" fmla="*/ 7694576 w 11837809"/>
                      <a:gd name="connsiteY13" fmla="*/ 0 h 2332503"/>
                      <a:gd name="connsiteX14" fmla="*/ 8404844 w 11837809"/>
                      <a:gd name="connsiteY14" fmla="*/ 0 h 2332503"/>
                      <a:gd name="connsiteX15" fmla="*/ 8878357 w 11837809"/>
                      <a:gd name="connsiteY15" fmla="*/ 0 h 2332503"/>
                      <a:gd name="connsiteX16" fmla="*/ 9707003 w 11837809"/>
                      <a:gd name="connsiteY16" fmla="*/ 0 h 2332503"/>
                      <a:gd name="connsiteX17" fmla="*/ 10535650 w 11837809"/>
                      <a:gd name="connsiteY17" fmla="*/ 0 h 2332503"/>
                      <a:gd name="connsiteX18" fmla="*/ 11127540 w 11837809"/>
                      <a:gd name="connsiteY18" fmla="*/ 0 h 2332503"/>
                      <a:gd name="connsiteX19" fmla="*/ 11837809 w 11837809"/>
                      <a:gd name="connsiteY19" fmla="*/ 0 h 2332503"/>
                      <a:gd name="connsiteX20" fmla="*/ 11837809 w 11837809"/>
                      <a:gd name="connsiteY20" fmla="*/ 513151 h 2332503"/>
                      <a:gd name="connsiteX21" fmla="*/ 11837809 w 11837809"/>
                      <a:gd name="connsiteY21" fmla="*/ 1049626 h 2332503"/>
                      <a:gd name="connsiteX22" fmla="*/ 11837809 w 11837809"/>
                      <a:gd name="connsiteY22" fmla="*/ 1656077 h 2332503"/>
                      <a:gd name="connsiteX23" fmla="*/ 11837809 w 11837809"/>
                      <a:gd name="connsiteY23" fmla="*/ 2332503 h 2332503"/>
                      <a:gd name="connsiteX24" fmla="*/ 11482675 w 11837809"/>
                      <a:gd name="connsiteY24" fmla="*/ 2332503 h 2332503"/>
                      <a:gd name="connsiteX25" fmla="*/ 11245919 w 11837809"/>
                      <a:gd name="connsiteY25" fmla="*/ 2332503 h 2332503"/>
                      <a:gd name="connsiteX26" fmla="*/ 11009162 w 11837809"/>
                      <a:gd name="connsiteY26" fmla="*/ 2332503 h 2332503"/>
                      <a:gd name="connsiteX27" fmla="*/ 10417272 w 11837809"/>
                      <a:gd name="connsiteY27" fmla="*/ 2332503 h 2332503"/>
                      <a:gd name="connsiteX28" fmla="*/ 10062138 w 11837809"/>
                      <a:gd name="connsiteY28" fmla="*/ 2332503 h 2332503"/>
                      <a:gd name="connsiteX29" fmla="*/ 9351869 w 11837809"/>
                      <a:gd name="connsiteY29" fmla="*/ 2332503 h 2332503"/>
                      <a:gd name="connsiteX30" fmla="*/ 8996735 w 11837809"/>
                      <a:gd name="connsiteY30" fmla="*/ 2332503 h 2332503"/>
                      <a:gd name="connsiteX31" fmla="*/ 8286466 w 11837809"/>
                      <a:gd name="connsiteY31" fmla="*/ 2332503 h 2332503"/>
                      <a:gd name="connsiteX32" fmla="*/ 8049710 w 11837809"/>
                      <a:gd name="connsiteY32" fmla="*/ 2332503 h 2332503"/>
                      <a:gd name="connsiteX33" fmla="*/ 7339442 w 11837809"/>
                      <a:gd name="connsiteY33" fmla="*/ 2332503 h 2332503"/>
                      <a:gd name="connsiteX34" fmla="*/ 6984307 w 11837809"/>
                      <a:gd name="connsiteY34" fmla="*/ 2332503 h 2332503"/>
                      <a:gd name="connsiteX35" fmla="*/ 6747551 w 11837809"/>
                      <a:gd name="connsiteY35" fmla="*/ 2332503 h 2332503"/>
                      <a:gd name="connsiteX36" fmla="*/ 6392417 w 11837809"/>
                      <a:gd name="connsiteY36" fmla="*/ 2332503 h 2332503"/>
                      <a:gd name="connsiteX37" fmla="*/ 5682148 w 11837809"/>
                      <a:gd name="connsiteY37" fmla="*/ 2332503 h 2332503"/>
                      <a:gd name="connsiteX38" fmla="*/ 5327014 w 11837809"/>
                      <a:gd name="connsiteY38" fmla="*/ 2332503 h 2332503"/>
                      <a:gd name="connsiteX39" fmla="*/ 5090258 w 11837809"/>
                      <a:gd name="connsiteY39" fmla="*/ 2332503 h 2332503"/>
                      <a:gd name="connsiteX40" fmla="*/ 4735124 w 11837809"/>
                      <a:gd name="connsiteY40" fmla="*/ 2332503 h 2332503"/>
                      <a:gd name="connsiteX41" fmla="*/ 4261611 w 11837809"/>
                      <a:gd name="connsiteY41" fmla="*/ 2332503 h 2332503"/>
                      <a:gd name="connsiteX42" fmla="*/ 3669721 w 11837809"/>
                      <a:gd name="connsiteY42" fmla="*/ 2332503 h 2332503"/>
                      <a:gd name="connsiteX43" fmla="*/ 3314587 w 11837809"/>
                      <a:gd name="connsiteY43" fmla="*/ 2332503 h 2332503"/>
                      <a:gd name="connsiteX44" fmla="*/ 2485940 w 11837809"/>
                      <a:gd name="connsiteY44" fmla="*/ 2332503 h 2332503"/>
                      <a:gd name="connsiteX45" fmla="*/ 1894049 w 11837809"/>
                      <a:gd name="connsiteY45" fmla="*/ 2332503 h 2332503"/>
                      <a:gd name="connsiteX46" fmla="*/ 1065403 w 11837809"/>
                      <a:gd name="connsiteY46" fmla="*/ 2332503 h 2332503"/>
                      <a:gd name="connsiteX47" fmla="*/ 0 w 11837809"/>
                      <a:gd name="connsiteY47" fmla="*/ 2332503 h 2332503"/>
                      <a:gd name="connsiteX48" fmla="*/ 0 w 11837809"/>
                      <a:gd name="connsiteY48" fmla="*/ 1772702 h 2332503"/>
                      <a:gd name="connsiteX49" fmla="*/ 0 w 11837809"/>
                      <a:gd name="connsiteY49" fmla="*/ 1212902 h 2332503"/>
                      <a:gd name="connsiteX50" fmla="*/ 0 w 11837809"/>
                      <a:gd name="connsiteY50" fmla="*/ 606451 h 2332503"/>
                      <a:gd name="connsiteX51" fmla="*/ 0 w 11837809"/>
                      <a:gd name="connsiteY51" fmla="*/ 0 h 23325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</a:cxnLst>
                    <a:rect l="l" t="t" r="r" b="b"/>
                    <a:pathLst>
                      <a:path w="11837809" h="2332503" extrusionOk="0">
                        <a:moveTo>
                          <a:pt x="0" y="0"/>
                        </a:moveTo>
                        <a:cubicBezTo>
                          <a:pt x="177796" y="-22432"/>
                          <a:pt x="296765" y="16042"/>
                          <a:pt x="473512" y="0"/>
                        </a:cubicBezTo>
                        <a:cubicBezTo>
                          <a:pt x="650259" y="-16042"/>
                          <a:pt x="645135" y="5458"/>
                          <a:pt x="710269" y="0"/>
                        </a:cubicBezTo>
                        <a:cubicBezTo>
                          <a:pt x="775403" y="-5458"/>
                          <a:pt x="1241808" y="64051"/>
                          <a:pt x="1538915" y="0"/>
                        </a:cubicBezTo>
                        <a:cubicBezTo>
                          <a:pt x="1836022" y="-64051"/>
                          <a:pt x="1851853" y="7360"/>
                          <a:pt x="2012428" y="0"/>
                        </a:cubicBezTo>
                        <a:cubicBezTo>
                          <a:pt x="2173003" y="-7360"/>
                          <a:pt x="2254130" y="8210"/>
                          <a:pt x="2485940" y="0"/>
                        </a:cubicBezTo>
                        <a:cubicBezTo>
                          <a:pt x="2717750" y="-8210"/>
                          <a:pt x="2950810" y="11632"/>
                          <a:pt x="3314587" y="0"/>
                        </a:cubicBezTo>
                        <a:cubicBezTo>
                          <a:pt x="3678364" y="-11632"/>
                          <a:pt x="3565976" y="22802"/>
                          <a:pt x="3669721" y="0"/>
                        </a:cubicBezTo>
                        <a:cubicBezTo>
                          <a:pt x="3773466" y="-22802"/>
                          <a:pt x="4230298" y="88599"/>
                          <a:pt x="4498367" y="0"/>
                        </a:cubicBezTo>
                        <a:cubicBezTo>
                          <a:pt x="4766436" y="-88599"/>
                          <a:pt x="5141561" y="73991"/>
                          <a:pt x="5327014" y="0"/>
                        </a:cubicBezTo>
                        <a:cubicBezTo>
                          <a:pt x="5512467" y="-73991"/>
                          <a:pt x="5737137" y="16296"/>
                          <a:pt x="5918905" y="0"/>
                        </a:cubicBezTo>
                        <a:cubicBezTo>
                          <a:pt x="6100673" y="-16296"/>
                          <a:pt x="6468152" y="660"/>
                          <a:pt x="6747551" y="0"/>
                        </a:cubicBezTo>
                        <a:cubicBezTo>
                          <a:pt x="7026950" y="-660"/>
                          <a:pt x="7063593" y="12269"/>
                          <a:pt x="7221063" y="0"/>
                        </a:cubicBezTo>
                        <a:cubicBezTo>
                          <a:pt x="7378533" y="-12269"/>
                          <a:pt x="7471061" y="19139"/>
                          <a:pt x="7694576" y="0"/>
                        </a:cubicBezTo>
                        <a:cubicBezTo>
                          <a:pt x="7918091" y="-19139"/>
                          <a:pt x="8126690" y="51392"/>
                          <a:pt x="8404844" y="0"/>
                        </a:cubicBezTo>
                        <a:cubicBezTo>
                          <a:pt x="8682998" y="-51392"/>
                          <a:pt x="8750607" y="27659"/>
                          <a:pt x="8878357" y="0"/>
                        </a:cubicBezTo>
                        <a:cubicBezTo>
                          <a:pt x="9006107" y="-27659"/>
                          <a:pt x="9495978" y="58638"/>
                          <a:pt x="9707003" y="0"/>
                        </a:cubicBezTo>
                        <a:cubicBezTo>
                          <a:pt x="9918028" y="-58638"/>
                          <a:pt x="10158637" y="53131"/>
                          <a:pt x="10535650" y="0"/>
                        </a:cubicBezTo>
                        <a:cubicBezTo>
                          <a:pt x="10912663" y="-53131"/>
                          <a:pt x="10983444" y="582"/>
                          <a:pt x="11127540" y="0"/>
                        </a:cubicBezTo>
                        <a:cubicBezTo>
                          <a:pt x="11271636" y="-582"/>
                          <a:pt x="11552195" y="8800"/>
                          <a:pt x="11837809" y="0"/>
                        </a:cubicBezTo>
                        <a:cubicBezTo>
                          <a:pt x="11876216" y="191841"/>
                          <a:pt x="11803346" y="258549"/>
                          <a:pt x="11837809" y="513151"/>
                        </a:cubicBezTo>
                        <a:cubicBezTo>
                          <a:pt x="11872272" y="767753"/>
                          <a:pt x="11783291" y="874117"/>
                          <a:pt x="11837809" y="1049626"/>
                        </a:cubicBezTo>
                        <a:cubicBezTo>
                          <a:pt x="11892327" y="1225136"/>
                          <a:pt x="11775495" y="1407272"/>
                          <a:pt x="11837809" y="1656077"/>
                        </a:cubicBezTo>
                        <a:cubicBezTo>
                          <a:pt x="11900123" y="1904882"/>
                          <a:pt x="11831309" y="2191947"/>
                          <a:pt x="11837809" y="2332503"/>
                        </a:cubicBezTo>
                        <a:cubicBezTo>
                          <a:pt x="11743336" y="2333165"/>
                          <a:pt x="11590848" y="2299462"/>
                          <a:pt x="11482675" y="2332503"/>
                        </a:cubicBezTo>
                        <a:cubicBezTo>
                          <a:pt x="11374502" y="2365544"/>
                          <a:pt x="11323866" y="2321639"/>
                          <a:pt x="11245919" y="2332503"/>
                        </a:cubicBezTo>
                        <a:cubicBezTo>
                          <a:pt x="11167972" y="2343367"/>
                          <a:pt x="11106206" y="2321144"/>
                          <a:pt x="11009162" y="2332503"/>
                        </a:cubicBezTo>
                        <a:cubicBezTo>
                          <a:pt x="10912118" y="2343862"/>
                          <a:pt x="10594234" y="2288025"/>
                          <a:pt x="10417272" y="2332503"/>
                        </a:cubicBezTo>
                        <a:cubicBezTo>
                          <a:pt x="10240310" y="2376981"/>
                          <a:pt x="10178576" y="2326893"/>
                          <a:pt x="10062138" y="2332503"/>
                        </a:cubicBezTo>
                        <a:cubicBezTo>
                          <a:pt x="9945700" y="2338113"/>
                          <a:pt x="9701328" y="2253208"/>
                          <a:pt x="9351869" y="2332503"/>
                        </a:cubicBezTo>
                        <a:cubicBezTo>
                          <a:pt x="9002410" y="2411798"/>
                          <a:pt x="9167988" y="2310662"/>
                          <a:pt x="8996735" y="2332503"/>
                        </a:cubicBezTo>
                        <a:cubicBezTo>
                          <a:pt x="8825482" y="2354344"/>
                          <a:pt x="8456560" y="2258263"/>
                          <a:pt x="8286466" y="2332503"/>
                        </a:cubicBezTo>
                        <a:cubicBezTo>
                          <a:pt x="8116372" y="2406743"/>
                          <a:pt x="8120953" y="2321897"/>
                          <a:pt x="8049710" y="2332503"/>
                        </a:cubicBezTo>
                        <a:cubicBezTo>
                          <a:pt x="7978467" y="2343109"/>
                          <a:pt x="7600395" y="2274774"/>
                          <a:pt x="7339442" y="2332503"/>
                        </a:cubicBezTo>
                        <a:cubicBezTo>
                          <a:pt x="7078489" y="2390232"/>
                          <a:pt x="7075942" y="2325397"/>
                          <a:pt x="6984307" y="2332503"/>
                        </a:cubicBezTo>
                        <a:cubicBezTo>
                          <a:pt x="6892673" y="2339609"/>
                          <a:pt x="6844960" y="2322394"/>
                          <a:pt x="6747551" y="2332503"/>
                        </a:cubicBezTo>
                        <a:cubicBezTo>
                          <a:pt x="6650142" y="2342612"/>
                          <a:pt x="6536830" y="2323184"/>
                          <a:pt x="6392417" y="2332503"/>
                        </a:cubicBezTo>
                        <a:cubicBezTo>
                          <a:pt x="6248004" y="2341822"/>
                          <a:pt x="5866729" y="2283140"/>
                          <a:pt x="5682148" y="2332503"/>
                        </a:cubicBezTo>
                        <a:cubicBezTo>
                          <a:pt x="5497567" y="2381866"/>
                          <a:pt x="5457052" y="2328789"/>
                          <a:pt x="5327014" y="2332503"/>
                        </a:cubicBezTo>
                        <a:cubicBezTo>
                          <a:pt x="5196976" y="2336217"/>
                          <a:pt x="5177914" y="2326948"/>
                          <a:pt x="5090258" y="2332503"/>
                        </a:cubicBezTo>
                        <a:cubicBezTo>
                          <a:pt x="5002602" y="2338058"/>
                          <a:pt x="4820084" y="2297214"/>
                          <a:pt x="4735124" y="2332503"/>
                        </a:cubicBezTo>
                        <a:cubicBezTo>
                          <a:pt x="4650164" y="2367792"/>
                          <a:pt x="4442493" y="2325990"/>
                          <a:pt x="4261611" y="2332503"/>
                        </a:cubicBezTo>
                        <a:cubicBezTo>
                          <a:pt x="4080729" y="2339016"/>
                          <a:pt x="3917614" y="2301083"/>
                          <a:pt x="3669721" y="2332503"/>
                        </a:cubicBezTo>
                        <a:cubicBezTo>
                          <a:pt x="3421828" y="2363923"/>
                          <a:pt x="3392429" y="2319613"/>
                          <a:pt x="3314587" y="2332503"/>
                        </a:cubicBezTo>
                        <a:cubicBezTo>
                          <a:pt x="3236745" y="2345393"/>
                          <a:pt x="2741399" y="2261257"/>
                          <a:pt x="2485940" y="2332503"/>
                        </a:cubicBezTo>
                        <a:cubicBezTo>
                          <a:pt x="2230481" y="2403749"/>
                          <a:pt x="2033825" y="2291035"/>
                          <a:pt x="1894049" y="2332503"/>
                        </a:cubicBezTo>
                        <a:cubicBezTo>
                          <a:pt x="1754273" y="2373971"/>
                          <a:pt x="1296066" y="2252038"/>
                          <a:pt x="1065403" y="2332503"/>
                        </a:cubicBezTo>
                        <a:cubicBezTo>
                          <a:pt x="834740" y="2412968"/>
                          <a:pt x="297067" y="2303044"/>
                          <a:pt x="0" y="2332503"/>
                        </a:cubicBezTo>
                        <a:cubicBezTo>
                          <a:pt x="-57182" y="2121983"/>
                          <a:pt x="60666" y="2014332"/>
                          <a:pt x="0" y="1772702"/>
                        </a:cubicBezTo>
                        <a:cubicBezTo>
                          <a:pt x="-60666" y="1531072"/>
                          <a:pt x="54956" y="1329698"/>
                          <a:pt x="0" y="1212902"/>
                        </a:cubicBezTo>
                        <a:cubicBezTo>
                          <a:pt x="-54956" y="1096106"/>
                          <a:pt x="31023" y="838398"/>
                          <a:pt x="0" y="606451"/>
                        </a:cubicBezTo>
                        <a:cubicBezTo>
                          <a:pt x="-31023" y="374504"/>
                          <a:pt x="4483" y="20866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8FC91E-8FBB-3044-8BD1-C0A8CE1B1F9D}"/>
              </a:ext>
            </a:extLst>
          </p:cNvPr>
          <p:cNvSpPr/>
          <p:nvPr/>
        </p:nvSpPr>
        <p:spPr>
          <a:xfrm>
            <a:off x="8517596" y="681578"/>
            <a:ext cx="36744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000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The </a:t>
            </a:r>
            <a:r>
              <a:rPr lang="en-US" sz="2000" b="1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Locally Grown Power</a:t>
            </a:r>
            <a:r>
              <a:rPr lang="en-US" sz="2000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 Team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2426C6-21DB-674C-B07D-D33DEF291299}"/>
              </a:ext>
            </a:extLst>
          </p:cNvPr>
          <p:cNvSpPr/>
          <p:nvPr/>
        </p:nvSpPr>
        <p:spPr>
          <a:xfrm>
            <a:off x="481726" y="5148201"/>
            <a:ext cx="44746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The possibilities unleashed?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B3794E-F4B8-4347-B2EE-306986E104AE}"/>
              </a:ext>
            </a:extLst>
          </p:cNvPr>
          <p:cNvSpPr/>
          <p:nvPr/>
        </p:nvSpPr>
        <p:spPr>
          <a:xfrm>
            <a:off x="4984120" y="1466614"/>
            <a:ext cx="44626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 Hot-spots      </a:t>
            </a:r>
            <a:r>
              <a:rPr lang="en-US" sz="2400" i="1" dirty="0" err="1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hɑːt</a:t>
            </a:r>
            <a:r>
              <a:rPr lang="en-US" sz="2400" i="1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 </a:t>
            </a:r>
            <a:r>
              <a:rPr lang="en-US" sz="2400" i="1" dirty="0" err="1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spɑːtz</a:t>
            </a:r>
            <a:endParaRPr lang="en-US" sz="2400" dirty="0">
              <a:solidFill>
                <a:schemeClr val="bg2"/>
              </a:solidFill>
              <a:latin typeface="FreeSerif Medium" panose="02020603050405020304" pitchFamily="18" charset="2"/>
              <a:ea typeface="FreeSerif Medium" panose="02020603050405020304" pitchFamily="18" charset="2"/>
              <a:cs typeface="FreeSerif Medium" panose="02020603050405020304" pitchFamily="18" charset="2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903FE8-F983-7A46-A148-9A9F0E2BFBEF}"/>
              </a:ext>
            </a:extLst>
          </p:cNvPr>
          <p:cNvSpPr/>
          <p:nvPr/>
        </p:nvSpPr>
        <p:spPr>
          <a:xfrm>
            <a:off x="2516652" y="1978614"/>
            <a:ext cx="872364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i="1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Def: </a:t>
            </a:r>
            <a:r>
              <a:rPr lang="en-US" sz="2100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A problem that costs the solar industry untold millions in lost production.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A7DD74-B924-EB47-B365-006962D46363}"/>
              </a:ext>
            </a:extLst>
          </p:cNvPr>
          <p:cNvSpPr/>
          <p:nvPr/>
        </p:nvSpPr>
        <p:spPr>
          <a:xfrm>
            <a:off x="437840" y="2518261"/>
            <a:ext cx="11460891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Hot-spots</a:t>
            </a:r>
            <a:r>
              <a:rPr lang="en-US" sz="1600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 are concentrated spikes in temperature that can occur in solar cells for any number of reasons—shunts, microcracks, partial shading…  All it takes is a fallen leaf obscuring part of a cell to trigger a process known as reverse bias. When that happens, all other connected cells force their power through the weakened one. The result? A lot of heat. The image below shows a cell in a conventional panel, just before and after an episode of partial shading: a temperature gain of more than 140</a:t>
            </a:r>
            <a:r>
              <a:rPr lang="en-US" sz="1600" baseline="30000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o</a:t>
            </a:r>
            <a:r>
              <a:rPr lang="en-US" sz="1600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 C in a matter if minutes.</a:t>
            </a:r>
          </a:p>
          <a:p>
            <a:endParaRPr lang="en-US" sz="800" dirty="0">
              <a:solidFill>
                <a:schemeClr val="bg2"/>
              </a:solidFill>
              <a:latin typeface="FreeSerif Medium" panose="02020603050405020304" pitchFamily="18" charset="2"/>
              <a:ea typeface="FreeSerif Medium" panose="02020603050405020304" pitchFamily="18" charset="2"/>
              <a:cs typeface="FreeSerif Medium" panose="02020603050405020304" pitchFamily="18" charset="2"/>
            </a:endParaRPr>
          </a:p>
          <a:p>
            <a:r>
              <a:rPr lang="en-US" sz="1600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Other manufacturers rely on expensive mitigation procedures—everything from cells made of vaporized and re-condensed silicon to bypass diodes and heat-resistant glass. None of which would be necessary were it not for hot-spots. </a:t>
            </a:r>
          </a:p>
          <a:p>
            <a:endParaRPr lang="en-US" sz="1600" dirty="0">
              <a:solidFill>
                <a:schemeClr val="bg2"/>
              </a:solidFill>
              <a:latin typeface="FreeSerif Medium" panose="02020603050405020304" pitchFamily="18" charset="2"/>
              <a:ea typeface="FreeSerif Medium" panose="02020603050405020304" pitchFamily="18" charset="2"/>
              <a:cs typeface="FreeSerif Medium" panose="02020603050405020304" pitchFamily="18" charset="2"/>
            </a:endParaRPr>
          </a:p>
          <a:p>
            <a:r>
              <a:rPr lang="en-US" sz="1600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The work of the Locally Grown Power team takes solar into a new future. We offer the world’s first technology that eliminates hot-spots in solar panels. We achieve this by controlling the root cause—reverse bias.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4226C9-603E-014D-BB51-682845156F97}"/>
              </a:ext>
            </a:extLst>
          </p:cNvPr>
          <p:cNvSpPr/>
          <p:nvPr/>
        </p:nvSpPr>
        <p:spPr>
          <a:xfrm>
            <a:off x="669955" y="5469988"/>
            <a:ext cx="41500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Unparalleled safety  </a:t>
            </a:r>
            <a:endParaRPr lang="en-US" sz="1400" dirty="0">
              <a:solidFill>
                <a:schemeClr val="bg2"/>
              </a:solidFill>
              <a:latin typeface="FreeSerif Medium" panose="02020603050405020304" pitchFamily="18" charset="2"/>
              <a:ea typeface="FreeSerif Medium" panose="02020603050405020304" pitchFamily="18" charset="2"/>
              <a:cs typeface="FreeSerif Medium" panose="02020603050405020304" pitchFamily="18" charset="2"/>
            </a:endParaRP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Enhanced efficiency</a:t>
            </a: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Dramatically reduced degradation rates</a:t>
            </a:r>
            <a:endParaRPr lang="en-US" sz="1400" dirty="0">
              <a:solidFill>
                <a:schemeClr val="bg2"/>
              </a:solidFill>
              <a:latin typeface="FreeSerif Medium" panose="02020603050405020304" pitchFamily="18" charset="2"/>
              <a:ea typeface="FreeSerif Medium" panose="02020603050405020304" pitchFamily="18" charset="2"/>
              <a:cs typeface="FreeSerif Medium" panose="02020603050405020304" pitchFamily="18" charset="2"/>
            </a:endParaRP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-US" dirty="0">
                <a:solidFill>
                  <a:schemeClr val="bg2"/>
                </a:solidFill>
                <a:latin typeface="FreeSerif Medium" panose="02020603050405020304" pitchFamily="18" charset="2"/>
                <a:ea typeface="FreeSerif Medium" panose="02020603050405020304" pitchFamily="18" charset="2"/>
                <a:cs typeface="FreeSerif Medium" panose="02020603050405020304" pitchFamily="18" charset="2"/>
              </a:rPr>
              <a:t>Vast savings in manufacturing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123E41-C2EF-2E46-8694-49DADB596790}"/>
              </a:ext>
            </a:extLst>
          </p:cNvPr>
          <p:cNvSpPr/>
          <p:nvPr/>
        </p:nvSpPr>
        <p:spPr>
          <a:xfrm>
            <a:off x="526826" y="2458332"/>
            <a:ext cx="78021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chemeClr val="bg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2BFF2E-A053-EF4D-B950-8F91D5E4E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6074" y="1572287"/>
            <a:ext cx="304800" cy="304800"/>
          </a:xfrm>
          <a:prstGeom prst="rect">
            <a:avLst/>
          </a:prstGeom>
        </p:spPr>
      </p:pic>
      <p:pic>
        <p:nvPicPr>
          <p:cNvPr id="10" name="Picture 9" descr="A picture containing sitting, table, monitor, counter&#10;&#10;Description automatically generated">
            <a:extLst>
              <a:ext uri="{FF2B5EF4-FFF2-40B4-BE49-F238E27FC236}">
                <a16:creationId xmlns:a16="http://schemas.microsoft.com/office/drawing/2014/main" id="{917290B9-4CB0-BB48-9830-C7A5370185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146" t="8321" r="7823" b="12016"/>
          <a:stretch/>
        </p:blipFill>
        <p:spPr>
          <a:xfrm>
            <a:off x="9060749" y="5427956"/>
            <a:ext cx="1082032" cy="1173859"/>
          </a:xfrm>
          <a:prstGeom prst="rect">
            <a:avLst/>
          </a:prstGeom>
          <a:solidFill>
            <a:srgbClr val="086AFD"/>
          </a:solidFill>
        </p:spPr>
      </p:pic>
      <p:pic>
        <p:nvPicPr>
          <p:cNvPr id="16" name="Picture 15" descr="A picture containing sitting, table, monitor, counter&#10;&#10;Description automatically generated">
            <a:extLst>
              <a:ext uri="{FF2B5EF4-FFF2-40B4-BE49-F238E27FC236}">
                <a16:creationId xmlns:a16="http://schemas.microsoft.com/office/drawing/2014/main" id="{9C2C9529-274B-CA4C-A5F6-06414C2164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38" t="10078" r="52830" b="4964"/>
          <a:stretch/>
        </p:blipFill>
        <p:spPr>
          <a:xfrm>
            <a:off x="7800813" y="5427957"/>
            <a:ext cx="1014609" cy="117385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F9FF161-826A-9745-AEA9-BA32DDE83C23}"/>
              </a:ext>
            </a:extLst>
          </p:cNvPr>
          <p:cNvSpPr/>
          <p:nvPr/>
        </p:nvSpPr>
        <p:spPr>
          <a:xfrm>
            <a:off x="7571678" y="5274528"/>
            <a:ext cx="2765502" cy="1483112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01007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485</TotalTime>
  <Words>225</Words>
  <Application>Microsoft Macintosh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FreeSerif Medium</vt:lpstr>
      <vt:lpstr>Wingdings</vt:lpstr>
      <vt:lpstr>Vapor Trail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Sanchez</dc:creator>
  <cp:lastModifiedBy>TH</cp:lastModifiedBy>
  <cp:revision>35</cp:revision>
  <dcterms:created xsi:type="dcterms:W3CDTF">2020-03-01T05:18:47Z</dcterms:created>
  <dcterms:modified xsi:type="dcterms:W3CDTF">2020-03-03T03:35:20Z</dcterms:modified>
</cp:coreProperties>
</file>