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" roundtripDataSignature="AMtx7mhTEhTX6ms0oFzTpXBrsN3KW+EE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9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536" y="810895"/>
            <a:ext cx="8463851" cy="17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89;p1"/>
          <p:cNvSpPr/>
          <p:nvPr/>
        </p:nvSpPr>
        <p:spPr>
          <a:xfrm>
            <a:off x="188535" y="1590788"/>
            <a:ext cx="8463851" cy="5189220"/>
          </a:xfrm>
          <a:prstGeom prst="rect">
            <a:avLst/>
          </a:prstGeom>
          <a:solidFill>
            <a:srgbClr val="44C7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487389" y="6070642"/>
            <a:ext cx="1528795" cy="407698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Temperature v. Depth Profile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674549" y="5972111"/>
            <a:ext cx="2011672" cy="704018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Struts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expand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lower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temperature (BOUNCE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floats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>
            <a:off x="1259939" y="3345747"/>
            <a:ext cx="800101" cy="800101"/>
            <a:chOff x="3947159" y="4214811"/>
            <a:chExt cx="800101" cy="800101"/>
          </a:xfrm>
        </p:grpSpPr>
        <p:sp>
          <p:nvSpPr>
            <p:cNvPr id="94" name="Google Shape;94;p1"/>
            <p:cNvSpPr/>
            <p:nvPr/>
          </p:nvSpPr>
          <p:spPr>
            <a:xfrm>
              <a:off x="3947160" y="4214812"/>
              <a:ext cx="800100" cy="800100"/>
            </a:xfrm>
            <a:prstGeom prst="ellipse">
              <a:avLst/>
            </a:prstGeom>
            <a:solidFill>
              <a:srgbClr val="FFD966"/>
            </a:solidFill>
            <a:ln w="12700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199573" y="4214812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"/>
            <p:cNvSpPr/>
            <p:nvPr/>
          </p:nvSpPr>
          <p:spPr>
            <a:xfrm rot="5400000" flipH="1">
              <a:off x="4273391" y="4288630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1"/>
            <p:cNvSpPr/>
            <p:nvPr/>
          </p:nvSpPr>
          <p:spPr>
            <a:xfrm rot="5400000">
              <a:off x="4273391" y="4140993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>
                <a:alpha val="13725"/>
              </a:schemeClr>
            </a:solidFill>
            <a:ln w="12700" cap="flat" cmpd="sng">
              <a:solidFill>
                <a:srgbClr val="787878">
                  <a:alpha val="46666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1"/>
            <p:cNvSpPr/>
            <p:nvPr/>
          </p:nvSpPr>
          <p:spPr>
            <a:xfrm flipH="1">
              <a:off x="4359115" y="4214811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>
                <a:alpha val="13725"/>
              </a:schemeClr>
            </a:solidFill>
            <a:ln w="12700" cap="flat" cmpd="sng">
              <a:solidFill>
                <a:srgbClr val="787878">
                  <a:alpha val="46666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" name="Google Shape;99;p1"/>
          <p:cNvGrpSpPr/>
          <p:nvPr/>
        </p:nvGrpSpPr>
        <p:grpSpPr>
          <a:xfrm>
            <a:off x="4425176" y="2023679"/>
            <a:ext cx="349571" cy="349571"/>
            <a:chOff x="3947159" y="4214811"/>
            <a:chExt cx="800101" cy="800101"/>
          </a:xfrm>
        </p:grpSpPr>
        <p:sp>
          <p:nvSpPr>
            <p:cNvPr id="100" name="Google Shape;100;p1"/>
            <p:cNvSpPr/>
            <p:nvPr/>
          </p:nvSpPr>
          <p:spPr>
            <a:xfrm>
              <a:off x="3947160" y="4214812"/>
              <a:ext cx="800100" cy="800100"/>
            </a:xfrm>
            <a:prstGeom prst="ellipse">
              <a:avLst/>
            </a:prstGeom>
            <a:solidFill>
              <a:srgbClr val="FFD966"/>
            </a:solidFill>
            <a:ln w="12700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199573" y="4214812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"/>
            <p:cNvSpPr/>
            <p:nvPr/>
          </p:nvSpPr>
          <p:spPr>
            <a:xfrm rot="5400000" flipH="1">
              <a:off x="4273391" y="4288630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/>
            </a:solidFill>
            <a:ln w="12700" cap="flat" cmpd="sng">
              <a:solidFill>
                <a:srgbClr val="787878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"/>
            <p:cNvSpPr/>
            <p:nvPr/>
          </p:nvSpPr>
          <p:spPr>
            <a:xfrm rot="5400000">
              <a:off x="4273391" y="4140993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>
                <a:alpha val="13725"/>
              </a:schemeClr>
            </a:solidFill>
            <a:ln w="12700" cap="flat" cmpd="sng">
              <a:solidFill>
                <a:srgbClr val="787878">
                  <a:alpha val="46666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"/>
            <p:cNvSpPr/>
            <p:nvPr/>
          </p:nvSpPr>
          <p:spPr>
            <a:xfrm flipH="1">
              <a:off x="4359115" y="4214811"/>
              <a:ext cx="147637" cy="800100"/>
            </a:xfrm>
            <a:prstGeom prst="moon">
              <a:avLst>
                <a:gd name="adj" fmla="val 17742"/>
              </a:avLst>
            </a:prstGeom>
            <a:solidFill>
              <a:schemeClr val="accent3">
                <a:alpha val="13725"/>
              </a:schemeClr>
            </a:solidFill>
            <a:ln w="12700" cap="flat" cmpd="sng">
              <a:solidFill>
                <a:srgbClr val="787878">
                  <a:alpha val="46666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5" name="Google Shape;105;p1"/>
          <p:cNvSpPr/>
          <p:nvPr/>
        </p:nvSpPr>
        <p:spPr>
          <a:xfrm>
            <a:off x="1644749" y="4367937"/>
            <a:ext cx="45719" cy="998539"/>
          </a:xfrm>
          <a:prstGeom prst="rect">
            <a:avLst/>
          </a:prstGeom>
          <a:solidFill>
            <a:srgbClr val="7F60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1371380" y="5588565"/>
            <a:ext cx="592455" cy="67628"/>
          </a:xfrm>
          <a:prstGeom prst="rect">
            <a:avLst/>
          </a:prstGeom>
          <a:solidFill>
            <a:srgbClr val="3F3F3F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7" name="Google Shape;107;p1"/>
          <p:cNvCxnSpPr>
            <a:stCxn id="105" idx="2"/>
            <a:endCxn id="106" idx="1"/>
          </p:cNvCxnSpPr>
          <p:nvPr/>
        </p:nvCxnSpPr>
        <p:spPr>
          <a:xfrm flipH="1">
            <a:off x="1371508" y="5366476"/>
            <a:ext cx="296100" cy="2559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8" name="Google Shape;108;p1"/>
          <p:cNvCxnSpPr>
            <a:endCxn id="106" idx="3"/>
          </p:cNvCxnSpPr>
          <p:nvPr/>
        </p:nvCxnSpPr>
        <p:spPr>
          <a:xfrm>
            <a:off x="1670435" y="5376379"/>
            <a:ext cx="293400" cy="246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09" name="Google Shape;109;p1"/>
          <p:cNvCxnSpPr>
            <a:stCxn id="98" idx="2"/>
            <a:endCxn id="105" idx="0"/>
          </p:cNvCxnSpPr>
          <p:nvPr/>
        </p:nvCxnSpPr>
        <p:spPr>
          <a:xfrm flipH="1">
            <a:off x="1667695" y="4145847"/>
            <a:ext cx="4200" cy="222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0" name="Google Shape;110;p1"/>
          <p:cNvCxnSpPr/>
          <p:nvPr/>
        </p:nvCxnSpPr>
        <p:spPr>
          <a:xfrm>
            <a:off x="4604247" y="2373250"/>
            <a:ext cx="0" cy="1770063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1" name="Google Shape;111;p1"/>
          <p:cNvSpPr/>
          <p:nvPr/>
        </p:nvSpPr>
        <p:spPr>
          <a:xfrm>
            <a:off x="1644749" y="4256892"/>
            <a:ext cx="45719" cy="111045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4591696" y="3743263"/>
            <a:ext cx="45719" cy="62214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"/>
          <p:cNvSpPr/>
          <p:nvPr/>
        </p:nvSpPr>
        <p:spPr>
          <a:xfrm>
            <a:off x="4591696" y="4365403"/>
            <a:ext cx="45719" cy="998539"/>
          </a:xfrm>
          <a:prstGeom prst="rect">
            <a:avLst/>
          </a:prstGeom>
          <a:solidFill>
            <a:srgbClr val="7F6000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"/>
          <p:cNvSpPr/>
          <p:nvPr/>
        </p:nvSpPr>
        <p:spPr>
          <a:xfrm>
            <a:off x="4318327" y="5586031"/>
            <a:ext cx="592455" cy="67628"/>
          </a:xfrm>
          <a:prstGeom prst="rect">
            <a:avLst/>
          </a:prstGeom>
          <a:solidFill>
            <a:srgbClr val="3F3F3F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5" name="Google Shape;115;p1"/>
          <p:cNvCxnSpPr>
            <a:stCxn id="113" idx="2"/>
            <a:endCxn id="114" idx="1"/>
          </p:cNvCxnSpPr>
          <p:nvPr/>
        </p:nvCxnSpPr>
        <p:spPr>
          <a:xfrm flipH="1">
            <a:off x="4318455" y="5363942"/>
            <a:ext cx="296100" cy="2559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16" name="Google Shape;116;p1"/>
          <p:cNvCxnSpPr>
            <a:endCxn id="114" idx="3"/>
          </p:cNvCxnSpPr>
          <p:nvPr/>
        </p:nvCxnSpPr>
        <p:spPr>
          <a:xfrm>
            <a:off x="4617382" y="5373845"/>
            <a:ext cx="293400" cy="246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7" name="Google Shape;117;p1"/>
          <p:cNvSpPr/>
          <p:nvPr/>
        </p:nvSpPr>
        <p:spPr>
          <a:xfrm>
            <a:off x="6610623" y="1592580"/>
            <a:ext cx="1194657" cy="4350595"/>
          </a:xfrm>
          <a:custGeom>
            <a:avLst/>
            <a:gdLst/>
            <a:ahLst/>
            <a:cxnLst/>
            <a:rect l="l" t="t" r="r" b="b"/>
            <a:pathLst>
              <a:path w="1231071" h="4579620" extrusionOk="0">
                <a:moveTo>
                  <a:pt x="1224050" y="0"/>
                </a:moveTo>
                <a:cubicBezTo>
                  <a:pt x="1237385" y="236220"/>
                  <a:pt x="1250720" y="472440"/>
                  <a:pt x="1071650" y="922020"/>
                </a:cubicBezTo>
                <a:cubicBezTo>
                  <a:pt x="892580" y="1371600"/>
                  <a:pt x="326160" y="2087880"/>
                  <a:pt x="149630" y="2697480"/>
                </a:cubicBezTo>
                <a:cubicBezTo>
                  <a:pt x="-26900" y="3307080"/>
                  <a:pt x="-7215" y="3943350"/>
                  <a:pt x="12470" y="4579620"/>
                </a:cubicBezTo>
              </a:path>
            </a:pathLst>
          </a:custGeom>
          <a:noFill/>
          <a:ln w="12700" cap="flat" cmpd="sng">
            <a:gradFill>
              <a:gsLst>
                <a:gs pos="12000">
                  <a:srgbClr val="FF0000"/>
                </a:gs>
                <a:gs pos="45000">
                  <a:srgbClr val="FFFF00"/>
                </a:gs>
                <a:gs pos="67000">
                  <a:srgbClr val="002060"/>
                </a:gs>
              </a:gsLst>
              <a:lin ang="5400000" scaled="1"/>
            </a:gra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6548331" y="5461238"/>
            <a:ext cx="1681268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Low Temperature</a:t>
            </a:r>
            <a:endParaRPr dirty="0">
              <a:sym typeface="Calibri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6306531" y="1501140"/>
            <a:ext cx="152390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High Temperature</a:t>
            </a:r>
            <a:endParaRPr dirty="0">
              <a:sym typeface="Calibri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1745713" y="4437537"/>
            <a:ext cx="165176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Hydraulic Piston </a:t>
            </a:r>
            <a:endParaRPr dirty="0"/>
          </a:p>
          <a:p>
            <a:r>
              <a:rPr lang="en-US" dirty="0">
                <a:sym typeface="Calibri"/>
              </a:rPr>
              <a:t>Motor Assembly</a:t>
            </a:r>
            <a:endParaRPr dirty="0">
              <a:sym typeface="Calibri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1585218" y="5208675"/>
            <a:ext cx="167640" cy="167640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4531381" y="5206141"/>
            <a:ext cx="167640" cy="167640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1762187" y="5090384"/>
            <a:ext cx="835992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Battery</a:t>
            </a:r>
            <a:endParaRPr dirty="0"/>
          </a:p>
        </p:txBody>
      </p:sp>
      <p:sp>
        <p:nvSpPr>
          <p:cNvPr id="124" name="Google Shape;124;p1"/>
          <p:cNvSpPr txBox="1"/>
          <p:nvPr/>
        </p:nvSpPr>
        <p:spPr>
          <a:xfrm>
            <a:off x="6961291" y="3724633"/>
            <a:ext cx="112078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Thermocline</a:t>
            </a:r>
            <a:endParaRPr dirty="0">
              <a:sym typeface="Calibri"/>
            </a:endParaRPr>
          </a:p>
        </p:txBody>
      </p:sp>
      <p:sp>
        <p:nvSpPr>
          <p:cNvPr id="125" name="Google Shape;125;p1"/>
          <p:cNvSpPr txBox="1"/>
          <p:nvPr/>
        </p:nvSpPr>
        <p:spPr>
          <a:xfrm>
            <a:off x="3782326" y="5635439"/>
            <a:ext cx="2004757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Stationary Drag Plate</a:t>
            </a:r>
            <a:endParaRPr dirty="0">
              <a:sym typeface="Calibri"/>
            </a:endParaRPr>
          </a:p>
        </p:txBody>
      </p:sp>
      <p:sp>
        <p:nvSpPr>
          <p:cNvPr id="126" name="Google Shape;126;p1"/>
          <p:cNvSpPr txBox="1"/>
          <p:nvPr/>
        </p:nvSpPr>
        <p:spPr>
          <a:xfrm>
            <a:off x="291196" y="2550192"/>
            <a:ext cx="130590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>
              <a:buNone/>
              <a:defRPr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US" dirty="0">
                <a:sym typeface="Calibri"/>
              </a:rPr>
              <a:t>Shape Memory</a:t>
            </a:r>
            <a:br>
              <a:rPr lang="en-US" dirty="0">
                <a:sym typeface="Calibri"/>
              </a:rPr>
            </a:br>
            <a:r>
              <a:rPr lang="en-US" dirty="0">
                <a:sym typeface="Calibri"/>
              </a:rPr>
              <a:t>Alloy Struts</a:t>
            </a:r>
            <a:endParaRPr dirty="0">
              <a:sym typeface="Calibri"/>
            </a:endParaRPr>
          </a:p>
        </p:txBody>
      </p:sp>
      <p:cxnSp>
        <p:nvCxnSpPr>
          <p:cNvPr id="127" name="Google Shape;127;p1"/>
          <p:cNvCxnSpPr>
            <a:stCxn id="95" idx="1"/>
          </p:cNvCxnSpPr>
          <p:nvPr/>
        </p:nvCxnSpPr>
        <p:spPr>
          <a:xfrm rot="10800000">
            <a:off x="1226753" y="3123598"/>
            <a:ext cx="285600" cy="622200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p1"/>
          <p:cNvSpPr txBox="1"/>
          <p:nvPr/>
        </p:nvSpPr>
        <p:spPr>
          <a:xfrm>
            <a:off x="1670446" y="2090589"/>
            <a:ext cx="144470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Neoprene Outer</a:t>
            </a:r>
            <a:b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Bladder Shell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p1"/>
          <p:cNvCxnSpPr/>
          <p:nvPr/>
        </p:nvCxnSpPr>
        <p:spPr>
          <a:xfrm rot="10800000" flipH="1">
            <a:off x="1896412" y="2625607"/>
            <a:ext cx="231256" cy="875499"/>
          </a:xfrm>
          <a:prstGeom prst="straightConnector1">
            <a:avLst/>
          </a:prstGeom>
          <a:noFill/>
          <a:ln w="9525" cap="flat" cmpd="sng">
            <a:solidFill>
              <a:srgbClr val="002060"/>
            </a:solidFill>
            <a:prstDash val="dash"/>
            <a:miter lim="800000"/>
            <a:headEnd type="none" w="sm" len="sm"/>
            <a:tailEnd type="none" w="sm" len="sm"/>
          </a:ln>
        </p:spPr>
      </p:cxnSp>
      <p:sp>
        <p:nvSpPr>
          <p:cNvPr id="4" name="Rectangle 3"/>
          <p:cNvSpPr/>
          <p:nvPr/>
        </p:nvSpPr>
        <p:spPr>
          <a:xfrm>
            <a:off x="1597104" y="80630"/>
            <a:ext cx="939454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</a:rPr>
              <a:t>Buoyant Oscillating Undersea Novel Capture of Energy (BOUNCE)</a:t>
            </a:r>
            <a:endParaRPr lang="en-US" sz="2400" dirty="0">
              <a:solidFill>
                <a:schemeClr val="tx1"/>
              </a:solidFill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52" name="Google Shape;91;p1"/>
          <p:cNvSpPr/>
          <p:nvPr/>
        </p:nvSpPr>
        <p:spPr>
          <a:xfrm>
            <a:off x="3631579" y="5972111"/>
            <a:ext cx="2011672" cy="704018"/>
          </a:xfrm>
          <a:prstGeom prst="rect">
            <a:avLst/>
          </a:prstGeom>
          <a:solidFill>
            <a:srgbClr val="AEABAB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Struts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curl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at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higher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temperature (BOUNCE </a:t>
            </a:r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sinks</a:t>
            </a:r>
            <a:r>
              <a:rPr lang="en-US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725729" y="1290523"/>
            <a:ext cx="318975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BOUNCE Design Features: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8.3 kW </a:t>
            </a:r>
            <a:r>
              <a:rPr lang="en-US" sz="1600" dirty="0"/>
              <a:t>output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Completely submersed, no wave action required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Invisible from water surface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Utilizes existing piston-battery technology with novel bladder application for repeatable linear motion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100% renewable and sustainable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85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SCHLEGELMILCH, BARRET WILLIAM</dc:creator>
  <cp:lastModifiedBy>steven link</cp:lastModifiedBy>
  <cp:revision>12</cp:revision>
  <dcterms:created xsi:type="dcterms:W3CDTF">2020-02-09T16:21:57Z</dcterms:created>
  <dcterms:modified xsi:type="dcterms:W3CDTF">2020-02-12T20:09:53Z</dcterms:modified>
</cp:coreProperties>
</file>