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3F40D-D476-4B41-B124-2B54D82FDC47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F24D7-561C-4F5C-811D-D161E4A9196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605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2783-15A6-42DB-BFBF-0492A3B1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90EBD-833C-48DC-9733-D85953562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C0EC0-6EF7-4FA8-B07F-992124CF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AC7CC-B947-43AD-8029-6219A2E5E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5A8A8-DB2E-4DEA-BCF6-6FC9A68F9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112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4AFCA-EF03-487A-80F3-2F5E037D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6DBA6-B378-40FB-A1A0-07A422BDA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41524-3173-4B04-A349-4420D4E6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28198-B647-437D-BDD6-9857BC29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A233D-6FE6-4E08-9150-1A96ED3B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217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994EE-B745-427F-88E6-83BA37A15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F7DB-4780-4E5E-B07C-0D9CBC9CF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F1A9E-5E68-414A-B3BD-CEA825F45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55FD4-336F-4D0B-AC6D-4B95D508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CEB08-086E-4D6C-BB30-754B54178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66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58AE-FBAE-4E74-856A-A7B26BFC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1EEBE-D6C6-4FB9-8381-541A8DD98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C13D67-5421-4199-A95D-9A2A6BC91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EB055-A4FE-47FA-AD85-3EB62AEC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82055-04F9-4AA3-AA12-8ECF0B46A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95D99-04F1-412B-8527-417E1DAE8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429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58A95-5ACE-4C82-A582-3C8A38BA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A9D02-9735-4F21-90E0-2E5CCB3A8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D7D6E-9519-493B-A556-D6E8F1BC8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431C5-3BD6-452E-B465-F3CC2476E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49E19-20BD-4AE5-8ADA-FD06298443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A64526-895A-4BFC-8DCC-7DCBFF155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9D11F8-4977-436C-8F4B-855D525F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EA7117-30EB-4050-A591-4420550D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3442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C74D-FBCA-4EF9-A8DD-FD32C308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99B56-0115-4CD3-87DE-3A0342714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DE6FA-6C0C-4F6C-B09B-8688A5C42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0A15D-8A60-413B-9B74-F1E88D85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215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315740-BF87-4B1C-8842-718770E8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E39FA-252D-4637-A100-108F48BAC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E60D2-7911-4AB2-B32B-27377B0B6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25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C838-059A-46A0-9BC2-FB8325123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A1613-F57B-41EF-B7E9-7606E8F79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7081E-5150-4A78-A570-680F132FF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6429CC-5A12-4B4A-8D89-AA6FB4FFF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DAECC-14E3-4461-B94D-0895FF6D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D4FE1-192D-4AD6-82D0-BD671533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126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9446-9176-45B9-A934-1AD04B654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47F234-ACD3-411F-965F-A7839E66D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1727A-12A9-4504-A89B-4D6392FCD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07D80-474C-4805-99B5-E51080F0F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B64B9-E705-4881-844F-CF588274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B180D-A3BB-4F3F-ACF9-784C7B1E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2215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08DD3-0B73-49ED-A6B5-A2106D65E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2647D7-0ED3-4A5C-8FF9-5945B7521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96D62-190C-44DF-9F45-F7FDA1196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041DB-82C5-415C-90FE-DC1EFA98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F8805-490D-443C-AFA1-D8ED4759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768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AC4193-7BF2-47E5-BDFB-A2894DF66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5DFD0-DD3A-49B0-BC70-97CF85238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39FD8-2DCB-4007-94AE-CE463897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6D104-2BB1-42FD-AB2F-F143A543B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52059-03FF-4D0B-BD0F-01ABEEB69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212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188486-5D1B-4390-8512-EC2FAF093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946BE-C0C2-4D18-8BDE-E59984F84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E52E2-363C-464F-B49F-B196F1AE82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AC069-AD02-44E3-8BFC-D083C5F0A6E3}" type="datetimeFigureOut">
              <a:rPr lang="en-IE" smtClean="0"/>
              <a:t>10/02/2020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95779-C570-41BF-98FE-0118DB80D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F213C-4EF3-4B6D-A157-A7D3D7AF8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4598F-9335-4D4A-A4AD-60F1D615A6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37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80E8FEF-8FD3-4057-86CF-7F27BABF9A37}"/>
              </a:ext>
            </a:extLst>
          </p:cNvPr>
          <p:cNvGrpSpPr/>
          <p:nvPr/>
        </p:nvGrpSpPr>
        <p:grpSpPr>
          <a:xfrm>
            <a:off x="175576" y="2507974"/>
            <a:ext cx="3337684" cy="3587409"/>
            <a:chOff x="545440" y="2507974"/>
            <a:chExt cx="3337684" cy="3587409"/>
          </a:xfrm>
        </p:grpSpPr>
        <p:pic>
          <p:nvPicPr>
            <p:cNvPr id="19" name="Picture 1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069F8A20-E96A-46FA-9411-DBD5D5BF9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358" y="2507974"/>
              <a:ext cx="2192165" cy="7200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84A36F-7B21-45FD-A655-A92E0D3A5EFB}"/>
                </a:ext>
              </a:extLst>
            </p:cNvPr>
            <p:cNvSpPr txBox="1"/>
            <p:nvPr/>
          </p:nvSpPr>
          <p:spPr>
            <a:xfrm>
              <a:off x="1009424" y="5726051"/>
              <a:ext cx="2873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/>
                <a:t>Wave power design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C5D2B42-4E0F-491A-A95A-4412C1F27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440" y="3429000"/>
              <a:ext cx="3200000" cy="1800000"/>
            </a:xfrm>
            <a:prstGeom prst="rect">
              <a:avLst/>
            </a:prstGeom>
          </p:spPr>
        </p:pic>
      </p:grp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51C2E32-366A-4401-A319-D54A2BD25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413067"/>
          </a:xfrm>
          <a:prstGeom prst="rect">
            <a:avLst/>
          </a:prstGeom>
          <a:effectLst/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114B60A-6B8B-4CA3-A863-16EED09C9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818396"/>
              </p:ext>
            </p:extLst>
          </p:nvPr>
        </p:nvGraphicFramePr>
        <p:xfrm>
          <a:off x="7772877" y="1646019"/>
          <a:ext cx="4307403" cy="503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75940">
                  <a:extLst>
                    <a:ext uri="{9D8B030D-6E8A-4147-A177-3AD203B41FA5}">
                      <a16:colId xmlns:a16="http://schemas.microsoft.com/office/drawing/2014/main" val="262108158"/>
                    </a:ext>
                  </a:extLst>
                </a:gridCol>
                <a:gridCol w="1031463">
                  <a:extLst>
                    <a:ext uri="{9D8B030D-6E8A-4147-A177-3AD203B41FA5}">
                      <a16:colId xmlns:a16="http://schemas.microsoft.com/office/drawing/2014/main" val="3465382840"/>
                    </a:ext>
                  </a:extLst>
                </a:gridCol>
              </a:tblGrid>
              <a:tr h="945374">
                <a:tc gridSpan="2">
                  <a:txBody>
                    <a:bodyPr/>
                    <a:lstStyle/>
                    <a:p>
                      <a:pPr algn="ctr"/>
                      <a:r>
                        <a:rPr lang="en-IE" sz="2400" b="1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High power buoys for Ocean Observations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87114"/>
                  </a:ext>
                </a:extLst>
              </a:tr>
              <a:tr h="945374">
                <a:tc>
                  <a:txBody>
                    <a:bodyPr/>
                    <a:lstStyle/>
                    <a:p>
                      <a:pPr algn="l"/>
                      <a:r>
                        <a:rPr lang="en-IE" sz="2400" dirty="0"/>
                        <a:t>Seamless integration with buoy configurations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4000" baseline="0" dirty="0">
                          <a:solidFill>
                            <a:schemeClr val="accent6"/>
                          </a:solidFill>
                          <a:sym typeface="Wingdings" panose="05000000000000000000" pitchFamily="2" charset="2"/>
                        </a:rPr>
                        <a:t></a:t>
                      </a:r>
                      <a:endParaRPr lang="en-IE" sz="4000" baseline="0" dirty="0">
                        <a:solidFill>
                          <a:schemeClr val="accent6"/>
                        </a:solidFill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96387"/>
                  </a:ext>
                </a:extLst>
              </a:tr>
              <a:tr h="945374">
                <a:tc>
                  <a:txBody>
                    <a:bodyPr/>
                    <a:lstStyle/>
                    <a:p>
                      <a:pPr algn="l"/>
                      <a:r>
                        <a:rPr lang="en-IE" sz="2400" dirty="0"/>
                        <a:t>High power to buoy size ratio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4000" baseline="0" dirty="0">
                          <a:solidFill>
                            <a:schemeClr val="accent6"/>
                          </a:solidFill>
                          <a:sym typeface="Wingdings" panose="05000000000000000000" pitchFamily="2" charset="2"/>
                        </a:rPr>
                        <a:t></a:t>
                      </a:r>
                      <a:endParaRPr lang="en-IE" sz="40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156336"/>
                  </a:ext>
                </a:extLst>
              </a:tr>
              <a:tr h="928586">
                <a:tc>
                  <a:txBody>
                    <a:bodyPr/>
                    <a:lstStyle/>
                    <a:p>
                      <a:pPr algn="l"/>
                      <a:r>
                        <a:rPr lang="en-IE" sz="2400" dirty="0"/>
                        <a:t>No additional anchor or mooring needed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4000" baseline="0" dirty="0">
                          <a:solidFill>
                            <a:schemeClr val="accent6"/>
                          </a:solidFill>
                          <a:sym typeface="Wingdings" panose="05000000000000000000" pitchFamily="2" charset="2"/>
                        </a:rPr>
                        <a:t></a:t>
                      </a:r>
                      <a:endParaRPr lang="en-IE" sz="40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212176"/>
                  </a:ext>
                </a:extLst>
              </a:tr>
              <a:tr h="1275291">
                <a:tc>
                  <a:txBody>
                    <a:bodyPr/>
                    <a:lstStyle/>
                    <a:p>
                      <a:pPr algn="l"/>
                      <a:r>
                        <a:rPr lang="en-IE" sz="2400" dirty="0"/>
                        <a:t>Deployable in remote &amp; </a:t>
                      </a:r>
                      <a:r>
                        <a:rPr lang="en-IE" sz="2400" dirty="0" err="1"/>
                        <a:t>deepwater</a:t>
                      </a:r>
                      <a:r>
                        <a:rPr lang="en-IE" sz="2400" dirty="0"/>
                        <a:t> sites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4000" baseline="0" dirty="0">
                          <a:solidFill>
                            <a:schemeClr val="accent6"/>
                          </a:solidFill>
                          <a:sym typeface="Wingdings" panose="05000000000000000000" pitchFamily="2" charset="2"/>
                        </a:rPr>
                        <a:t></a:t>
                      </a:r>
                      <a:endParaRPr lang="en-IE" sz="40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4830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F197FA8-FE86-41C7-9F11-CC3DD66E60F1}"/>
              </a:ext>
            </a:extLst>
          </p:cNvPr>
          <p:cNvGrpSpPr/>
          <p:nvPr/>
        </p:nvGrpSpPr>
        <p:grpSpPr>
          <a:xfrm>
            <a:off x="3541350" y="2507974"/>
            <a:ext cx="3665955" cy="3583683"/>
            <a:chOff x="4209173" y="2507974"/>
            <a:chExt cx="3665955" cy="3583683"/>
          </a:xfrm>
        </p:grpSpPr>
        <p:pic>
          <p:nvPicPr>
            <p:cNvPr id="15" name="Picture 14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2825BC9D-552C-4581-A818-599773E47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216" y="2507974"/>
              <a:ext cx="2328175" cy="7200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237197-8791-4A2B-9FE0-C5E024853C34}"/>
                </a:ext>
              </a:extLst>
            </p:cNvPr>
            <p:cNvSpPr txBox="1"/>
            <p:nvPr/>
          </p:nvSpPr>
          <p:spPr>
            <a:xfrm>
              <a:off x="4481548" y="5722325"/>
              <a:ext cx="3393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b="1" dirty="0"/>
                <a:t>Wave power technology</a:t>
              </a:r>
            </a:p>
          </p:txBody>
        </p:sp>
        <p:pic>
          <p:nvPicPr>
            <p:cNvPr id="16" name="Content Placeholder 3">
              <a:extLst>
                <a:ext uri="{FF2B5EF4-FFF2-40B4-BE49-F238E27FC236}">
                  <a16:creationId xmlns:a16="http://schemas.microsoft.com/office/drawing/2014/main" id="{6DC76699-EC1C-427C-B591-0EB194351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09173" y="3429000"/>
              <a:ext cx="3212259" cy="1800000"/>
            </a:xfrm>
            <a:prstGeom prst="rect">
              <a:avLst/>
            </a:prstGeom>
          </p:spPr>
        </p:pic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4F57C19-720A-4BE8-9822-8A354BC8A38E}"/>
              </a:ext>
            </a:extLst>
          </p:cNvPr>
          <p:cNvSpPr/>
          <p:nvPr/>
        </p:nvSpPr>
        <p:spPr>
          <a:xfrm>
            <a:off x="6882513" y="3381912"/>
            <a:ext cx="724590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183B6DB-B077-4E6D-B6A7-2AC6FA4A017F}"/>
              </a:ext>
            </a:extLst>
          </p:cNvPr>
          <p:cNvSpPr/>
          <p:nvPr/>
        </p:nvSpPr>
        <p:spPr>
          <a:xfrm>
            <a:off x="6938221" y="4816866"/>
            <a:ext cx="724590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601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71"/>
    </mc:Choice>
    <mc:Fallback xmlns="">
      <p:transition spd="slow" advTm="2377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39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Brewster</dc:creator>
  <cp:lastModifiedBy>Paul Brewster</cp:lastModifiedBy>
  <cp:revision>18</cp:revision>
  <dcterms:created xsi:type="dcterms:W3CDTF">2019-09-09T18:55:23Z</dcterms:created>
  <dcterms:modified xsi:type="dcterms:W3CDTF">2020-02-10T21:11:19Z</dcterms:modified>
</cp:coreProperties>
</file>