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787"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8EEDFA-B622-4929-926B-A3F4505CF04D}" type="datetimeFigureOut">
              <a:rPr lang="en-US" smtClean="0"/>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F920B0-FC37-4B79-92AD-1B7DDD040836}" type="slidenum">
              <a:rPr lang="en-US" smtClean="0"/>
              <a:t>‹#›</a:t>
            </a:fld>
            <a:endParaRPr lang="en-US"/>
          </a:p>
        </p:txBody>
      </p:sp>
    </p:spTree>
    <p:extLst>
      <p:ext uri="{BB962C8B-B14F-4D97-AF65-F5344CB8AC3E}">
        <p14:creationId xmlns:p14="http://schemas.microsoft.com/office/powerpoint/2010/main" val="3030405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8EEDFA-B622-4929-926B-A3F4505CF04D}" type="datetimeFigureOut">
              <a:rPr lang="en-US" smtClean="0"/>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F920B0-FC37-4B79-92AD-1B7DDD040836}" type="slidenum">
              <a:rPr lang="en-US" smtClean="0"/>
              <a:t>‹#›</a:t>
            </a:fld>
            <a:endParaRPr lang="en-US"/>
          </a:p>
        </p:txBody>
      </p:sp>
    </p:spTree>
    <p:extLst>
      <p:ext uri="{BB962C8B-B14F-4D97-AF65-F5344CB8AC3E}">
        <p14:creationId xmlns:p14="http://schemas.microsoft.com/office/powerpoint/2010/main" val="3478663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8EEDFA-B622-4929-926B-A3F4505CF04D}" type="datetimeFigureOut">
              <a:rPr lang="en-US" smtClean="0"/>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F920B0-FC37-4B79-92AD-1B7DDD040836}" type="slidenum">
              <a:rPr lang="en-US" smtClean="0"/>
              <a:t>‹#›</a:t>
            </a:fld>
            <a:endParaRPr lang="en-US"/>
          </a:p>
        </p:txBody>
      </p:sp>
    </p:spTree>
    <p:extLst>
      <p:ext uri="{BB962C8B-B14F-4D97-AF65-F5344CB8AC3E}">
        <p14:creationId xmlns:p14="http://schemas.microsoft.com/office/powerpoint/2010/main" val="705288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98EEDFA-B622-4929-926B-A3F4505CF04D}" type="datetimeFigureOut">
              <a:rPr lang="en-US" smtClean="0"/>
              <a:t>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F920B0-FC37-4B79-92AD-1B7DDD040836}" type="slidenum">
              <a:rPr lang="en-US" smtClean="0"/>
              <a:t>‹#›</a:t>
            </a:fld>
            <a:endParaRPr lang="en-US"/>
          </a:p>
        </p:txBody>
      </p:sp>
    </p:spTree>
    <p:extLst>
      <p:ext uri="{BB962C8B-B14F-4D97-AF65-F5344CB8AC3E}">
        <p14:creationId xmlns:p14="http://schemas.microsoft.com/office/powerpoint/2010/main" val="1350645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8EEDFA-B622-4929-926B-A3F4505CF04D}" type="datetimeFigureOut">
              <a:rPr lang="en-US" smtClean="0"/>
              <a:t>2/11/2020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F920B0-FC37-4B79-92AD-1B7DDD040836}" type="slidenum">
              <a:rPr lang="en-US" smtClean="0"/>
              <a:t>‹#›</a:t>
            </a:fld>
            <a:endParaRPr lang="en-US"/>
          </a:p>
        </p:txBody>
      </p:sp>
    </p:spTree>
    <p:extLst>
      <p:ext uri="{BB962C8B-B14F-4D97-AF65-F5344CB8AC3E}">
        <p14:creationId xmlns:p14="http://schemas.microsoft.com/office/powerpoint/2010/main" val="4216345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8EEDFA-B622-4929-926B-A3F4505CF04D}" type="datetimeFigureOut">
              <a:rPr lang="en-US" smtClean="0"/>
              <a:t>2/11/2020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F920B0-FC37-4B79-92AD-1B7DDD040836}" type="slidenum">
              <a:rPr lang="en-US" smtClean="0"/>
              <a:t>‹#›</a:t>
            </a:fld>
            <a:endParaRPr lang="en-US"/>
          </a:p>
        </p:txBody>
      </p:sp>
    </p:spTree>
    <p:extLst>
      <p:ext uri="{BB962C8B-B14F-4D97-AF65-F5344CB8AC3E}">
        <p14:creationId xmlns:p14="http://schemas.microsoft.com/office/powerpoint/2010/main" val="3781206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8EEDFA-B622-4929-926B-A3F4505CF04D}" type="datetimeFigureOut">
              <a:rPr lang="en-US" smtClean="0"/>
              <a:t>2/11/2020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F920B0-FC37-4B79-92AD-1B7DDD040836}" type="slidenum">
              <a:rPr lang="en-US" smtClean="0"/>
              <a:t>‹#›</a:t>
            </a:fld>
            <a:endParaRPr lang="en-US"/>
          </a:p>
        </p:txBody>
      </p:sp>
    </p:spTree>
    <p:extLst>
      <p:ext uri="{BB962C8B-B14F-4D97-AF65-F5344CB8AC3E}">
        <p14:creationId xmlns:p14="http://schemas.microsoft.com/office/powerpoint/2010/main" val="53755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8EEDFA-B622-4929-926B-A3F4505CF04D}" type="datetimeFigureOut">
              <a:rPr lang="en-US" smtClean="0"/>
              <a:t>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F920B0-FC37-4B79-92AD-1B7DDD040836}" type="slidenum">
              <a:rPr lang="en-US" smtClean="0"/>
              <a:t>‹#›</a:t>
            </a:fld>
            <a:endParaRPr lang="en-US"/>
          </a:p>
        </p:txBody>
      </p:sp>
    </p:spTree>
    <p:extLst>
      <p:ext uri="{BB962C8B-B14F-4D97-AF65-F5344CB8AC3E}">
        <p14:creationId xmlns:p14="http://schemas.microsoft.com/office/powerpoint/2010/main" val="3797216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8EEDFA-B622-4929-926B-A3F4505CF04D}" type="datetimeFigureOut">
              <a:rPr lang="en-US" smtClean="0"/>
              <a:t>2/11/2020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F920B0-FC37-4B79-92AD-1B7DDD040836}" type="slidenum">
              <a:rPr lang="en-US" smtClean="0"/>
              <a:t>‹#›</a:t>
            </a:fld>
            <a:endParaRPr lang="en-US"/>
          </a:p>
        </p:txBody>
      </p:sp>
    </p:spTree>
    <p:extLst>
      <p:ext uri="{BB962C8B-B14F-4D97-AF65-F5344CB8AC3E}">
        <p14:creationId xmlns:p14="http://schemas.microsoft.com/office/powerpoint/2010/main" val="3624992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8EEDFA-B622-4929-926B-A3F4505CF04D}" type="datetimeFigureOut">
              <a:rPr lang="en-US" smtClean="0"/>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F920B0-FC37-4B79-92AD-1B7DDD040836}" type="slidenum">
              <a:rPr lang="en-US" smtClean="0"/>
              <a:t>‹#›</a:t>
            </a:fld>
            <a:endParaRPr lang="en-US"/>
          </a:p>
        </p:txBody>
      </p:sp>
    </p:spTree>
    <p:extLst>
      <p:ext uri="{BB962C8B-B14F-4D97-AF65-F5344CB8AC3E}">
        <p14:creationId xmlns:p14="http://schemas.microsoft.com/office/powerpoint/2010/main" val="2983472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8EEDFA-B622-4929-926B-A3F4505CF04D}" type="datetimeFigureOut">
              <a:rPr lang="en-US" smtClean="0"/>
              <a:t>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F920B0-FC37-4B79-92AD-1B7DDD040836}" type="slidenum">
              <a:rPr lang="en-US" smtClean="0"/>
              <a:t>‹#›</a:t>
            </a:fld>
            <a:endParaRPr lang="en-US"/>
          </a:p>
        </p:txBody>
      </p:sp>
    </p:spTree>
    <p:extLst>
      <p:ext uri="{BB962C8B-B14F-4D97-AF65-F5344CB8AC3E}">
        <p14:creationId xmlns:p14="http://schemas.microsoft.com/office/powerpoint/2010/main" val="359417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8EEDFA-B622-4929-926B-A3F4505CF04D}" type="datetimeFigureOut">
              <a:rPr lang="en-US" smtClean="0"/>
              <a:t>2/11/2020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F920B0-FC37-4B79-92AD-1B7DDD040836}" type="slidenum">
              <a:rPr lang="en-US" smtClean="0"/>
              <a:t>‹#›</a:t>
            </a:fld>
            <a:endParaRPr lang="en-US"/>
          </a:p>
        </p:txBody>
      </p:sp>
    </p:spTree>
    <p:extLst>
      <p:ext uri="{BB962C8B-B14F-4D97-AF65-F5344CB8AC3E}">
        <p14:creationId xmlns:p14="http://schemas.microsoft.com/office/powerpoint/2010/main" val="3258395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4572000" cy="685800"/>
          </a:xfrm>
        </p:spPr>
        <p:txBody>
          <a:bodyPr>
            <a:normAutofit/>
          </a:bodyPr>
          <a:lstStyle/>
          <a:p>
            <a:pPr algn="l"/>
            <a:r>
              <a:rPr lang="en-US" sz="2800" dirty="0" err="1" smtClean="0"/>
              <a:t>WaveSub</a:t>
            </a:r>
            <a:r>
              <a:rPr lang="en-US" sz="2800" dirty="0" smtClean="0"/>
              <a:t> Project</a:t>
            </a:r>
            <a:endParaRPr lang="en-US" sz="2800" dirty="0"/>
          </a:p>
        </p:txBody>
      </p:sp>
      <p:sp>
        <p:nvSpPr>
          <p:cNvPr id="3" name="Subtitle 2"/>
          <p:cNvSpPr>
            <a:spLocks noGrp="1"/>
          </p:cNvSpPr>
          <p:nvPr>
            <p:ph type="subTitle" idx="1"/>
          </p:nvPr>
        </p:nvSpPr>
        <p:spPr>
          <a:xfrm>
            <a:off x="591403" y="762000"/>
            <a:ext cx="4114800" cy="1752600"/>
          </a:xfrm>
        </p:spPr>
        <p:txBody>
          <a:bodyPr>
            <a:noAutofit/>
          </a:bodyPr>
          <a:lstStyle/>
          <a:p>
            <a:pPr algn="l"/>
            <a:r>
              <a:rPr lang="en-US" sz="1400" dirty="0" smtClean="0">
                <a:solidFill>
                  <a:schemeClr val="tx1"/>
                </a:solidFill>
              </a:rPr>
              <a:t>DOE Ocean Observing Contest</a:t>
            </a:r>
          </a:p>
          <a:p>
            <a:pPr algn="l"/>
            <a:endParaRPr lang="en-US" sz="1400" dirty="0">
              <a:solidFill>
                <a:schemeClr val="tx1"/>
              </a:solidFill>
            </a:endParaRPr>
          </a:p>
          <a:p>
            <a:pPr algn="l"/>
            <a:r>
              <a:rPr lang="en-US" sz="1400" dirty="0" smtClean="0">
                <a:solidFill>
                  <a:schemeClr val="tx1"/>
                </a:solidFill>
              </a:rPr>
              <a:t>The </a:t>
            </a:r>
            <a:r>
              <a:rPr lang="en-US" sz="1400" dirty="0" err="1" smtClean="0">
                <a:solidFill>
                  <a:schemeClr val="tx1"/>
                </a:solidFill>
              </a:rPr>
              <a:t>WaveSub</a:t>
            </a:r>
            <a:r>
              <a:rPr lang="en-US" sz="1400" dirty="0" smtClean="0">
                <a:solidFill>
                  <a:schemeClr val="tx1"/>
                </a:solidFill>
              </a:rPr>
              <a:t> </a:t>
            </a:r>
            <a:r>
              <a:rPr lang="en-US" sz="1400" dirty="0">
                <a:solidFill>
                  <a:schemeClr val="tx1"/>
                </a:solidFill>
              </a:rPr>
              <a:t>system </a:t>
            </a:r>
            <a:r>
              <a:rPr lang="en-US" sz="1400" dirty="0" smtClean="0">
                <a:solidFill>
                  <a:schemeClr val="tx1"/>
                </a:solidFill>
              </a:rPr>
              <a:t> </a:t>
            </a:r>
            <a:r>
              <a:rPr lang="en-US" sz="1400" dirty="0">
                <a:solidFill>
                  <a:schemeClr val="tx1"/>
                </a:solidFill>
              </a:rPr>
              <a:t>directly </a:t>
            </a:r>
            <a:r>
              <a:rPr lang="en-US" sz="1400" dirty="0" smtClean="0">
                <a:solidFill>
                  <a:schemeClr val="tx1"/>
                </a:solidFill>
              </a:rPr>
              <a:t>couples kinetic </a:t>
            </a:r>
            <a:r>
              <a:rPr lang="en-US" sz="1400" dirty="0">
                <a:solidFill>
                  <a:schemeClr val="tx1"/>
                </a:solidFill>
              </a:rPr>
              <a:t>energy in the orbital motion of water in waves to rotary electrical generators aboard unmanned subsurface vehicles. This technology is applicable to existing buoyancy gliders with modification of external hull form. The </a:t>
            </a:r>
            <a:r>
              <a:rPr lang="en-US" sz="1400" dirty="0" err="1">
                <a:solidFill>
                  <a:schemeClr val="tx1"/>
                </a:solidFill>
              </a:rPr>
              <a:t>WaveSub</a:t>
            </a:r>
            <a:r>
              <a:rPr lang="en-US" sz="1400" dirty="0">
                <a:solidFill>
                  <a:schemeClr val="tx1"/>
                </a:solidFill>
              </a:rPr>
              <a:t> system may both extend mission length and increase power available to scientific payloads. The idea follows the disclosure of US Patent 8,939,804 “Wave-Powered Autonomous Plankton Collector” issued January 27, 2015.</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381000"/>
            <a:ext cx="3657600" cy="2743200"/>
          </a:xfrm>
          <a:prstGeom prst="rect">
            <a:avLst/>
          </a:prstGeom>
        </p:spPr>
      </p:pic>
      <p:sp>
        <p:nvSpPr>
          <p:cNvPr id="5" name="Rectangle 4"/>
          <p:cNvSpPr/>
          <p:nvPr/>
        </p:nvSpPr>
        <p:spPr>
          <a:xfrm>
            <a:off x="609600" y="5029200"/>
            <a:ext cx="6553200" cy="1600438"/>
          </a:xfrm>
          <a:prstGeom prst="rect">
            <a:avLst/>
          </a:prstGeom>
        </p:spPr>
        <p:txBody>
          <a:bodyPr wrap="square">
            <a:spAutoFit/>
          </a:bodyPr>
          <a:lstStyle/>
          <a:p>
            <a:r>
              <a:rPr lang="en-US" sz="1400" dirty="0" smtClean="0"/>
              <a:t>Water particles orbits in waves are rotating flow vectors that drive rotation of  transverse wings to generate power. The hull is streamlined vertically and longitudinally wit sufficient inertia to oppose hydrodynamic acceleration.</a:t>
            </a:r>
          </a:p>
          <a:p>
            <a:endParaRPr lang="en-US" sz="1400" dirty="0" smtClean="0"/>
          </a:p>
          <a:p>
            <a:r>
              <a:rPr lang="en-US" sz="1400" dirty="0" smtClean="0"/>
              <a:t>Team </a:t>
            </a:r>
            <a:r>
              <a:rPr lang="en-US" sz="1400" dirty="0"/>
              <a:t>Lead Name: 	Eric Goetz</a:t>
            </a:r>
          </a:p>
          <a:p>
            <a:r>
              <a:rPr lang="en-US" sz="1400" dirty="0"/>
              <a:t>Team Member:	John Duke</a:t>
            </a:r>
          </a:p>
          <a:p>
            <a:r>
              <a:rPr lang="en-US" sz="1400" dirty="0"/>
              <a:t>Team Member:	Composite Energy Technologies, Inc. dba Goetz Composites</a:t>
            </a:r>
          </a:p>
        </p:txBody>
      </p:sp>
      <p:graphicFrame>
        <p:nvGraphicFramePr>
          <p:cNvPr id="6" name="Object 5"/>
          <p:cNvGraphicFramePr>
            <a:graphicFrameLocks noChangeAspect="1"/>
          </p:cNvGraphicFramePr>
          <p:nvPr>
            <p:extLst>
              <p:ext uri="{D42A27DB-BD31-4B8C-83A1-F6EECF244321}">
                <p14:modId xmlns:p14="http://schemas.microsoft.com/office/powerpoint/2010/main" val="2430408266"/>
              </p:ext>
            </p:extLst>
          </p:nvPr>
        </p:nvGraphicFramePr>
        <p:xfrm>
          <a:off x="685800" y="3474400"/>
          <a:ext cx="7848600" cy="1524093"/>
        </p:xfrm>
        <a:graphic>
          <a:graphicData uri="http://schemas.openxmlformats.org/presentationml/2006/ole">
            <mc:AlternateContent xmlns:mc="http://schemas.openxmlformats.org/markup-compatibility/2006">
              <mc:Choice xmlns:v="urn:schemas-microsoft-com:vml" Requires="v">
                <p:oleObj spid="_x0000_s1027" name="Picture" r:id="rId4" imgW="9065880" imgH="1760400" progId="StaticMetafile">
                  <p:embed/>
                </p:oleObj>
              </mc:Choice>
              <mc:Fallback>
                <p:oleObj name="Picture" r:id="rId4" imgW="9065880" imgH="1760400" progId="StaticMetafile">
                  <p:embed/>
                  <p:pic>
                    <p:nvPicPr>
                      <p:cNvPr id="0" name=""/>
                      <p:cNvPicPr/>
                      <p:nvPr/>
                    </p:nvPicPr>
                    <p:blipFill>
                      <a:blip r:embed="rId5"/>
                      <a:stretch>
                        <a:fillRect/>
                      </a:stretch>
                    </p:blipFill>
                    <p:spPr>
                      <a:xfrm>
                        <a:off x="685800" y="3474400"/>
                        <a:ext cx="7848600" cy="1524093"/>
                      </a:xfrm>
                      <a:prstGeom prst="rect">
                        <a:avLst/>
                      </a:prstGeom>
                    </p:spPr>
                  </p:pic>
                </p:oleObj>
              </mc:Fallback>
            </mc:AlternateContent>
          </a:graphicData>
        </a:graphic>
      </p:graphicFrame>
    </p:spTree>
    <p:extLst>
      <p:ext uri="{BB962C8B-B14F-4D97-AF65-F5344CB8AC3E}">
        <p14:creationId xmlns:p14="http://schemas.microsoft.com/office/powerpoint/2010/main" val="1753243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TotalTime>
  <Words>120</Words>
  <Application>Microsoft Office PowerPoint</Application>
  <PresentationFormat>On-screen Show (4:3)</PresentationFormat>
  <Paragraphs>9</Paragraphs>
  <Slides>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Office Theme</vt:lpstr>
      <vt:lpstr>Picture (Metafile)</vt:lpstr>
      <vt:lpstr>WaveSub Project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WaveSub Project</dc:title>
  <dc:creator>John Duke</dc:creator>
  <cp:lastModifiedBy>John Duke</cp:lastModifiedBy>
  <cp:revision>4</cp:revision>
  <dcterms:created xsi:type="dcterms:W3CDTF">2020-02-11T20:17:13Z</dcterms:created>
  <dcterms:modified xsi:type="dcterms:W3CDTF">2020-02-11T22:16:10Z</dcterms:modified>
</cp:coreProperties>
</file>