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3"/>
  </p:notesMasterIdLst>
  <p:handoutMasterIdLst>
    <p:handoutMasterId r:id="rId4"/>
  </p:handoutMasterIdLst>
  <p:sldIdLst>
    <p:sldId id="278" r:id="rId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CCFFCC"/>
    <a:srgbClr val="FF5050"/>
    <a:srgbClr val="008000"/>
    <a:srgbClr val="777777"/>
    <a:srgbClr val="B2B2B2"/>
    <a:srgbClr val="33993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9626" autoAdjust="0"/>
  </p:normalViewPr>
  <p:slideViewPr>
    <p:cSldViewPr>
      <p:cViewPr varScale="1">
        <p:scale>
          <a:sx n="143" d="100"/>
          <a:sy n="143" d="100"/>
        </p:scale>
        <p:origin x="-87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172" y="-108"/>
      </p:cViewPr>
      <p:guideLst>
        <p:guide orient="horz" pos="2928"/>
        <p:guide pos="2208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>
            <a:lvl1pPr algn="l" defTabSz="936625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>
            <a:lvl1pPr algn="r" defTabSz="936625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8088"/>
            <a:ext cx="30384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b" anchorCtr="0" compatLnSpc="1">
            <a:prstTxWarp prst="textNoShape">
              <a:avLst/>
            </a:prstTxWarp>
          </a:bodyPr>
          <a:lstStyle>
            <a:lvl1pPr algn="l" defTabSz="936625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28088"/>
            <a:ext cx="30384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b" anchorCtr="0" compatLnSpc="1">
            <a:prstTxWarp prst="textNoShape">
              <a:avLst/>
            </a:prstTxWarp>
          </a:bodyPr>
          <a:lstStyle>
            <a:lvl1pPr algn="r" defTabSz="936625" eaLnBrk="1" hangingPunct="1">
              <a:defRPr sz="1200"/>
            </a:lvl1pPr>
          </a:lstStyle>
          <a:p>
            <a:fld id="{6D14612A-4F9D-9B45-93C3-A05FF6DEA93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0863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>
            <a:lvl1pPr algn="l" defTabSz="936625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>
            <a:lvl1pPr algn="r" defTabSz="936625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703263"/>
            <a:ext cx="4686300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9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52938"/>
            <a:ext cx="5140325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8088"/>
            <a:ext cx="30384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b" anchorCtr="0" compatLnSpc="1">
            <a:prstTxWarp prst="textNoShape">
              <a:avLst/>
            </a:prstTxWarp>
          </a:bodyPr>
          <a:lstStyle>
            <a:lvl1pPr algn="l" defTabSz="936625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28088"/>
            <a:ext cx="303847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15" tIns="46808" rIns="93615" bIns="46808" numCol="1" anchor="b" anchorCtr="0" compatLnSpc="1">
            <a:prstTxWarp prst="textNoShape">
              <a:avLst/>
            </a:prstTxWarp>
          </a:bodyPr>
          <a:lstStyle>
            <a:lvl1pPr algn="r" defTabSz="936625" eaLnBrk="1" hangingPunct="1">
              <a:defRPr sz="1200"/>
            </a:lvl1pPr>
          </a:lstStyle>
          <a:p>
            <a:fld id="{7FE89CB6-DEA4-744F-A8B2-293C2A1A081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5359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163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83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113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339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59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279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562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207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720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430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34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848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20" name="Rectangle 2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84021" name="Rectangle 2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5"/>
          <p:cNvSpPr txBox="1">
            <a:spLocks/>
          </p:cNvSpPr>
          <p:nvPr/>
        </p:nvSpPr>
        <p:spPr bwMode="auto">
          <a:xfrm>
            <a:off x="228600" y="1009650"/>
            <a:ext cx="4330700" cy="1466850"/>
          </a:xfrm>
          <a:prstGeom prst="rect">
            <a:avLst/>
          </a:prstGeom>
          <a:solidFill>
            <a:srgbClr val="D1EFFB"/>
          </a:solidFill>
          <a:ln>
            <a:noFill/>
          </a:ln>
          <a:extLst/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Clr>
                <a:schemeClr val="accent2"/>
              </a:buClr>
              <a:buFont typeface="Arial" charset="0"/>
              <a:buChar char="»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en-US" sz="1600" b="1" dirty="0" smtClean="0">
                <a:solidFill>
                  <a:srgbClr val="1185B1"/>
                </a:solidFill>
                <a:cs typeface="Arial" charset="0"/>
              </a:rPr>
              <a:t>Problem Summary:</a:t>
            </a:r>
          </a:p>
          <a:p>
            <a:pPr marL="115888" indent="-115888" defTabSz="457200" eaLnBrk="1" hangingPunct="1">
              <a:spcBef>
                <a:spcPct val="200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b="1" dirty="0" smtClean="0">
                <a:cs typeface="Arial" charset="0"/>
              </a:rPr>
              <a:t>The cost and efficiency of photovoltaic solar installations limit the rate and diversity of solar power use in the US</a:t>
            </a:r>
          </a:p>
          <a:p>
            <a:pPr marL="115888" indent="-115888" defTabSz="457200" eaLnBrk="1" hangingPunct="1">
              <a:spcBef>
                <a:spcPct val="200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b="1" dirty="0" smtClean="0">
                <a:cs typeface="Arial" charset="0"/>
              </a:rPr>
              <a:t>Silicon PV technology is near efficiency and cost limits</a:t>
            </a:r>
          </a:p>
          <a:p>
            <a:pPr marL="115888" indent="-115888" defTabSz="457200" eaLnBrk="1" hangingPunct="1">
              <a:spcBef>
                <a:spcPct val="200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b="1" dirty="0" smtClean="0">
                <a:cs typeface="Arial" charset="0"/>
              </a:rPr>
              <a:t>Other PV technologies have lower efficiency or higher costs</a:t>
            </a:r>
          </a:p>
          <a:p>
            <a:pPr marL="115888" indent="-115888" defTabSz="457200" eaLnBrk="1" hangingPunct="1">
              <a:spcBef>
                <a:spcPct val="200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1100" b="1" dirty="0" smtClean="0">
                <a:cs typeface="Arial" charset="0"/>
              </a:rPr>
              <a:t>Once a world leader, the US trails in PV manufacturing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228600" y="2652713"/>
            <a:ext cx="4343400" cy="1419225"/>
          </a:xfrm>
          <a:prstGeom prst="rect">
            <a:avLst/>
          </a:prstGeom>
          <a:solidFill>
            <a:srgbClr val="9DA0A3">
              <a:lumMod val="40000"/>
              <a:lumOff val="60000"/>
            </a:srgbClr>
          </a:solidFill>
        </p:spPr>
        <p:txBody>
          <a:bodyPr/>
          <a:lstStyle>
            <a:lvl1pPr marL="287338" indent="-287338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1600" b="1" dirty="0" smtClean="0">
                <a:solidFill>
                  <a:srgbClr val="1185B1"/>
                </a:solidFill>
                <a:cs typeface="+mn-cs"/>
              </a:rPr>
              <a:t>Solution Summary:</a:t>
            </a:r>
          </a:p>
          <a:p>
            <a:pPr marL="115888" indent="-115888" eaLnBrk="1" hangingPunct="1">
              <a:spcBef>
                <a:spcPts val="264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100" b="1" dirty="0" smtClean="0">
                <a:cs typeface="+mn-cs"/>
              </a:rPr>
              <a:t>Tandems use two materials to split the sunlight between visible and infrared light and are far more efficient</a:t>
            </a:r>
          </a:p>
          <a:p>
            <a:pPr marL="115888" indent="-115888" eaLnBrk="1" hangingPunct="1">
              <a:spcBef>
                <a:spcPts val="264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100" b="1" dirty="0">
                <a:cs typeface="+mn-cs"/>
              </a:rPr>
              <a:t>H</a:t>
            </a:r>
            <a:r>
              <a:rPr lang="en-US" altLang="en-US" sz="1100" b="1" dirty="0" smtClean="0">
                <a:cs typeface="+mn-cs"/>
              </a:rPr>
              <a:t>igher efficiencies reduce PV installation costs</a:t>
            </a:r>
          </a:p>
          <a:p>
            <a:pPr marL="115888" indent="-115888" eaLnBrk="1" hangingPunct="1">
              <a:spcBef>
                <a:spcPts val="264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1100" b="1" dirty="0" smtClean="0">
                <a:cs typeface="+mn-cs"/>
              </a:rPr>
              <a:t>Perovskite is an ideal material for absorbing the visible light and augmenting the performance of silicon PV</a:t>
            </a:r>
          </a:p>
        </p:txBody>
      </p:sp>
      <p:sp>
        <p:nvSpPr>
          <p:cNvPr id="4100" name="Text Box 9"/>
          <p:cNvSpPr txBox="1">
            <a:spLocks noChangeArrowheads="1"/>
          </p:cNvSpPr>
          <p:nvPr/>
        </p:nvSpPr>
        <p:spPr bwMode="auto">
          <a:xfrm>
            <a:off x="228600" y="4119563"/>
            <a:ext cx="22685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 dirty="0">
                <a:solidFill>
                  <a:srgbClr val="1185B1"/>
                </a:solidFill>
              </a:rPr>
              <a:t>Proposed Goals: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28600" y="4503738"/>
          <a:ext cx="4381500" cy="1348844"/>
        </p:xfrm>
        <a:graphic>
          <a:graphicData uri="http://schemas.openxmlformats.org/drawingml/2006/table">
            <a:tbl>
              <a:tblPr/>
              <a:tblGrid>
                <a:gridCol w="579438"/>
                <a:gridCol w="3802062"/>
              </a:tblGrid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Set!</a:t>
                      </a:r>
                      <a:endParaRPr kumimoji="0" lang="en-US" sz="11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marL="91439" marR="91439" marT="45746" marB="4574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Functional integrated perovskite / silicon tandem panel prototype with power matching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electronics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marL="91439" marR="91439" marT="45746" marB="45746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Go!</a:t>
                      </a:r>
                      <a:endParaRPr kumimoji="0" lang="en-US" sz="11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marL="91439" marR="91439" marT="45746" marB="4574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&gt;20% efficient tandem panel prototype on 6</a:t>
                      </a:r>
                      <a:r>
                        <a:rPr kumimoji="0" lang="ja-JP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”</a:t>
                      </a:r>
                      <a:r>
                        <a:rPr kumimoji="0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 x 6</a:t>
                      </a:r>
                      <a:r>
                        <a:rPr kumimoji="0" lang="ja-JP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”</a:t>
                      </a:r>
                      <a:r>
                        <a:rPr kumimoji="0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 area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marL="91439" marR="91439" marT="45746" marB="4574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1-year</a:t>
                      </a:r>
                      <a:endParaRPr kumimoji="0" lang="en-US" sz="11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MS PGothic" charset="0"/>
                      </a:endParaRPr>
                    </a:p>
                  </a:txBody>
                  <a:tcPr marL="91439" marR="91439" marT="45746" marB="4574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MS PGothic" charset="0"/>
                        </a:rPr>
                        <a:t>Field testing of tandem prototypes and letters of intent from prospective customers</a:t>
                      </a:r>
                    </a:p>
                  </a:txBody>
                  <a:tcPr marL="91439" marR="91439" marT="45746" marB="4574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53621" y="6167051"/>
            <a:ext cx="8834954" cy="56477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>
            <a:glow rad="228600">
              <a:srgbClr val="1AB0E9">
                <a:satMod val="175000"/>
                <a:alpha val="40000"/>
              </a:srgbClr>
            </a:glo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en-US" sz="1700" dirty="0">
                <a:cs typeface="Arial" charset="0"/>
              </a:rPr>
              <a:t>Plan: Integrate Tandem PV’s perovskite layer with silicon and develop power matching electronics to validate high-value tandem product form, fit, and function</a:t>
            </a:r>
          </a:p>
        </p:txBody>
      </p:sp>
      <p:sp>
        <p:nvSpPr>
          <p:cNvPr id="4114" name="Rectangle 17"/>
          <p:cNvSpPr>
            <a:spLocks noGrp="1" noChangeArrowheads="1"/>
          </p:cNvSpPr>
          <p:nvPr/>
        </p:nvSpPr>
        <p:spPr bwMode="auto">
          <a:xfrm>
            <a:off x="0" y="9525"/>
            <a:ext cx="91440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n-US" b="1" dirty="0"/>
              <a:t>High-efficiency, Low-Cost </a:t>
            </a:r>
          </a:p>
          <a:p>
            <a:pPr algn="ctr" eaLnBrk="1" hangingPunct="1"/>
            <a:r>
              <a:rPr lang="en-US" b="1" dirty="0"/>
              <a:t>Perovskite + Silicon Tandem Product Prototype</a:t>
            </a:r>
            <a:br>
              <a:rPr lang="en-US" b="1" dirty="0"/>
            </a:br>
            <a:r>
              <a:rPr lang="en-US" b="1" i="1" dirty="0"/>
              <a:t>Tandem PV, Inc.</a:t>
            </a:r>
            <a:endParaRPr lang="en-US" sz="1600" b="1" i="1" dirty="0"/>
          </a:p>
        </p:txBody>
      </p:sp>
      <p:sp>
        <p:nvSpPr>
          <p:cNvPr id="16" name="Rectangle: Rounded Corners 1"/>
          <p:cNvSpPr>
            <a:spLocks noChangeArrowheads="1"/>
          </p:cNvSpPr>
          <p:nvPr/>
        </p:nvSpPr>
        <p:spPr bwMode="auto">
          <a:xfrm>
            <a:off x="4649788" y="1054100"/>
            <a:ext cx="4376737" cy="30162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14AEE9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sz="1100" dirty="0">
                <a:latin typeface="+mn-lt"/>
                <a:ea typeface="+mn-ea"/>
                <a:cs typeface="Arial" panose="020B0604020202020204" pitchFamily="34" charset="0"/>
              </a:rPr>
              <a:t>Problem: solar panels are cheap but installations are still expensive </a:t>
            </a:r>
          </a:p>
        </p:txBody>
      </p:sp>
      <p:sp>
        <p:nvSpPr>
          <p:cNvPr id="17" name="Rectangle: Rounded Corners 1"/>
          <p:cNvSpPr>
            <a:spLocks noChangeArrowheads="1"/>
          </p:cNvSpPr>
          <p:nvPr/>
        </p:nvSpPr>
        <p:spPr bwMode="auto">
          <a:xfrm>
            <a:off x="4649788" y="3395663"/>
            <a:ext cx="4376737" cy="30162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14AEE9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sz="1100" dirty="0">
                <a:latin typeface="+mn-lt"/>
                <a:ea typeface="+mn-ea"/>
                <a:cs typeface="Arial" panose="020B0604020202020204" pitchFamily="34" charset="0"/>
              </a:rPr>
              <a:t>Solution: High-efficiency solar panels reduce installed system cost</a:t>
            </a:r>
          </a:p>
        </p:txBody>
      </p:sp>
      <p:pic>
        <p:nvPicPr>
          <p:cNvPr id="411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588" y="4171950"/>
            <a:ext cx="2420937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21" b="19345"/>
          <a:stretch>
            <a:fillRect/>
          </a:stretch>
        </p:blipFill>
        <p:spPr bwMode="auto">
          <a:xfrm>
            <a:off x="241300" y="147638"/>
            <a:ext cx="13160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Picture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463" y="33338"/>
            <a:ext cx="728662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4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3"/>
          <a:stretch>
            <a:fillRect/>
          </a:stretch>
        </p:blipFill>
        <p:spPr bwMode="auto">
          <a:xfrm>
            <a:off x="4611688" y="1447800"/>
            <a:ext cx="4491037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1" name="Rectangle 6"/>
          <p:cNvSpPr>
            <a:spLocks noChangeArrowheads="1"/>
          </p:cNvSpPr>
          <p:nvPr/>
        </p:nvSpPr>
        <p:spPr bwMode="auto">
          <a:xfrm>
            <a:off x="8221663" y="1585913"/>
            <a:ext cx="652462" cy="384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en-US" dirty="0"/>
          </a:p>
        </p:txBody>
      </p:sp>
      <p:sp>
        <p:nvSpPr>
          <p:cNvPr id="4122" name="TextBox 7"/>
          <p:cNvSpPr txBox="1">
            <a:spLocks noChangeArrowheads="1"/>
          </p:cNvSpPr>
          <p:nvPr/>
        </p:nvSpPr>
        <p:spPr bwMode="auto">
          <a:xfrm>
            <a:off x="8145463" y="1603375"/>
            <a:ext cx="6524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600" dirty="0"/>
              <a:t>Module Cost</a:t>
            </a:r>
          </a:p>
        </p:txBody>
      </p:sp>
      <p:sp>
        <p:nvSpPr>
          <p:cNvPr id="4123" name="TextBox 43"/>
          <p:cNvSpPr txBox="1">
            <a:spLocks noChangeArrowheads="1"/>
          </p:cNvSpPr>
          <p:nvPr/>
        </p:nvSpPr>
        <p:spPr bwMode="auto">
          <a:xfrm>
            <a:off x="8145463" y="1773238"/>
            <a:ext cx="7286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600" dirty="0"/>
              <a:t>Installation Cost</a:t>
            </a:r>
          </a:p>
        </p:txBody>
      </p:sp>
      <p:pic>
        <p:nvPicPr>
          <p:cNvPr id="4124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" t="20879" r="5946" b="13602"/>
          <a:stretch>
            <a:fillRect/>
          </a:stretch>
        </p:blipFill>
        <p:spPr bwMode="auto">
          <a:xfrm>
            <a:off x="4610100" y="3906838"/>
            <a:ext cx="1922463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762" y="450434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✓</a:t>
            </a:r>
          </a:p>
        </p:txBody>
      </p:sp>
      <p:sp>
        <p:nvSpPr>
          <p:cNvPr id="3" name="Rectangle 2"/>
          <p:cNvSpPr/>
          <p:nvPr/>
        </p:nvSpPr>
        <p:spPr>
          <a:xfrm>
            <a:off x="8762" y="497991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12527</TotalTime>
  <Words>212</Words>
  <Application>Microsoft Macintosh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MS PGothic</vt:lpstr>
      <vt:lpstr>1_Custom Design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Chris E</dc:creator>
  <cp:keywords/>
  <dc:description/>
  <cp:lastModifiedBy>Chris E</cp:lastModifiedBy>
  <cp:revision>399</cp:revision>
  <cp:lastPrinted>2015-07-22T18:20:43Z</cp:lastPrinted>
  <dcterms:created xsi:type="dcterms:W3CDTF">2007-11-01T16:12:46Z</dcterms:created>
  <dcterms:modified xsi:type="dcterms:W3CDTF">2019-09-04T19:52:05Z</dcterms:modified>
  <cp:category/>
</cp:coreProperties>
</file>