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0230"/>
    <a:srgbClr val="7D001C"/>
    <a:srgbClr val="B00000"/>
    <a:srgbClr val="7E0625"/>
    <a:srgbClr val="49A347"/>
    <a:srgbClr val="FEC5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12"/>
    <p:restoredTop sz="94713"/>
  </p:normalViewPr>
  <p:slideViewPr>
    <p:cSldViewPr snapToGrid="0" snapToObjects="1">
      <p:cViewPr>
        <p:scale>
          <a:sx n="100" d="100"/>
          <a:sy n="100" d="100"/>
        </p:scale>
        <p:origin x="810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7EF11876-7037-194B-83D1-AB219A021B6B}" type="datetimeFigureOut">
              <a:rPr lang="en-US" smtClean="0"/>
              <a:t>9/4/2019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1C0C56D-4331-F24D-998E-B14A828DFF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3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C0C56D-4331-F24D-998E-B14A828DFF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997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8FC3B48-5032-3A47-A7F4-5D306B2B75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="" xmlns:a16="http://schemas.microsoft.com/office/drawing/2014/main" id="{93B165A3-8E36-ED44-97F3-94BEBCECC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430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9E000AA-5400-1641-BA99-F7EFFC460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27542" y="6481988"/>
            <a:ext cx="464458" cy="365125"/>
          </a:xfrm>
          <a:prstGeom prst="rect">
            <a:avLst/>
          </a:prstGeom>
        </p:spPr>
        <p:txBody>
          <a:bodyPr/>
          <a:lstStyle/>
          <a:p>
            <a:fld id="{8B115767-4FA8-6C4B-995B-C102001D55C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="" xmlns:a16="http://schemas.microsoft.com/office/drawing/2014/main" id="{67582AC4-070D-9548-8EB4-C8F341416C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60970" y="64819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88176-1226-554D-A81A-BCB1C738AE0F}" type="datetimeFigureOut">
              <a:rPr lang="en-US" smtClean="0"/>
              <a:pPr/>
              <a:t>9/4/2019</a:t>
            </a:fld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CA573779-B2EB-8A4E-8498-F7FB7F1F6D59}"/>
              </a:ext>
            </a:extLst>
          </p:cNvPr>
          <p:cNvSpPr/>
          <p:nvPr userDrawn="1"/>
        </p:nvSpPr>
        <p:spPr>
          <a:xfrm>
            <a:off x="1" y="6174766"/>
            <a:ext cx="12218410" cy="15611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8FE9F095-B96F-8A46-B385-20C279A514E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0085" t="11396" r="11396"/>
          <a:stretch/>
        </p:blipFill>
        <p:spPr>
          <a:xfrm>
            <a:off x="0" y="0"/>
            <a:ext cx="12192000" cy="77336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="" xmlns:a16="http://schemas.microsoft.com/office/drawing/2014/main" id="{AECEC415-DD62-6247-904E-25C240B32E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6410" y="4995747"/>
            <a:ext cx="12218410" cy="27401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21ADE62B-8751-BA46-B640-723B736F4F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69344" y="5616532"/>
            <a:ext cx="7228935" cy="1116467"/>
          </a:xfrm>
          <a:prstGeom prst="rect">
            <a:avLst/>
          </a:prstGeom>
          <a:noFill/>
        </p:spPr>
        <p:txBody>
          <a:bodyPr lIns="0" tIns="0" rIns="0" bIns="0" anchor="t" anchorCtr="0">
            <a:normAutofit/>
          </a:bodyPr>
          <a:lstStyle>
            <a:lvl1pPr algn="l">
              <a:defRPr sz="5400">
                <a:solidFill>
                  <a:srgbClr val="FEC527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4537C9BF-C6BA-EA49-9775-791FA56B9F5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1817" y="6693365"/>
            <a:ext cx="5477773" cy="592425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First Name Last Name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="" xmlns:a16="http://schemas.microsoft.com/office/drawing/2014/main" id="{97B02C87-866F-7141-A333-23D882FF6A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04858" y="4370255"/>
            <a:ext cx="2609479" cy="3050788"/>
          </a:xfrm>
          <a:prstGeom prst="rect">
            <a:avLst/>
          </a:prstGeom>
        </p:spPr>
      </p:pic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82F7C122-1C7C-BA4A-B95E-793265F055BD}"/>
              </a:ext>
            </a:extLst>
          </p:cNvPr>
          <p:cNvSpPr txBox="1">
            <a:spLocks/>
          </p:cNvSpPr>
          <p:nvPr userDrawn="1"/>
        </p:nvSpPr>
        <p:spPr>
          <a:xfrm>
            <a:off x="429491" y="0"/>
            <a:ext cx="3103679" cy="672860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/>
              <a:t>SOLAR PRIZE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="" xmlns:a16="http://schemas.microsoft.com/office/drawing/2014/main" id="{33C2A8FD-407D-1346-83D7-7916F9DA55D3}"/>
              </a:ext>
            </a:extLst>
          </p:cNvPr>
          <p:cNvCxnSpPr/>
          <p:nvPr userDrawn="1"/>
        </p:nvCxnSpPr>
        <p:spPr>
          <a:xfrm>
            <a:off x="0" y="5271884"/>
            <a:ext cx="7924268" cy="0"/>
          </a:xfrm>
          <a:prstGeom prst="line">
            <a:avLst/>
          </a:prstGeom>
          <a:ln w="22225">
            <a:solidFill>
              <a:srgbClr val="C102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5218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84D8E787-C8F0-6D45-B434-A0510FCBD9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4D5074F0-CF61-924E-8BA4-83C6A6C93F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Placeholder 1">
            <a:extLst>
              <a:ext uri="{FF2B5EF4-FFF2-40B4-BE49-F238E27FC236}">
                <a16:creationId xmlns="" xmlns:a16="http://schemas.microsoft.com/office/drawing/2014/main" id="{8A0770FE-00AB-FF47-934F-D4893171C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241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BAD3316E-F5B3-5F47-86EA-9DF6DF651F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A753B974-1A94-8644-AC31-BAA066A2AB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F32E8D3-6267-1F47-9BD6-2CFD16D86D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336ADA5-4A1D-064F-95EB-F5B6A602B8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itle Placeholder 1">
            <a:extLst>
              <a:ext uri="{FF2B5EF4-FFF2-40B4-BE49-F238E27FC236}">
                <a16:creationId xmlns="" xmlns:a16="http://schemas.microsoft.com/office/drawing/2014/main" id="{825227E0-2C64-4E4F-8C27-ED7A94577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431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1">
            <a:extLst>
              <a:ext uri="{FF2B5EF4-FFF2-40B4-BE49-F238E27FC236}">
                <a16:creationId xmlns="" xmlns:a16="http://schemas.microsoft.com/office/drawing/2014/main" id="{4513932E-A823-5A45-B1DA-A09D477CA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565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5452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E259F06F-A8EC-674B-9D64-BD355A583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AEFE79C1-B4BF-444E-B3BA-72DBC9CA2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="" xmlns:a16="http://schemas.microsoft.com/office/drawing/2014/main" id="{3480B3EC-55C8-9745-A1A1-91FA1F4A2A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3933825" cy="1656272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566450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1178D5E8-34EA-1B41-A048-974C182570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D895D8A3-FC67-4540-A853-319741141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="" xmlns:a16="http://schemas.microsoft.com/office/drawing/2014/main" id="{D15A11D0-CACC-ED48-915D-295B65F35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3933825" cy="1656272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827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7B4D45B-82B7-2644-A300-081B92E00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="" xmlns:a16="http://schemas.microsoft.com/office/drawing/2014/main" id="{5CA0DE65-0518-1C40-9630-6DB0DA5D1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372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7D38D5B-6CA0-ED4A-BBEE-67F8637184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4AFEE0A-7102-734C-8932-9FEEB2FD0C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50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9099A48-FE8F-3249-8612-89B6F2275C25}"/>
              </a:ext>
            </a:extLst>
          </p:cNvPr>
          <p:cNvSpPr/>
          <p:nvPr userDrawn="1"/>
        </p:nvSpPr>
        <p:spPr>
          <a:xfrm>
            <a:off x="0" y="6471103"/>
            <a:ext cx="12192000" cy="3868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4E6EC135-C35A-3440-85EC-D23379975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Header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952185B-1FF9-3546-BAFB-F0717C8351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0EA77FE6-B29C-E749-A288-43DBB228F284}"/>
              </a:ext>
            </a:extLst>
          </p:cNvPr>
          <p:cNvSpPr/>
          <p:nvPr userDrawn="1"/>
        </p:nvSpPr>
        <p:spPr>
          <a:xfrm>
            <a:off x="11727542" y="6471103"/>
            <a:ext cx="464458" cy="3868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7D38C03-14D9-B54B-BA38-6C80BD47BFD6}"/>
              </a:ext>
            </a:extLst>
          </p:cNvPr>
          <p:cNvSpPr txBox="1"/>
          <p:nvPr userDrawn="1"/>
        </p:nvSpPr>
        <p:spPr>
          <a:xfrm>
            <a:off x="11727542" y="6506239"/>
            <a:ext cx="4644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3C9294A-6306-AE43-8920-8EDE0706B4DA}" type="slidenum">
              <a:rPr lang="en-US" sz="1400" b="0" i="0" smtClean="0">
                <a:solidFill>
                  <a:schemeClr val="bg1"/>
                </a:solidFill>
                <a:latin typeface="Franklin Gothic Medium" panose="020B0603020102020204" pitchFamily="34" charset="0"/>
              </a:rPr>
              <a:pPr algn="ctr"/>
              <a:t>‹#›</a:t>
            </a:fld>
            <a:endParaRPr lang="en-US" b="0" i="0" dirty="0">
              <a:solidFill>
                <a:schemeClr val="bg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78683D0-AC18-D142-A042-8025F08DBF42}"/>
              </a:ext>
            </a:extLst>
          </p:cNvPr>
          <p:cNvSpPr txBox="1"/>
          <p:nvPr userDrawn="1"/>
        </p:nvSpPr>
        <p:spPr>
          <a:xfrm>
            <a:off x="261619" y="6521629"/>
            <a:ext cx="54711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latin typeface="Franklin Gothic Book" panose="020B0503020102020204" pitchFamily="34" charset="0"/>
              </a:rPr>
              <a:t>AMERICAN MADE CHALLENGES: SOLAR PRIZE  |. U.S. DEPARTMENT OF ENERGY</a:t>
            </a:r>
          </a:p>
        </p:txBody>
      </p:sp>
    </p:spTree>
    <p:extLst>
      <p:ext uri="{BB962C8B-B14F-4D97-AF65-F5344CB8AC3E}">
        <p14:creationId xmlns:p14="http://schemas.microsoft.com/office/powerpoint/2010/main" val="422737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Franklin Gothic Medium" panose="020B06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Franklin Gothic Medium" panose="020B06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hemunicipal.com/2014/09/solar-panel-fires/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="" xmlns:a16="http://schemas.microsoft.com/office/drawing/2014/main" id="{CC658926-A2E9-CD49-989A-DFB6B5C96671}"/>
              </a:ext>
            </a:extLst>
          </p:cNvPr>
          <p:cNvSpPr txBox="1">
            <a:spLocks/>
          </p:cNvSpPr>
          <p:nvPr/>
        </p:nvSpPr>
        <p:spPr>
          <a:xfrm>
            <a:off x="11727542" y="6481988"/>
            <a:ext cx="464458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B115767-4FA8-6C4B-995B-C102001D55CA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="" xmlns:a16="http://schemas.microsoft.com/office/drawing/2014/main" id="{6AD7C454-16BE-6E47-BA05-B2909AE40370}"/>
              </a:ext>
            </a:extLst>
          </p:cNvPr>
          <p:cNvSpPr txBox="1">
            <a:spLocks/>
          </p:cNvSpPr>
          <p:nvPr/>
        </p:nvSpPr>
        <p:spPr>
          <a:xfrm>
            <a:off x="8860970" y="64819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988176-1226-554D-A81A-BCB1C738AE0F}" type="datetimeFigureOut">
              <a:rPr lang="en-US" smtClean="0"/>
              <a:pPr/>
              <a:t>9/4/2019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="" xmlns:a16="http://schemas.microsoft.com/office/drawing/2014/main" id="{5748180C-4ABF-CE45-AD58-E9B2C241767E}"/>
              </a:ext>
            </a:extLst>
          </p:cNvPr>
          <p:cNvSpPr/>
          <p:nvPr/>
        </p:nvSpPr>
        <p:spPr>
          <a:xfrm>
            <a:off x="1" y="6174766"/>
            <a:ext cx="12218410" cy="15611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="" xmlns:a16="http://schemas.microsoft.com/office/drawing/2014/main" id="{036A45BE-798B-474A-92DC-28778D534D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085" t="11396" r="11396"/>
          <a:stretch/>
        </p:blipFill>
        <p:spPr>
          <a:xfrm>
            <a:off x="0" y="0"/>
            <a:ext cx="12192000" cy="773366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4D717580-EF1A-3D45-A01A-31B4080CD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76" y="4995747"/>
            <a:ext cx="12218410" cy="274019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="" xmlns:a16="http://schemas.microsoft.com/office/drawing/2014/main" id="{D2EC172B-5004-4F46-933A-4CD5F560D42F}"/>
              </a:ext>
            </a:extLst>
          </p:cNvPr>
          <p:cNvSpPr txBox="1">
            <a:spLocks/>
          </p:cNvSpPr>
          <p:nvPr/>
        </p:nvSpPr>
        <p:spPr>
          <a:xfrm>
            <a:off x="569344" y="5616532"/>
            <a:ext cx="7228935" cy="1116467"/>
          </a:xfrm>
          <a:prstGeom prst="rect">
            <a:avLst/>
          </a:prstGeom>
          <a:noFill/>
        </p:spPr>
        <p:txBody>
          <a:bodyPr lIns="0" tIns="0" rIns="0" bIns="0" anchor="t" anchorCtr="0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rgbClr val="FEC527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Solar Guardian</a:t>
            </a:r>
            <a:r>
              <a:rPr lang="en-US" baseline="30000" dirty="0"/>
              <a:t>®</a:t>
            </a:r>
            <a:r>
              <a:rPr lang="en-US" dirty="0"/>
              <a:t> </a:t>
            </a:r>
          </a:p>
          <a:p>
            <a:r>
              <a:rPr lang="en-US" dirty="0"/>
              <a:t>Photovoltaic Connector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="" xmlns:a16="http://schemas.microsoft.com/office/drawing/2014/main" id="{AC55138B-9DB7-8540-AB09-642450BE29F7}"/>
              </a:ext>
            </a:extLst>
          </p:cNvPr>
          <p:cNvSpPr txBox="1">
            <a:spLocks/>
          </p:cNvSpPr>
          <p:nvPr/>
        </p:nvSpPr>
        <p:spPr>
          <a:xfrm>
            <a:off x="591817" y="6693365"/>
            <a:ext cx="5477773" cy="592425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Franklin Gothic Medium" panose="020B06030201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Kenny Blemel &amp; Charmaine </a:t>
            </a:r>
            <a:r>
              <a:rPr lang="en-US" dirty="0" err="1"/>
              <a:t>Tunell</a:t>
            </a:r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2222BEDC-21A4-F049-8892-47AB4070A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4858" y="4370255"/>
            <a:ext cx="2609479" cy="3050788"/>
          </a:xfrm>
          <a:prstGeom prst="rect">
            <a:avLst/>
          </a:prstGeom>
        </p:spPr>
      </p:pic>
      <p:sp>
        <p:nvSpPr>
          <p:cNvPr id="17" name="Title Placeholder 1">
            <a:extLst>
              <a:ext uri="{FF2B5EF4-FFF2-40B4-BE49-F238E27FC236}">
                <a16:creationId xmlns="" xmlns:a16="http://schemas.microsoft.com/office/drawing/2014/main" id="{82A80161-2532-954D-899B-2D7623698AEF}"/>
              </a:ext>
            </a:extLst>
          </p:cNvPr>
          <p:cNvSpPr txBox="1">
            <a:spLocks/>
          </p:cNvSpPr>
          <p:nvPr/>
        </p:nvSpPr>
        <p:spPr>
          <a:xfrm>
            <a:off x="429491" y="0"/>
            <a:ext cx="3103679" cy="672860"/>
          </a:xfrm>
          <a:prstGeom prst="rect">
            <a:avLst/>
          </a:prstGeom>
          <a:solidFill>
            <a:srgbClr val="C10230"/>
          </a:solidFill>
        </p:spPr>
        <p:txBody>
          <a:bodyPr vert="horz" lIns="182880" tIns="182880" rIns="182880" bIns="18288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Franklin Gothic Medium" panose="020B0603020102020204" pitchFamily="34" charset="0"/>
                <a:ea typeface="+mj-ea"/>
                <a:cs typeface="+mj-cs"/>
              </a:defRPr>
            </a:lvl1pPr>
          </a:lstStyle>
          <a:p>
            <a:r>
              <a:rPr lang="en-US" sz="2800" dirty="0"/>
              <a:t>SOLAR PRIZE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="" xmlns:a16="http://schemas.microsoft.com/office/drawing/2014/main" id="{8B254049-686E-DF45-8EEA-7532B14E8ED0}"/>
              </a:ext>
            </a:extLst>
          </p:cNvPr>
          <p:cNvCxnSpPr/>
          <p:nvPr/>
        </p:nvCxnSpPr>
        <p:spPr>
          <a:xfrm>
            <a:off x="0" y="5271884"/>
            <a:ext cx="7924268" cy="0"/>
          </a:xfrm>
          <a:prstGeom prst="line">
            <a:avLst/>
          </a:prstGeom>
          <a:ln w="22225">
            <a:solidFill>
              <a:srgbClr val="C102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96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CC1EBFBC-A848-4633-9D2D-A61CB915BBE8}"/>
              </a:ext>
            </a:extLst>
          </p:cNvPr>
          <p:cNvSpPr/>
          <p:nvPr/>
        </p:nvSpPr>
        <p:spPr>
          <a:xfrm>
            <a:off x="0" y="219075"/>
            <a:ext cx="12192000" cy="576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="" xmlns:a16="http://schemas.microsoft.com/office/drawing/2014/main" id="{56D34520-A71F-8E4E-B50C-D1EAC1120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5015730" cy="1224951"/>
          </a:xfrm>
        </p:spPr>
        <p:txBody>
          <a:bodyPr>
            <a:normAutofit fontScale="90000"/>
          </a:bodyPr>
          <a:lstStyle/>
          <a:p>
            <a:r>
              <a:rPr lang="en-US" dirty="0"/>
              <a:t>Arc Faults Cause Electrical Fires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D32B77C-90FF-DD48-B195-560B45434135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838200" y="1708982"/>
            <a:ext cx="6179288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tx1"/>
                </a:solidFill>
              </a:rPr>
              <a:t>Solar Guardian</a:t>
            </a:r>
            <a:r>
              <a:rPr lang="en-US" baseline="30000" dirty="0">
                <a:solidFill>
                  <a:schemeClr val="tx1"/>
                </a:solidFill>
              </a:rPr>
              <a:t>®</a:t>
            </a:r>
            <a:r>
              <a:rPr lang="en-US" b="1" dirty="0">
                <a:solidFill>
                  <a:schemeClr val="tx1"/>
                </a:solidFill>
              </a:rPr>
              <a:t> Prevents Electrical Fires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Our patented, Solar Guardian</a:t>
            </a:r>
            <a:r>
              <a:rPr lang="en-US" sz="1800" baseline="30000" dirty="0">
                <a:solidFill>
                  <a:schemeClr val="tx1"/>
                </a:solidFill>
              </a:rPr>
              <a:t>®</a:t>
            </a: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photovoltaic connector detects existence of circumstances that could lead to an arc-fault </a:t>
            </a:r>
            <a:r>
              <a:rPr lang="en-US" sz="1800" i="1" dirty="0">
                <a:solidFill>
                  <a:schemeClr val="tx1"/>
                </a:solidFill>
                <a:latin typeface="Franklin Gothic Book" panose="020B0503020102020204" pitchFamily="34" charset="0"/>
              </a:rPr>
              <a:t>before</a:t>
            </a: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 damage occurs. The proprietary proof-of-concept developed by MSI, VAMCO, NMT, and Amphenol has been validated by a national laboratory for feasibility. We continue to work with national laboratories to test and develop a prototype. Capabilities include: </a:t>
            </a:r>
          </a:p>
          <a:p>
            <a:pPr marL="339725" algn="just"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A proprietary solution expands as temperatures rise to unsafe levels, disconnecting electricity, and preventing an arc fault </a:t>
            </a:r>
            <a:r>
              <a:rPr lang="en-US" sz="1800" i="1" u="sng" dirty="0">
                <a:solidFill>
                  <a:schemeClr val="tx1"/>
                </a:solidFill>
                <a:latin typeface="Franklin Gothic Book" panose="020B0503020102020204" pitchFamily="34" charset="0"/>
              </a:rPr>
              <a:t>before </a:t>
            </a: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damage occurs!</a:t>
            </a:r>
          </a:p>
          <a:p>
            <a:pPr marL="339725" algn="just"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Potential secondary arcs are quenched. </a:t>
            </a:r>
          </a:p>
          <a:p>
            <a:pPr marL="339725" algn="just"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The affected panels in a string are disconnected. </a:t>
            </a:r>
          </a:p>
          <a:p>
            <a:pPr marL="339725" algn="just">
              <a:lnSpc>
                <a:spcPct val="100000"/>
              </a:lnSpc>
            </a:pPr>
            <a:r>
              <a:rPr lang="en-US" sz="1800" dirty="0">
                <a:solidFill>
                  <a:schemeClr val="tx1"/>
                </a:solidFill>
                <a:latin typeface="Franklin Gothic Book" panose="020B0503020102020204" pitchFamily="34" charset="0"/>
              </a:rPr>
              <a:t>Unaffected panels continue to operate at full capacity to produce clean energy and a maximum return on investment.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CA511EB-2490-8145-BAF1-F017F2E8A078}"/>
              </a:ext>
            </a:extLst>
          </p:cNvPr>
          <p:cNvSpPr/>
          <p:nvPr/>
        </p:nvSpPr>
        <p:spPr>
          <a:xfrm>
            <a:off x="7853270" y="1708982"/>
            <a:ext cx="3849624" cy="3551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9ED0C7CB-16C2-4119-93DE-214A2A6CA9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3693" y="1053008"/>
            <a:ext cx="2757786" cy="1839837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="" xmlns:a16="http://schemas.microsoft.com/office/drawing/2014/main" id="{F732408C-AFB9-4249-9C51-87EBF411F2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7254" y="2962091"/>
            <a:ext cx="2589361" cy="1173455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6171" y="2291333"/>
            <a:ext cx="1579452" cy="1193286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pic>
        <p:nvPicPr>
          <p:cNvPr id="10" name="Picture 2">
            <a:extLst>
              <a:ext uri="{FF2B5EF4-FFF2-40B4-BE49-F238E27FC236}">
                <a16:creationId xmlns="" xmlns:a16="http://schemas.microsoft.com/office/drawing/2014/main" id="{A35AC731-A276-49BE-B4B5-9201B6A5C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9344" y="1053008"/>
            <a:ext cx="805010" cy="1311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6" name="Text Box 3">
            <a:extLst>
              <a:ext uri="{FF2B5EF4-FFF2-40B4-BE49-F238E27FC236}">
                <a16:creationId xmlns="" xmlns:a16="http://schemas.microsoft.com/office/drawing/2014/main" id="{A6E3A6A7-BFB4-4CD0-A171-2642DF03A831}"/>
              </a:ext>
            </a:extLst>
          </p:cNvPr>
          <p:cNvSpPr txBox="1">
            <a:spLocks noChangeArrowheads="1"/>
          </p:cNvSpPr>
          <p:nvPr/>
        </p:nvSpPr>
        <p:spPr bwMode="auto">
          <a:xfrm rot="-1032287">
            <a:off x="10611950" y="1616449"/>
            <a:ext cx="1978165" cy="4930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effectLst/>
                <a:latin typeface="Franklin Gothic Book" panose="020B0503020102020204" pitchFamily="34" charset="0"/>
              </a:rPr>
              <a:t>Patented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effectLst/>
                <a:latin typeface="Franklin Gothic Book" panose="020B0503020102020204" pitchFamily="34" charset="0"/>
              </a:rPr>
              <a:t>!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1" r="24222" b="4000"/>
          <a:stretch/>
        </p:blipFill>
        <p:spPr>
          <a:xfrm rot="16200000">
            <a:off x="8514726" y="3295663"/>
            <a:ext cx="2079452" cy="397980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7568971" y="4245839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E0625"/>
                </a:solidFill>
              </a:rPr>
              <a:t>Patent # 9464946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0267" y="2749662"/>
            <a:ext cx="190024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</a:rPr>
              <a:t>https://</a:t>
            </a:r>
            <a:r>
              <a:rPr lang="en-US" sz="500" dirty="0" smtClean="0">
                <a:solidFill>
                  <a:schemeClr val="bg1"/>
                </a:solidFill>
              </a:rPr>
              <a:t>energiasolarfotovoltaica.org/seguro-para-paneles-solares</a:t>
            </a:r>
            <a:endParaRPr lang="en-US" sz="500" dirty="0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761207" y="3269951"/>
            <a:ext cx="1709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</a:rPr>
              <a:t>https://www.cleanenergy.org.au/gbu/corrosion-failure-of-pv-module-connectors/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391859" y="3976677"/>
            <a:ext cx="1709379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solidFill>
                  <a:schemeClr val="bg1"/>
                </a:solidFill>
                <a:hlinkClick r:id="rId8"/>
              </a:rPr>
              <a:t>http://www.themunicipal.com/2014/09/solar-panel-fires/</a:t>
            </a:r>
            <a:endParaRPr lang="en-US" sz="500" dirty="0">
              <a:solidFill>
                <a:schemeClr val="bg1"/>
              </a:solidFill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11413877" y="276473"/>
            <a:ext cx="724209" cy="454382"/>
            <a:chOff x="8206712" y="426129"/>
            <a:chExt cx="724209" cy="454382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78" t="9259" r="62553" b="30169"/>
            <a:stretch/>
          </p:blipFill>
          <p:spPr>
            <a:xfrm>
              <a:off x="8206713" y="427956"/>
              <a:ext cx="246235" cy="407826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974" t="9005" r="12051" b="30170"/>
            <a:stretch/>
          </p:blipFill>
          <p:spPr>
            <a:xfrm>
              <a:off x="8681583" y="426129"/>
              <a:ext cx="244830" cy="411480"/>
            </a:xfrm>
            <a:prstGeom prst="rect">
              <a:avLst/>
            </a:prstGeom>
          </p:spPr>
        </p:pic>
        <p:sp>
          <p:nvSpPr>
            <p:cNvPr id="28" name="Oval 27"/>
            <p:cNvSpPr/>
            <p:nvPr/>
          </p:nvSpPr>
          <p:spPr>
            <a:xfrm>
              <a:off x="8425951" y="635790"/>
              <a:ext cx="291754" cy="20657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xmlns="" id="{96050DE1-C607-4009-93D8-E011C3CDF1C3}"/>
                </a:ext>
              </a:extLst>
            </p:cNvPr>
            <p:cNvSpPr txBox="1"/>
            <p:nvPr/>
          </p:nvSpPr>
          <p:spPr>
            <a:xfrm>
              <a:off x="8385658" y="677128"/>
              <a:ext cx="347662" cy="1231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" b="1" dirty="0">
                  <a:solidFill>
                    <a:schemeClr val="tx2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Solar</a:t>
              </a:r>
            </a:p>
            <a:p>
              <a:pPr algn="ctr"/>
              <a:r>
                <a:rPr lang="en-US" sz="400" b="1" dirty="0" smtClean="0">
                  <a:solidFill>
                    <a:schemeClr val="tx2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Guardian</a:t>
              </a:r>
              <a:endParaRPr lang="en-US" sz="4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66413512-11E4-4905-9B07-E52136471733}"/>
                </a:ext>
              </a:extLst>
            </p:cNvPr>
            <p:cNvSpPr txBox="1"/>
            <p:nvPr/>
          </p:nvSpPr>
          <p:spPr>
            <a:xfrm>
              <a:off x="8206712" y="818956"/>
              <a:ext cx="724209" cy="615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400" b="1" dirty="0">
                  <a:solidFill>
                    <a:schemeClr val="tx2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Management Sciences, Inc. 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577251" y="691786"/>
              <a:ext cx="203902" cy="12311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" b="1" dirty="0">
                  <a:solidFill>
                    <a:schemeClr val="tx2">
                      <a:lumMod val="20000"/>
                      <a:lumOff val="8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®</a:t>
              </a:r>
              <a:endParaRPr lang="en-US" sz="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836415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35382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C1023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3BF95826-0ADB-064A-9364-442F6561185E}" vid="{26F243B8-77F9-BD4D-82C1-DE1829C428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569</TotalTime>
  <Words>169</Words>
  <Application>Microsoft Office PowerPoint</Application>
  <PresentationFormat>Widescreen</PresentationFormat>
  <Paragraphs>23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Franklin Gothic Book</vt:lpstr>
      <vt:lpstr>Franklin Gothic Medium</vt:lpstr>
      <vt:lpstr>Office Theme</vt:lpstr>
      <vt:lpstr>PowerPoint Presentation</vt:lpstr>
      <vt:lpstr>Arc Faults Cause Electrical Fires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Frenzl, John</dc:creator>
  <cp:lastModifiedBy>ctunell</cp:lastModifiedBy>
  <cp:revision>38</cp:revision>
  <cp:lastPrinted>2019-09-01T00:06:12Z</cp:lastPrinted>
  <dcterms:created xsi:type="dcterms:W3CDTF">2019-05-01T19:33:20Z</dcterms:created>
  <dcterms:modified xsi:type="dcterms:W3CDTF">2019-09-04T20:32:31Z</dcterms:modified>
</cp:coreProperties>
</file>