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440" r:id="rId2"/>
  </p:sldIdLst>
  <p:sldSz cx="9144000" cy="5715000" type="screen16x1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349E9C"/>
    <a:srgbClr val="F7CFB3"/>
    <a:srgbClr val="FBE7D9"/>
    <a:srgbClr val="BFEBEA"/>
    <a:srgbClr val="F4B890"/>
    <a:srgbClr val="DE6617"/>
    <a:srgbClr val="9FE1DF"/>
    <a:srgbClr val="8ADAD8"/>
    <a:srgbClr val="70D2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2132" autoAdjust="0"/>
    <p:restoredTop sz="92460" autoAdjust="0"/>
  </p:normalViewPr>
  <p:slideViewPr>
    <p:cSldViewPr>
      <p:cViewPr varScale="1">
        <p:scale>
          <a:sx n="118" d="100"/>
          <a:sy n="118" d="100"/>
        </p:scale>
        <p:origin x="948" y="53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400" d="100"/>
        <a:sy n="4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122FB2-0325-4F9D-8186-BDA199248106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954F94-F031-42B8-83F8-066D8F79D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5004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56D850-A6D6-430A-BCB7-0F0D056664D7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571218-7865-4634-9BA1-7F1EBEC53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675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71218-7865-4634-9BA1-7F1EBEC53C1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476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90486"/>
          <p:cNvSpPr>
            <a:spLocks noChangeArrowheads="1"/>
          </p:cNvSpPr>
          <p:nvPr userDrawn="1"/>
        </p:nvSpPr>
        <p:spPr bwMode="auto">
          <a:xfrm>
            <a:off x="1589" y="4709584"/>
            <a:ext cx="3243263" cy="709083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50000">
                <a:schemeClr val="accent2"/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90487"/>
          <p:cNvSpPr>
            <a:spLocks noChangeArrowheads="1"/>
          </p:cNvSpPr>
          <p:nvPr userDrawn="1"/>
        </p:nvSpPr>
        <p:spPr bwMode="auto">
          <a:xfrm>
            <a:off x="1589" y="0"/>
            <a:ext cx="3243263" cy="4770438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90488"/>
          <p:cNvSpPr>
            <a:spLocks noChangeArrowheads="1"/>
          </p:cNvSpPr>
          <p:nvPr userDrawn="1"/>
        </p:nvSpPr>
        <p:spPr bwMode="auto">
          <a:xfrm>
            <a:off x="1589" y="5373688"/>
            <a:ext cx="3243263" cy="341313"/>
          </a:xfrm>
          <a:prstGeom prst="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324100"/>
            <a:ext cx="7772400" cy="493052"/>
          </a:xfrm>
        </p:spPr>
        <p:txBody>
          <a:bodyPr>
            <a:no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2803071"/>
            <a:ext cx="6400800" cy="435429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67225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477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811"/>
            <a:ext cx="8229600" cy="377163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93B1-FCDD-4EE2-9D2A-962769FD0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808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93B1-FCDD-4EE2-9D2A-962769FD0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688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93B1-FCDD-4EE2-9D2A-962769FD0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500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93B1-FCDD-4EE2-9D2A-962769FD0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382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93B1-FCDD-4EE2-9D2A-962769FD0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277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93B1-FCDD-4EE2-9D2A-962769FD0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415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93B1-FCDD-4EE2-9D2A-962769FD0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303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93B1-FCDD-4EE2-9D2A-962769FD0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241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93B1-FCDD-4EE2-9D2A-962769FD0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184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93B1-FCDD-4EE2-9D2A-962769FD0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695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ChangeArrowheads="1"/>
          </p:cNvSpPr>
          <p:nvPr userDrawn="1"/>
        </p:nvSpPr>
        <p:spPr bwMode="auto">
          <a:xfrm>
            <a:off x="8620125" y="3"/>
            <a:ext cx="533400" cy="971549"/>
          </a:xfrm>
          <a:prstGeom prst="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10"/>
          <p:cNvSpPr>
            <a:spLocks noChangeArrowheads="1"/>
          </p:cNvSpPr>
          <p:nvPr userDrawn="1"/>
        </p:nvSpPr>
        <p:spPr bwMode="auto">
          <a:xfrm>
            <a:off x="7799388" y="3"/>
            <a:ext cx="960438" cy="971549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50000">
                <a:schemeClr val="accent2"/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11"/>
          <p:cNvSpPr>
            <a:spLocks noChangeArrowheads="1"/>
          </p:cNvSpPr>
          <p:nvPr userDrawn="1"/>
        </p:nvSpPr>
        <p:spPr bwMode="auto">
          <a:xfrm>
            <a:off x="0" y="3"/>
            <a:ext cx="7837488" cy="971549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00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Sans Serif" pitchFamily="34" charset="0"/>
                <a:cs typeface="Microsoft Sans Serif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Sans Serif" pitchFamily="34" charset="0"/>
                <a:cs typeface="Microsoft Sans Serif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Sans Serif" pitchFamily="34" charset="0"/>
                <a:cs typeface="Microsoft Sans Serif" pitchFamily="34" charset="0"/>
              </a:defRPr>
            </a:lvl1pPr>
          </a:lstStyle>
          <a:p>
            <a:fld id="{F54C93B1-FCDD-4EE2-9D2A-962769FD0B9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209796" y="1028700"/>
            <a:ext cx="858004" cy="542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408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Calibri" panose="020F0502020204030204" pitchFamily="34" charset="0"/>
          <a:ea typeface="+mj-ea"/>
          <a:cs typeface="Microsoft Sans Serif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alibri" panose="020F0502020204030204" pitchFamily="34" charset="0"/>
          <a:ea typeface="+mn-ea"/>
          <a:cs typeface="Microsoft Sans Serif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Microsoft Sans Serif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Microsoft Sans Serif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Microsoft Sans Serif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Microsoft Sans Serif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93B1-FCDD-4EE2-9D2A-962769FD0B9F}" type="slidenum">
              <a:rPr lang="en-US" smtClean="0"/>
              <a:t>1</a:t>
            </a:fld>
            <a:endParaRPr lang="en-US"/>
          </a:p>
        </p:txBody>
      </p:sp>
      <p:sp>
        <p:nvSpPr>
          <p:cNvPr id="5" name="Content Placeholder 5"/>
          <p:cNvSpPr txBox="1">
            <a:spLocks noGrp="1"/>
          </p:cNvSpPr>
          <p:nvPr>
            <p:ph idx="1"/>
          </p:nvPr>
        </p:nvSpPr>
        <p:spPr>
          <a:xfrm>
            <a:off x="-1" y="984030"/>
            <a:ext cx="4300007" cy="4311870"/>
          </a:xfrm>
          <a:prstGeom prst="rect">
            <a:avLst/>
          </a:prstGeom>
          <a:solidFill>
            <a:srgbClr val="1AB0E9">
              <a:lumMod val="20000"/>
              <a:lumOff val="80000"/>
            </a:srgbClr>
          </a:solidFill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sz="1200" b="1" dirty="0">
                <a:solidFill>
                  <a:srgbClr val="1AB0E9">
                    <a:lumMod val="75000"/>
                  </a:srgbClr>
                </a:solidFill>
                <a:latin typeface="Arial"/>
                <a:cs typeface="Arial"/>
              </a:rPr>
              <a:t>Rationale </a:t>
            </a:r>
          </a:p>
          <a:p>
            <a:pPr marL="111125" indent="-111125">
              <a:spcBef>
                <a:spcPts val="300"/>
              </a:spcBef>
              <a:buFont typeface="Arial" charset="0"/>
              <a:buChar char="•"/>
              <a:defRPr/>
            </a:pPr>
            <a:r>
              <a:rPr lang="en-US" altLang="en-US" sz="1200" dirty="0">
                <a:solidFill>
                  <a:prstClr val="black"/>
                </a:solidFill>
              </a:rPr>
              <a:t>There is a need to integrate solar PV with energy storage to make it </a:t>
            </a:r>
            <a:r>
              <a:rPr lang="en-US" altLang="en-US" sz="1200" dirty="0" err="1">
                <a:solidFill>
                  <a:prstClr val="black"/>
                </a:solidFill>
              </a:rPr>
              <a:t>dispatchable</a:t>
            </a:r>
            <a:r>
              <a:rPr lang="en-US" altLang="en-US" sz="1200" dirty="0">
                <a:solidFill>
                  <a:prstClr val="black"/>
                </a:solidFill>
              </a:rPr>
              <a:t> and to increase solar PV penetration.</a:t>
            </a:r>
          </a:p>
          <a:p>
            <a:pPr marL="111125" indent="-111125">
              <a:spcBef>
                <a:spcPts val="300"/>
              </a:spcBef>
              <a:buFont typeface="Arial" charset="0"/>
              <a:buChar char="•"/>
              <a:defRPr/>
            </a:pPr>
            <a:r>
              <a:rPr lang="en-US" altLang="en-US" sz="1200" dirty="0">
                <a:solidFill>
                  <a:prstClr val="black"/>
                </a:solidFill>
              </a:rPr>
              <a:t>Electrical isolation is needed for the integrated system of solar PV and storage with grid.</a:t>
            </a:r>
          </a:p>
          <a:p>
            <a:pPr marL="111125" indent="-111125">
              <a:spcBef>
                <a:spcPts val="300"/>
              </a:spcBef>
              <a:buFont typeface="Arial" charset="0"/>
              <a:buChar char="•"/>
              <a:defRPr/>
            </a:pPr>
            <a:r>
              <a:rPr lang="en-US" altLang="en-US" sz="1200" dirty="0">
                <a:solidFill>
                  <a:prstClr val="black"/>
                </a:solidFill>
              </a:rPr>
              <a:t>Existing systems use bulky transformers for electrical isolation and solar PV operating voltage is capped at 1000V, limiting power rating.</a:t>
            </a:r>
          </a:p>
          <a:p>
            <a:pPr marL="111125" indent="-111125">
              <a:spcBef>
                <a:spcPts val="300"/>
              </a:spcBef>
              <a:buFont typeface="Arial" charset="0"/>
              <a:buChar char="•"/>
              <a:defRPr/>
            </a:pPr>
            <a:r>
              <a:rPr lang="en-US" altLang="en-US" sz="1200" dirty="0">
                <a:solidFill>
                  <a:prstClr val="black"/>
                </a:solidFill>
              </a:rPr>
              <a:t>Proposed system is an extremely compact (&gt;6 kW/L), high efficiency 50kW-50W-100kW, three-port solar/storage/grid power conversion system.</a:t>
            </a:r>
          </a:p>
          <a:p>
            <a:pPr marL="111125" indent="-111125">
              <a:spcBef>
                <a:spcPts val="300"/>
              </a:spcBef>
              <a:buFont typeface="Arial" charset="0"/>
              <a:buChar char="•"/>
              <a:defRPr/>
            </a:pPr>
            <a:r>
              <a:rPr lang="en-US" altLang="en-US" sz="1200" dirty="0">
                <a:solidFill>
                  <a:prstClr val="black"/>
                </a:solidFill>
              </a:rPr>
              <a:t>Using </a:t>
            </a:r>
            <a:r>
              <a:rPr lang="en-US" altLang="en-US" sz="1200" dirty="0" err="1">
                <a:solidFill>
                  <a:prstClr val="black"/>
                </a:solidFill>
              </a:rPr>
              <a:t>SiC</a:t>
            </a:r>
            <a:r>
              <a:rPr lang="en-US" altLang="en-US" sz="1200" dirty="0">
                <a:solidFill>
                  <a:prstClr val="black"/>
                </a:solidFill>
              </a:rPr>
              <a:t> devices, higher voltage and efficiency is achieved.</a:t>
            </a:r>
          </a:p>
          <a:p>
            <a:pPr marL="111125" indent="-111125">
              <a:spcBef>
                <a:spcPts val="300"/>
              </a:spcBef>
              <a:buFont typeface="Arial" charset="0"/>
              <a:buChar char="•"/>
              <a:defRPr/>
            </a:pPr>
            <a:r>
              <a:rPr lang="en-US" altLang="en-US" sz="1200" dirty="0">
                <a:solidFill>
                  <a:prstClr val="black"/>
                </a:solidFill>
              </a:rPr>
              <a:t>A novel three-port 100kW, high frequency transformer is used to reduce the transformer size by two orders of magnitude.</a:t>
            </a:r>
          </a:p>
        </p:txBody>
      </p:sp>
      <p:sp>
        <p:nvSpPr>
          <p:cNvPr id="6" name="Content Placeholder 5"/>
          <p:cNvSpPr txBox="1">
            <a:spLocks/>
          </p:cNvSpPr>
          <p:nvPr/>
        </p:nvSpPr>
        <p:spPr bwMode="auto">
          <a:xfrm>
            <a:off x="0" y="3848100"/>
            <a:ext cx="4300008" cy="1866900"/>
          </a:xfrm>
          <a:prstGeom prst="rect">
            <a:avLst/>
          </a:prstGeom>
          <a:solidFill>
            <a:srgbClr val="D8D9D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7338" indent="-287338" defTabSz="457200">
              <a:spcBef>
                <a:spcPct val="20000"/>
              </a:spcBef>
              <a:buClr>
                <a:schemeClr val="accent2"/>
              </a:buClr>
              <a:buSzPct val="120000"/>
              <a:buFont typeface="Lucida Grande"/>
              <a:buChar char="▸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rgbClr val="1185B1"/>
                </a:solidFill>
              </a:rPr>
              <a:t>Technology and Economical Impact</a:t>
            </a:r>
          </a:p>
          <a:p>
            <a:pPr marL="111125" indent="-111125" eaLnBrk="1" hangingPunct="1">
              <a:spcBef>
                <a:spcPts val="3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1150" dirty="0">
                <a:solidFill>
                  <a:srgbClr val="000000"/>
                </a:solidFill>
                <a:latin typeface="+mj-lt"/>
              </a:rPr>
              <a:t>Introduction of </a:t>
            </a:r>
            <a:r>
              <a:rPr lang="en-US" altLang="en-US" sz="1150" dirty="0" err="1">
                <a:solidFill>
                  <a:srgbClr val="000000"/>
                </a:solidFill>
                <a:latin typeface="+mj-lt"/>
              </a:rPr>
              <a:t>SiC</a:t>
            </a:r>
            <a:r>
              <a:rPr lang="en-US" altLang="en-US" sz="1150" dirty="0">
                <a:solidFill>
                  <a:srgbClr val="000000"/>
                </a:solidFill>
                <a:latin typeface="+mj-lt"/>
              </a:rPr>
              <a:t>-based next generation power electronics systems for future 1500 VDC solar systems with high energy harness efficiency.</a:t>
            </a:r>
          </a:p>
          <a:p>
            <a:pPr marL="111125" indent="-111125">
              <a:spcBef>
                <a:spcPts val="3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1150" dirty="0">
                <a:solidFill>
                  <a:prstClr val="black"/>
                </a:solidFill>
              </a:rPr>
              <a:t>The developed three-port system can also be used for</a:t>
            </a:r>
            <a:r>
              <a:rPr lang="en-US" altLang="en-US" sz="1150" b="1" dirty="0"/>
              <a:t> EV (</a:t>
            </a:r>
            <a:r>
              <a:rPr lang="en-US" altLang="en-US" sz="1150" dirty="0">
                <a:solidFill>
                  <a:srgbClr val="000000"/>
                </a:solidFill>
              </a:rPr>
              <a:t>including Vehicle-to-Grid and Vehicle-to-Load and Vehicle-to-Vehicle) </a:t>
            </a:r>
            <a:r>
              <a:rPr lang="en-US" altLang="en-US" sz="1150" dirty="0"/>
              <a:t>and</a:t>
            </a:r>
            <a:r>
              <a:rPr lang="en-US" altLang="en-US" sz="1150" b="1" dirty="0"/>
              <a:t> Naval applications</a:t>
            </a:r>
            <a:r>
              <a:rPr lang="en-US" altLang="en-US" sz="1150" dirty="0"/>
              <a:t>, where compactness and efficiency are required while connecting several sources. </a:t>
            </a:r>
          </a:p>
          <a:p>
            <a:pPr marL="111125" indent="-111125" eaLnBrk="1" hangingPunct="1">
              <a:spcBef>
                <a:spcPts val="3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1150" dirty="0">
                <a:solidFill>
                  <a:srgbClr val="000000"/>
                </a:solidFill>
                <a:latin typeface="+mj-lt"/>
              </a:rPr>
              <a:t>4</a:t>
            </a:r>
            <a:r>
              <a:rPr lang="en-US" altLang="en-US" sz="1150" baseline="30000" dirty="0">
                <a:solidFill>
                  <a:srgbClr val="000000"/>
                </a:solidFill>
                <a:latin typeface="+mj-lt"/>
              </a:rPr>
              <a:t>th</a:t>
            </a:r>
            <a:r>
              <a:rPr lang="en-US" altLang="en-US" sz="1150" dirty="0">
                <a:solidFill>
                  <a:srgbClr val="000000"/>
                </a:solidFill>
                <a:latin typeface="+mj-lt"/>
              </a:rPr>
              <a:t>  DC-DC port can be added to support EV 12V/48V Loads.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300008" y="971087"/>
            <a:ext cx="4872826" cy="4747710"/>
          </a:xfrm>
          <a:prstGeom prst="rect">
            <a:avLst/>
          </a:prstGeom>
          <a:solidFill>
            <a:srgbClr val="9DA0A3">
              <a:lumMod val="40000"/>
              <a:lumOff val="60000"/>
            </a:srgbClr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800" b="1" dirty="0">
              <a:solidFill>
                <a:srgbClr val="1185B1"/>
              </a:solidFill>
            </a:endParaRPr>
          </a:p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1400" b="1" dirty="0">
                <a:solidFill>
                  <a:srgbClr val="1185B1"/>
                </a:solidFill>
              </a:rPr>
              <a:t>Technology Enablers and Market Drivers</a:t>
            </a:r>
            <a:endParaRPr lang="en-US" altLang="en-US" sz="1400" kern="0" dirty="0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50081" y="1719815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248307" y="3727237"/>
            <a:ext cx="4927599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Imagen’s Proprietary Power Electronics Packaging/magnetic design.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Low Inductive </a:t>
            </a:r>
            <a:r>
              <a:rPr lang="en-US" sz="1200" dirty="0" err="1"/>
              <a:t>SiC</a:t>
            </a:r>
            <a:r>
              <a:rPr lang="en-US" sz="1200" dirty="0"/>
              <a:t> Power Module Packaging in 3-Level. configuration supported by High frequency magnetics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High bandwidth FPGA based control with control step time &lt;0.1us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Innovative faster controls for common mode voltage and neutral </a:t>
            </a:r>
          </a:p>
          <a:p>
            <a:pPr>
              <a:spcBef>
                <a:spcPts val="300"/>
              </a:spcBef>
            </a:pPr>
            <a:r>
              <a:rPr lang="en-US" sz="1200" dirty="0"/>
              <a:t>        point voltage controls  including reduced EMI.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Integrated cooling for size reduction.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Proprietary control board to control all devices by one board.</a:t>
            </a:r>
          </a:p>
          <a:p>
            <a:pPr>
              <a:spcBef>
                <a:spcPts val="300"/>
              </a:spcBef>
            </a:pPr>
            <a:endParaRPr lang="en-US" sz="1150" dirty="0"/>
          </a:p>
        </p:txBody>
      </p:sp>
      <p:sp>
        <p:nvSpPr>
          <p:cNvPr id="13" name="TextBox 12"/>
          <p:cNvSpPr txBox="1"/>
          <p:nvPr/>
        </p:nvSpPr>
        <p:spPr>
          <a:xfrm>
            <a:off x="7391400" y="40005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172200" y="182273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4" name="Picture 3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8" y="98845"/>
            <a:ext cx="579372" cy="320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F42BA1B-7495-40A1-BC7D-970B6CE4D5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299263"/>
            <a:ext cx="524354" cy="319030"/>
          </a:xfrm>
          <a:prstGeom prst="rect">
            <a:avLst/>
          </a:prstGeom>
        </p:spPr>
      </p:pic>
      <p:pic>
        <p:nvPicPr>
          <p:cNvPr id="18" name="Picture 2" descr="Image result for infineon">
            <a:extLst>
              <a:ext uri="{FF2B5EF4-FFF2-40B4-BE49-F238E27FC236}">
                <a16:creationId xmlns:a16="http://schemas.microsoft.com/office/drawing/2014/main" id="{6DC98F7C-D34F-41DA-87C3-E37793CF9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8" y="504825"/>
            <a:ext cx="565542" cy="226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08825" y="1456886"/>
            <a:ext cx="4835175" cy="208641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254605" y="1866223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err="1">
                <a:solidFill>
                  <a:srgbClr val="00B050"/>
                </a:solidFill>
              </a:rPr>
              <a:t>Imagen’s</a:t>
            </a:r>
            <a:r>
              <a:rPr lang="en-US" sz="800" b="1" dirty="0">
                <a:solidFill>
                  <a:srgbClr val="00B050"/>
                </a:solidFill>
              </a:rPr>
              <a:t> Compact Multi-Level Inverter Technology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967983" y="1404558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err="1">
                <a:solidFill>
                  <a:srgbClr val="00B050"/>
                </a:solidFill>
              </a:rPr>
              <a:t>Imagen’s</a:t>
            </a:r>
            <a:r>
              <a:rPr lang="en-US" sz="800" b="1" dirty="0">
                <a:solidFill>
                  <a:srgbClr val="00B050"/>
                </a:solidFill>
              </a:rPr>
              <a:t> Integrated </a:t>
            </a:r>
          </a:p>
          <a:p>
            <a:r>
              <a:rPr lang="en-US" sz="800" b="1" dirty="0">
                <a:solidFill>
                  <a:srgbClr val="00B050"/>
                </a:solidFill>
              </a:rPr>
              <a:t>ESS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58137" y="3096207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err="1">
                <a:solidFill>
                  <a:srgbClr val="00B050"/>
                </a:solidFill>
              </a:rPr>
              <a:t>Imagen’s</a:t>
            </a:r>
            <a:r>
              <a:rPr lang="en-US" sz="800" b="1" dirty="0">
                <a:solidFill>
                  <a:srgbClr val="00B050"/>
                </a:solidFill>
              </a:rPr>
              <a:t> Hi-Speed FPGA Controls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40261" y="1560438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rgbClr val="00B050"/>
                </a:solidFill>
              </a:rPr>
              <a:t>Infineon’s 3-Level </a:t>
            </a:r>
            <a:r>
              <a:rPr lang="en-US" sz="800" b="1" dirty="0" err="1">
                <a:solidFill>
                  <a:srgbClr val="00B050"/>
                </a:solidFill>
              </a:rPr>
              <a:t>SiC</a:t>
            </a:r>
            <a:r>
              <a:rPr lang="en-US" sz="800" b="1" dirty="0">
                <a:solidFill>
                  <a:srgbClr val="00B050"/>
                </a:solidFill>
              </a:rPr>
              <a:t> Technology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15200" y="2757653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err="1">
                <a:solidFill>
                  <a:srgbClr val="00B050"/>
                </a:solidFill>
              </a:rPr>
              <a:t>Imagen’s</a:t>
            </a:r>
            <a:r>
              <a:rPr lang="en-US" sz="800" b="1" dirty="0">
                <a:solidFill>
                  <a:srgbClr val="00B050"/>
                </a:solidFill>
              </a:rPr>
              <a:t> Proprietary HF</a:t>
            </a:r>
          </a:p>
          <a:p>
            <a:r>
              <a:rPr lang="en-US" sz="800" b="1" dirty="0">
                <a:solidFill>
                  <a:srgbClr val="00B050"/>
                </a:solidFill>
              </a:rPr>
              <a:t>Magnetics Design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407061" y="2533501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rgbClr val="00B050"/>
                </a:solidFill>
              </a:rPr>
              <a:t>Grid Support</a:t>
            </a:r>
          </a:p>
          <a:p>
            <a:r>
              <a:rPr lang="en-US" sz="800" b="1" dirty="0">
                <a:solidFill>
                  <a:srgbClr val="00B050"/>
                </a:solidFill>
              </a:rPr>
              <a:t>Applications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9871" y="2836595"/>
            <a:ext cx="571605" cy="296277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8294183" y="3121932"/>
            <a:ext cx="1066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rgbClr val="00B050"/>
                </a:solidFill>
              </a:rPr>
              <a:t>EV Applications</a:t>
            </a:r>
          </a:p>
        </p:txBody>
      </p:sp>
      <p:pic>
        <p:nvPicPr>
          <p:cNvPr id="1026" name="Picture 2" descr="American-Made Solar Prize Logo">
            <a:extLst>
              <a:ext uri="{FF2B5EF4-FFF2-40B4-BE49-F238E27FC236}">
                <a16:creationId xmlns:a16="http://schemas.microsoft.com/office/drawing/2014/main" id="{0ADF7456-07CF-4745-A749-71489A851B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190500"/>
            <a:ext cx="565542" cy="62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344CE738-5672-47B9-A9D4-72364DC22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28600"/>
            <a:ext cx="6553200" cy="647700"/>
          </a:xfrm>
        </p:spPr>
        <p:txBody>
          <a:bodyPr>
            <a:noAutofit/>
          </a:bodyPr>
          <a:lstStyle/>
          <a:p>
            <a:r>
              <a:rPr lang="en-US" sz="2400" b="1" dirty="0"/>
              <a:t>     </a:t>
            </a:r>
            <a:r>
              <a:rPr lang="en-US" sz="2400" dirty="0"/>
              <a:t>Three-Port Modular, Power Conversion System for 1500V Solar PV and EV Applications</a:t>
            </a:r>
            <a:br>
              <a:rPr lang="en-US" sz="2400" dirty="0"/>
            </a:br>
            <a:endParaRPr lang="en-US" sz="2400" dirty="0"/>
          </a:p>
        </p:txBody>
      </p:sp>
      <p:pic>
        <p:nvPicPr>
          <p:cNvPr id="24" name="Picture 2" descr="Image result for USS Zumwalt">
            <a:extLst>
              <a:ext uri="{FF2B5EF4-FFF2-40B4-BE49-F238E27FC236}">
                <a16:creationId xmlns:a16="http://schemas.microsoft.com/office/drawing/2014/main" id="{1F4CDC77-F1DE-45C3-A0BC-0E4B790A1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871" y="1648705"/>
            <a:ext cx="698634" cy="39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745C5FBB-35DD-4EFD-9537-9167A4944CF1}"/>
              </a:ext>
            </a:extLst>
          </p:cNvPr>
          <p:cNvSpPr txBox="1"/>
          <p:nvPr/>
        </p:nvSpPr>
        <p:spPr>
          <a:xfrm>
            <a:off x="8225373" y="1465015"/>
            <a:ext cx="1066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rgbClr val="00B050"/>
                </a:solidFill>
              </a:rPr>
              <a:t>Naval Applications</a:t>
            </a:r>
          </a:p>
        </p:txBody>
      </p:sp>
    </p:spTree>
    <p:extLst>
      <p:ext uri="{BB962C8B-B14F-4D97-AF65-F5344CB8AC3E}">
        <p14:creationId xmlns:p14="http://schemas.microsoft.com/office/powerpoint/2010/main" val="1100705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278183"/>
      </a:accent1>
      <a:accent2>
        <a:srgbClr val="99CC33"/>
      </a:accent2>
      <a:accent3>
        <a:srgbClr val="3399CC"/>
      </a:accent3>
      <a:accent4>
        <a:srgbClr val="66CC33"/>
      </a:accent4>
      <a:accent5>
        <a:srgbClr val="66CCCC"/>
      </a:accent5>
      <a:accent6>
        <a:srgbClr val="CCCC3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5616</TotalTime>
  <Words>308</Words>
  <Application>Microsoft Office PowerPoint</Application>
  <PresentationFormat>On-screen Show (16:10)</PresentationFormat>
  <Paragraphs>34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Microsoft Sans Serif</vt:lpstr>
      <vt:lpstr>Office Theme</vt:lpstr>
      <vt:lpstr>     Three-Port Modular, Power Conversion System for 1500V Solar PV and EV Applications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Company</dc:creator>
  <cp:lastModifiedBy>Ajith wijena</cp:lastModifiedBy>
  <cp:revision>388</cp:revision>
  <dcterms:created xsi:type="dcterms:W3CDTF">2013-12-25T12:45:28Z</dcterms:created>
  <dcterms:modified xsi:type="dcterms:W3CDTF">2019-09-04T19:31:25Z</dcterms:modified>
</cp:coreProperties>
</file>