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8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B4400-C307-4647-9E24-0D6741D689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C97E54-CF82-476C-9535-50C5A58220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83DE02-837B-414A-A238-92A9A5B4F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49EAD-04A2-4382-B31B-9932B0D0CB9D}" type="datetimeFigureOut">
              <a:rPr lang="en-US" smtClean="0"/>
              <a:t>9/3/2019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1700D-9665-4569-B943-7CD5FBEE5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6F22F0-5BCB-4DB1-95A1-649A42989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1044A-1BB1-43E2-B5A2-2C3077393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398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40550-72E1-409E-AD8C-3A6B83533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8FDA2F-D395-4E3B-AF93-47E12BCD0A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730077-6F6F-4FE3-BAA6-E647AEB70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49EAD-04A2-4382-B31B-9932B0D0CB9D}" type="datetimeFigureOut">
              <a:rPr lang="en-US" smtClean="0"/>
              <a:t>9/3/2019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0765B-A67F-44FF-9C5A-22682416D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46796-4329-4FFA-9C38-5ACB4D237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1044A-1BB1-43E2-B5A2-2C3077393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573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E7F91-773A-4814-972D-59D09239A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C420CE-764D-448F-B4AC-C467BEC841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92E01D-1A26-4408-A68C-71C19CCE2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49EAD-04A2-4382-B31B-9932B0D0CB9D}" type="datetimeFigureOut">
              <a:rPr lang="en-US" smtClean="0"/>
              <a:t>9/3/2019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104419-8E90-46E0-AF64-2C2C167B7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2EAAF8-2DD1-4A07-A09D-4C3B579A7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1044A-1BB1-43E2-B5A2-2C3077393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627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AE9B3-0272-4BA4-B1DE-1D408508D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8EE96B-AA6C-4652-8FE9-6FE6CAA85E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201E0C-01E5-4F70-8B48-B8D269AE47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F53B53-6648-4461-893F-69D21ED8F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49EAD-04A2-4382-B31B-9932B0D0CB9D}" type="datetimeFigureOut">
              <a:rPr lang="en-US" smtClean="0"/>
              <a:t>9/3/2019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A4F707-CA8C-40BC-AA74-D6A9A2BE8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09FB79-9FD2-482F-BCDB-67B787191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1044A-1BB1-43E2-B5A2-2C3077393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65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310C8-949B-490F-AF63-650E2415B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75E59C-7E2E-4B4D-9371-3B5905B2C7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98A224-D162-4BE5-B2D8-F80C10A72F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693320-F7FA-4421-98D0-FFF376064A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33C570-4A91-43F8-B935-A06EB88DE4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D05F303-1C4D-42A7-BDAD-4FA699CD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49EAD-04A2-4382-B31B-9932B0D0CB9D}" type="datetimeFigureOut">
              <a:rPr lang="en-US" smtClean="0"/>
              <a:t>9/3/2019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53B5BB2-BEFF-45F9-9763-08212360C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BF16EA-E38B-40D7-91A5-78B5819B9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1044A-1BB1-43E2-B5A2-2C3077393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847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AEE7D-E496-442D-913A-03AE55BE2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4D97A3-0D55-4D02-AF3E-8638E42CE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49EAD-04A2-4382-B31B-9932B0D0CB9D}" type="datetimeFigureOut">
              <a:rPr lang="en-US" smtClean="0"/>
              <a:t>9/3/2019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989C51-6351-4D2A-8B60-BA662D291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D59E93-8728-47D6-BE40-49AC8C7DF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1044A-1BB1-43E2-B5A2-2C3077393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282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E469EB-EC63-477B-A18B-CF1E36920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49EAD-04A2-4382-B31B-9932B0D0CB9D}" type="datetimeFigureOut">
              <a:rPr lang="en-US" smtClean="0"/>
              <a:t>9/3/2019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887913-794A-4BF4-9444-4E7465788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B94BA9-2AD0-48E3-AD8D-2CFD5C34E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1044A-1BB1-43E2-B5A2-2C3077393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828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04EF7-58BF-493E-BAE7-4A861627D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BF06E6-3022-4B4E-85C4-C073C9D31C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BD2290-AA76-4D06-BD8C-83C5A20750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2E667E-3292-4773-B9EE-DA1937ACE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49EAD-04A2-4382-B31B-9932B0D0CB9D}" type="datetimeFigureOut">
              <a:rPr lang="en-US" smtClean="0"/>
              <a:t>9/3/2019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1FF9AE-CD9F-4CF3-975A-7CFD20DE8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0E1D49-0F78-4EA0-A37C-D5718D062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1044A-1BB1-43E2-B5A2-2C3077393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101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EEC04-4599-4498-A1C8-1A9E490B6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D53130-EFE0-4078-8766-D41A79B242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5DF21D-3B73-4A33-9E74-BDDE2AA57D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4025E3-0A4C-4355-92CE-C037C79F2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49EAD-04A2-4382-B31B-9932B0D0CB9D}" type="datetimeFigureOut">
              <a:rPr lang="en-US" smtClean="0"/>
              <a:t>9/3/2019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A9F4AF-98FC-45AD-ABFD-038CA073D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087181-1AB0-4748-A408-F89F29DD8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1044A-1BB1-43E2-B5A2-2C3077393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258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B882A-D579-4290-BE33-67397E447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6F7511-75A5-4DD0-91CA-3050792716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E7AA3A-027F-433A-8783-844D4E0BA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49EAD-04A2-4382-B31B-9932B0D0CB9D}" type="datetimeFigureOut">
              <a:rPr lang="en-US" smtClean="0"/>
              <a:t>9/3/2019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7D3C6F-2A80-4A95-A964-D99C3BBC7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466D2D-4DBC-44BA-83E0-C0027B769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1044A-1BB1-43E2-B5A2-2C3077393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045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6C7510A-B643-48A6-86CF-B2C6859162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00FBAA-0C6C-4477-AB5F-C5E892B2C7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E19E5D-5AE9-4DF4-B7D9-E978BF99F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49EAD-04A2-4382-B31B-9932B0D0CB9D}" type="datetimeFigureOut">
              <a:rPr lang="en-US" smtClean="0"/>
              <a:t>9/3/2019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C803C0-7A5C-48E8-891B-70DC6FA3C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5A5CC-F1BA-4CD5-8AA5-ADC47A873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1044A-1BB1-43E2-B5A2-2C3077393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698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97516E-4FC7-450B-8192-C4F0C4693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FDA0F9-71C4-488F-8F82-B827C25B19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6CF113-E5BB-4938-B13F-44688C378F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349EAD-04A2-4382-B31B-9932B0D0CB9D}" type="datetimeFigureOut">
              <a:rPr lang="en-US" smtClean="0"/>
              <a:t>9/3/2019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7E4CE6-8DBA-49CD-9FC6-1DF2E8A682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E629A3-C248-4A7B-8623-8D1984D703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51044A-1BB1-43E2-B5A2-2C3077393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064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3" descr="SLATITLEPAGE.jpg copy.png">
            <a:extLst>
              <a:ext uri="{FF2B5EF4-FFF2-40B4-BE49-F238E27FC236}">
                <a16:creationId xmlns:a16="http://schemas.microsoft.com/office/drawing/2014/main" id="{59190BFE-C899-4C7D-B772-79FE84C339F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t="64816" b="29169"/>
          <a:stretch>
            <a:fillRect/>
          </a:stretch>
        </p:blipFill>
        <p:spPr bwMode="auto">
          <a:xfrm>
            <a:off x="0" y="6556375"/>
            <a:ext cx="12192000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4">
            <a:extLst>
              <a:ext uri="{FF2B5EF4-FFF2-40B4-BE49-F238E27FC236}">
                <a16:creationId xmlns:a16="http://schemas.microsoft.com/office/drawing/2014/main" id="{415752B1-C981-4337-AB0F-5BA48C4321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814388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txBody>
          <a:bodyPr wrap="none"/>
          <a:lstStyle/>
          <a:p>
            <a:pPr defTabSz="871538">
              <a:defRPr/>
            </a:pPr>
            <a:endParaRPr kumimoji="0" lang="en-US" sz="19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780BC6B-E4E2-43E3-98B2-DE838B0460FC}"/>
              </a:ext>
            </a:extLst>
          </p:cNvPr>
          <p:cNvSpPr txBox="1"/>
          <p:nvPr/>
        </p:nvSpPr>
        <p:spPr>
          <a:xfrm>
            <a:off x="5027824" y="4819281"/>
            <a:ext cx="6995562" cy="1969770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Clr>
                <a:srgbClr val="006600"/>
              </a:buClr>
              <a:buSzPct val="125000"/>
              <a:buFont typeface="Wingdings" panose="05000000000000000000" pitchFamily="2" charset="2"/>
              <a:buChar char="ü"/>
            </a:pPr>
            <a:r>
              <a:rPr lang="en-US" sz="1600" dirty="0"/>
              <a:t>Solar module becomes an integral part of greenhouse roofing </a:t>
            </a:r>
            <a:r>
              <a:rPr lang="en-US" sz="1600" dirty="0">
                <a:sym typeface="Symbol" panose="05050102010706020507" pitchFamily="18" charset="2"/>
              </a:rPr>
              <a:t> minimize added cost and turn a greenhouse into a dual use</a:t>
            </a:r>
            <a:endParaRPr lang="en-US" sz="1600" dirty="0"/>
          </a:p>
          <a:p>
            <a:pPr marL="285750" indent="-285750">
              <a:spcAft>
                <a:spcPts val="600"/>
              </a:spcAft>
              <a:buClr>
                <a:srgbClr val="006600"/>
              </a:buClr>
              <a:buSzPct val="125000"/>
              <a:buFont typeface="Wingdings" panose="05000000000000000000" pitchFamily="2" charset="2"/>
              <a:buChar char="ü"/>
            </a:pPr>
            <a:r>
              <a:rPr lang="en-US" sz="1600" dirty="0"/>
              <a:t>Pass the majority of visible light </a:t>
            </a:r>
            <a:r>
              <a:rPr lang="en-US" sz="1600" dirty="0">
                <a:sym typeface="Symbol" panose="05050102010706020507" pitchFamily="18" charset="2"/>
              </a:rPr>
              <a:t> good for plants photosynthesis but reflect and concentrate unwanted NIR light to boost electricity output and regulate greenhouse temperature</a:t>
            </a:r>
          </a:p>
          <a:p>
            <a:pPr marL="285750" indent="-285750">
              <a:spcAft>
                <a:spcPts val="600"/>
              </a:spcAft>
              <a:buClr>
                <a:srgbClr val="006600"/>
              </a:buClr>
              <a:buSzPct val="125000"/>
              <a:buFont typeface="Wingdings" panose="05000000000000000000" pitchFamily="2" charset="2"/>
              <a:buChar char="ü"/>
            </a:pPr>
            <a:r>
              <a:rPr lang="en-US" sz="1600" dirty="0">
                <a:sym typeface="Symbol" panose="05050102010706020507" pitchFamily="18" charset="2"/>
              </a:rPr>
              <a:t>PV developer in Europe has committed to do initial testing and to build a greenhouse for pilot testing </a:t>
            </a:r>
            <a:r>
              <a:rPr lang="en-US" sz="1600">
                <a:sym typeface="Symbol" panose="05050102010706020507" pitchFamily="18" charset="2"/>
              </a:rPr>
              <a:t>this technology</a:t>
            </a:r>
            <a:endParaRPr lang="en-US" sz="1400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46181EA2-807C-47AB-826C-BE8E8FBAF1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842" y="937451"/>
            <a:ext cx="4008727" cy="3006545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CF221B99-ED33-4885-8CC1-3E89C5E61780}"/>
              </a:ext>
            </a:extLst>
          </p:cNvPr>
          <p:cNvSpPr txBox="1"/>
          <p:nvPr/>
        </p:nvSpPr>
        <p:spPr>
          <a:xfrm>
            <a:off x="3214605" y="1531169"/>
            <a:ext cx="1190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Bifacial solar cells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D836D9A-C835-4C4D-BAF1-CE4D02D4BA12}"/>
              </a:ext>
            </a:extLst>
          </p:cNvPr>
          <p:cNvSpPr txBox="1"/>
          <p:nvPr/>
        </p:nvSpPr>
        <p:spPr>
          <a:xfrm>
            <a:off x="2045977" y="2949796"/>
            <a:ext cx="1936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Dichroic reflector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448EBC6-3747-4EFB-8B0F-2DC4E9279F64}"/>
              </a:ext>
            </a:extLst>
          </p:cNvPr>
          <p:cNvGrpSpPr/>
          <p:nvPr/>
        </p:nvGrpSpPr>
        <p:grpSpPr>
          <a:xfrm>
            <a:off x="261001" y="4067027"/>
            <a:ext cx="4651465" cy="2460163"/>
            <a:chOff x="4495189" y="2853934"/>
            <a:chExt cx="4356658" cy="2231362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CE107017-0FA9-4E5E-8F94-488CA1FB4E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18440"/>
            <a:stretch/>
          </p:blipFill>
          <p:spPr>
            <a:xfrm>
              <a:off x="4495189" y="2861351"/>
              <a:ext cx="4356658" cy="2223945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51A29A4-B300-4A6C-8FE0-8054ACAE0678}"/>
                </a:ext>
              </a:extLst>
            </p:cNvPr>
            <p:cNvSpPr txBox="1"/>
            <p:nvPr/>
          </p:nvSpPr>
          <p:spPr>
            <a:xfrm>
              <a:off x="7106729" y="3357072"/>
              <a:ext cx="1654043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500" dirty="0"/>
                <a:t>Bifacial Si solar cell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5474625-8E07-4883-8684-526251E47423}"/>
                </a:ext>
              </a:extLst>
            </p:cNvPr>
            <p:cNvSpPr txBox="1"/>
            <p:nvPr/>
          </p:nvSpPr>
          <p:spPr>
            <a:xfrm>
              <a:off x="7183539" y="4243932"/>
              <a:ext cx="1668308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500" dirty="0"/>
                <a:t>Dichroic reflector</a:t>
              </a:r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191C8A9F-126B-44E3-B3CE-BC4941012FBC}"/>
                </a:ext>
              </a:extLst>
            </p:cNvPr>
            <p:cNvCxnSpPr/>
            <p:nvPr/>
          </p:nvCxnSpPr>
          <p:spPr bwMode="auto">
            <a:xfrm>
              <a:off x="5916174" y="3549097"/>
              <a:ext cx="652885" cy="0"/>
            </a:xfrm>
            <a:prstGeom prst="line">
              <a:avLst/>
            </a:prstGeom>
            <a:solidFill>
              <a:schemeClr val="accent1"/>
            </a:solidFill>
            <a:ln w="41275" cap="flat" cmpd="sng" algn="ctr">
              <a:solidFill>
                <a:srgbClr val="0000CC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32" name="Arrow: Down 31">
              <a:extLst>
                <a:ext uri="{FF2B5EF4-FFF2-40B4-BE49-F238E27FC236}">
                  <a16:creationId xmlns:a16="http://schemas.microsoft.com/office/drawing/2014/main" id="{B7954452-3E2B-4A9C-AE94-4CE1D3ECF280}"/>
                </a:ext>
              </a:extLst>
            </p:cNvPr>
            <p:cNvSpPr/>
            <p:nvPr/>
          </p:nvSpPr>
          <p:spPr bwMode="auto">
            <a:xfrm>
              <a:off x="5433802" y="2853934"/>
              <a:ext cx="230430" cy="1501667"/>
            </a:xfrm>
            <a:prstGeom prst="downArrow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50800" dir="5400000" algn="ctr" rotWithShape="0">
                <a:srgbClr val="000000"/>
              </a:outerShdw>
            </a:effec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charset="0"/>
              </a:endParaRPr>
            </a:p>
          </p:txBody>
        </p:sp>
        <p:sp>
          <p:nvSpPr>
            <p:cNvPr id="33" name="Arrow: Down 32">
              <a:extLst>
                <a:ext uri="{FF2B5EF4-FFF2-40B4-BE49-F238E27FC236}">
                  <a16:creationId xmlns:a16="http://schemas.microsoft.com/office/drawing/2014/main" id="{FADA55C0-7518-4FDB-9A4F-B41254A82E03}"/>
                </a:ext>
              </a:extLst>
            </p:cNvPr>
            <p:cNvSpPr/>
            <p:nvPr/>
          </p:nvSpPr>
          <p:spPr bwMode="auto">
            <a:xfrm>
              <a:off x="6816382" y="2853934"/>
              <a:ext cx="230430" cy="1501667"/>
            </a:xfrm>
            <a:prstGeom prst="downArrow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50800" dir="5400000" algn="ctr" rotWithShape="0">
                <a:srgbClr val="000000">
                  <a:alpha val="10000"/>
                </a:srgbClr>
              </a:outerShdw>
            </a:effec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charset="0"/>
              </a:endParaRPr>
            </a:p>
          </p:txBody>
        </p:sp>
        <p:sp>
          <p:nvSpPr>
            <p:cNvPr id="34" name="Arrow: Down 33">
              <a:extLst>
                <a:ext uri="{FF2B5EF4-FFF2-40B4-BE49-F238E27FC236}">
                  <a16:creationId xmlns:a16="http://schemas.microsoft.com/office/drawing/2014/main" id="{DEE6FC24-A2D1-41CA-9CB2-C9CB416F65A8}"/>
                </a:ext>
              </a:extLst>
            </p:cNvPr>
            <p:cNvSpPr/>
            <p:nvPr/>
          </p:nvSpPr>
          <p:spPr bwMode="auto">
            <a:xfrm>
              <a:off x="5472207" y="4394007"/>
              <a:ext cx="153620" cy="669908"/>
            </a:xfrm>
            <a:prstGeom prst="downArrow">
              <a:avLst/>
            </a:prstGeom>
            <a:gradFill>
              <a:gsLst>
                <a:gs pos="1000">
                  <a:srgbClr val="FF0000">
                    <a:lumMod val="100000"/>
                  </a:srgbClr>
                </a:gs>
                <a:gs pos="54000">
                  <a:srgbClr val="00B050"/>
                </a:gs>
                <a:gs pos="100000">
                  <a:srgbClr val="0000FF">
                    <a:lumMod val="86000"/>
                    <a:lumOff val="14000"/>
                  </a:srgb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50800" dir="5400000" algn="ctr" rotWithShape="0">
                <a:srgbClr val="000000">
                  <a:alpha val="10000"/>
                </a:srgbClr>
              </a:outerShdw>
            </a:effec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charset="0"/>
              </a:endParaRPr>
            </a:p>
          </p:txBody>
        </p:sp>
        <p:sp>
          <p:nvSpPr>
            <p:cNvPr id="35" name="Arrow: Down 34">
              <a:extLst>
                <a:ext uri="{FF2B5EF4-FFF2-40B4-BE49-F238E27FC236}">
                  <a16:creationId xmlns:a16="http://schemas.microsoft.com/office/drawing/2014/main" id="{2CA30E89-E27C-42EE-87FA-0C45D2442770}"/>
                </a:ext>
              </a:extLst>
            </p:cNvPr>
            <p:cNvSpPr/>
            <p:nvPr/>
          </p:nvSpPr>
          <p:spPr bwMode="auto">
            <a:xfrm>
              <a:off x="6854787" y="4394007"/>
              <a:ext cx="153620" cy="669908"/>
            </a:xfrm>
            <a:prstGeom prst="downArrow">
              <a:avLst/>
            </a:prstGeom>
            <a:gradFill>
              <a:gsLst>
                <a:gs pos="1000">
                  <a:srgbClr val="FF0000">
                    <a:lumMod val="90000"/>
                    <a:lumOff val="10000"/>
                  </a:srgbClr>
                </a:gs>
                <a:gs pos="54000">
                  <a:srgbClr val="00B050"/>
                </a:gs>
                <a:gs pos="100000">
                  <a:srgbClr val="0000FF">
                    <a:lumMod val="86000"/>
                    <a:lumOff val="14000"/>
                  </a:srgb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50800" dir="5400000" algn="ctr" rotWithShape="0">
                <a:srgbClr val="000000">
                  <a:alpha val="10000"/>
                </a:srgbClr>
              </a:outerShdw>
            </a:effec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charset="0"/>
              </a:endParaRPr>
            </a:p>
          </p:txBody>
        </p:sp>
        <p:sp>
          <p:nvSpPr>
            <p:cNvPr id="36" name="Arrow: Down 35">
              <a:extLst>
                <a:ext uri="{FF2B5EF4-FFF2-40B4-BE49-F238E27FC236}">
                  <a16:creationId xmlns:a16="http://schemas.microsoft.com/office/drawing/2014/main" id="{B78B0E3B-4EFD-4731-AB5B-C668C3B1E865}"/>
                </a:ext>
              </a:extLst>
            </p:cNvPr>
            <p:cNvSpPr/>
            <p:nvPr/>
          </p:nvSpPr>
          <p:spPr bwMode="auto">
            <a:xfrm rot="12492163">
              <a:off x="5767557" y="3528800"/>
              <a:ext cx="117129" cy="884282"/>
            </a:xfrm>
            <a:prstGeom prst="downArrow">
              <a:avLst/>
            </a:prstGeom>
            <a:solidFill>
              <a:srgbClr val="800080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50800" dir="5400000" algn="ctr" rotWithShape="0">
                <a:srgbClr val="000000">
                  <a:alpha val="10000"/>
                </a:srgbClr>
              </a:outerShdw>
            </a:effec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charset="0"/>
              </a:endParaRPr>
            </a:p>
          </p:txBody>
        </p:sp>
        <p:sp>
          <p:nvSpPr>
            <p:cNvPr id="37" name="Arrow: Down 36">
              <a:extLst>
                <a:ext uri="{FF2B5EF4-FFF2-40B4-BE49-F238E27FC236}">
                  <a16:creationId xmlns:a16="http://schemas.microsoft.com/office/drawing/2014/main" id="{53CF085C-53BE-47DC-A5DD-46AA58CE506D}"/>
                </a:ext>
              </a:extLst>
            </p:cNvPr>
            <p:cNvSpPr/>
            <p:nvPr/>
          </p:nvSpPr>
          <p:spPr bwMode="auto">
            <a:xfrm rot="9179516">
              <a:off x="6620071" y="3527474"/>
              <a:ext cx="117129" cy="884282"/>
            </a:xfrm>
            <a:prstGeom prst="downArrow">
              <a:avLst/>
            </a:prstGeom>
            <a:solidFill>
              <a:srgbClr val="800080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50800" dir="5400000" algn="ctr" rotWithShape="0">
                <a:srgbClr val="000000">
                  <a:alpha val="10000"/>
                </a:srgbClr>
              </a:outerShdw>
            </a:effec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35E910D-F912-4A22-B0EA-1EEEF732FD9A}"/>
                </a:ext>
              </a:extLst>
            </p:cNvPr>
            <p:cNvSpPr txBox="1"/>
            <p:nvPr/>
          </p:nvSpPr>
          <p:spPr>
            <a:xfrm>
              <a:off x="5688912" y="4728961"/>
              <a:ext cx="1086096" cy="323165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500" dirty="0"/>
                <a:t>Visible light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6F5B442-6B45-4E94-9DE1-D2FDED506801}"/>
                </a:ext>
              </a:extLst>
            </p:cNvPr>
            <p:cNvSpPr txBox="1"/>
            <p:nvPr/>
          </p:nvSpPr>
          <p:spPr>
            <a:xfrm>
              <a:off x="5988961" y="3741122"/>
              <a:ext cx="48599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/>
                <a:t>NIR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D388766-636F-45F2-8479-E9B7CE759951}"/>
                </a:ext>
              </a:extLst>
            </p:cNvPr>
            <p:cNvSpPr txBox="1"/>
            <p:nvPr/>
          </p:nvSpPr>
          <p:spPr>
            <a:xfrm>
              <a:off x="5836802" y="2875405"/>
              <a:ext cx="818541" cy="323165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500" dirty="0"/>
                <a:t>Sunlight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CE956666-37B5-45DD-BEE1-080EEBE56E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823" y="853319"/>
            <a:ext cx="6995563" cy="393500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72CA8E6-C4C2-4584-85BE-2F4192D81B85}"/>
              </a:ext>
            </a:extLst>
          </p:cNvPr>
          <p:cNvSpPr txBox="1"/>
          <p:nvPr/>
        </p:nvSpPr>
        <p:spPr>
          <a:xfrm>
            <a:off x="261001" y="75762"/>
            <a:ext cx="1167883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>
                <a:solidFill>
                  <a:schemeClr val="bg1"/>
                </a:solidFill>
              </a:rPr>
              <a:t>DWP Energy Solutions: Translucent Solar Module for Greenhouse Farming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38DE11E-BDB5-4FD6-AA92-21B64D301F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0713" y="829429"/>
            <a:ext cx="1582673" cy="826886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9607278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1349</TotalTime>
  <Words>92</Words>
  <Application>Microsoft Office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Yuan, Hao Chih</dc:creator>
  <cp:lastModifiedBy>Pan, Wei</cp:lastModifiedBy>
  <cp:revision>17</cp:revision>
  <dcterms:created xsi:type="dcterms:W3CDTF">2018-10-04T01:05:58Z</dcterms:created>
  <dcterms:modified xsi:type="dcterms:W3CDTF">2019-09-04T01:12:16Z</dcterms:modified>
</cp:coreProperties>
</file>