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12192000" cy="6858000"/>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0" d="100"/>
          <a:sy n="110" d="100"/>
        </p:scale>
        <p:origin x="49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2F0B615-43DE-49C5-AACD-CDDEFD4DCE5B}" type="datetimeFigureOut">
              <a:rPr lang="en-US" smtClean="0"/>
              <a:t>9/3/2019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CF6410-F84B-48D1-A975-D4A458E0BBA5}" type="slidenum">
              <a:rPr lang="en-US" smtClean="0"/>
              <a:t>‹#›</a:t>
            </a:fld>
            <a:endParaRPr lang="en-US"/>
          </a:p>
        </p:txBody>
      </p:sp>
    </p:spTree>
    <p:extLst>
      <p:ext uri="{BB962C8B-B14F-4D97-AF65-F5344CB8AC3E}">
        <p14:creationId xmlns:p14="http://schemas.microsoft.com/office/powerpoint/2010/main" val="1085746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F0B615-43DE-49C5-AACD-CDDEFD4DCE5B}" type="datetimeFigureOut">
              <a:rPr lang="en-US" smtClean="0"/>
              <a:t>9/3/2019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CF6410-F84B-48D1-A975-D4A458E0BBA5}" type="slidenum">
              <a:rPr lang="en-US" smtClean="0"/>
              <a:t>‹#›</a:t>
            </a:fld>
            <a:endParaRPr lang="en-US"/>
          </a:p>
        </p:txBody>
      </p:sp>
    </p:spTree>
    <p:extLst>
      <p:ext uri="{BB962C8B-B14F-4D97-AF65-F5344CB8AC3E}">
        <p14:creationId xmlns:p14="http://schemas.microsoft.com/office/powerpoint/2010/main" val="657518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2F0B615-43DE-49C5-AACD-CDDEFD4DCE5B}" type="datetimeFigureOut">
              <a:rPr lang="en-US" smtClean="0"/>
              <a:t>9/3/2019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CF6410-F84B-48D1-A975-D4A458E0BBA5}" type="slidenum">
              <a:rPr lang="en-US" smtClean="0"/>
              <a:t>‹#›</a:t>
            </a:fld>
            <a:endParaRPr lang="en-US"/>
          </a:p>
        </p:txBody>
      </p:sp>
    </p:spTree>
    <p:extLst>
      <p:ext uri="{BB962C8B-B14F-4D97-AF65-F5344CB8AC3E}">
        <p14:creationId xmlns:p14="http://schemas.microsoft.com/office/powerpoint/2010/main" val="489547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2F0B615-43DE-49C5-AACD-CDDEFD4DCE5B}" type="datetimeFigureOut">
              <a:rPr lang="en-US" smtClean="0"/>
              <a:t>9/3/2019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CF6410-F84B-48D1-A975-D4A458E0BBA5}" type="slidenum">
              <a:rPr lang="en-US" smtClean="0"/>
              <a:t>‹#›</a:t>
            </a:fld>
            <a:endParaRPr lang="en-US"/>
          </a:p>
        </p:txBody>
      </p:sp>
    </p:spTree>
    <p:extLst>
      <p:ext uri="{BB962C8B-B14F-4D97-AF65-F5344CB8AC3E}">
        <p14:creationId xmlns:p14="http://schemas.microsoft.com/office/powerpoint/2010/main" val="1482803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2F0B615-43DE-49C5-AACD-CDDEFD4DCE5B}" type="datetimeFigureOut">
              <a:rPr lang="en-US" smtClean="0"/>
              <a:t>9/3/2019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CF6410-F84B-48D1-A975-D4A458E0BBA5}" type="slidenum">
              <a:rPr lang="en-US" smtClean="0"/>
              <a:t>‹#›</a:t>
            </a:fld>
            <a:endParaRPr lang="en-US"/>
          </a:p>
        </p:txBody>
      </p:sp>
    </p:spTree>
    <p:extLst>
      <p:ext uri="{BB962C8B-B14F-4D97-AF65-F5344CB8AC3E}">
        <p14:creationId xmlns:p14="http://schemas.microsoft.com/office/powerpoint/2010/main" val="809086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2F0B615-43DE-49C5-AACD-CDDEFD4DCE5B}" type="datetimeFigureOut">
              <a:rPr lang="en-US" smtClean="0"/>
              <a:t>9/3/2019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CF6410-F84B-48D1-A975-D4A458E0BBA5}" type="slidenum">
              <a:rPr lang="en-US" smtClean="0"/>
              <a:t>‹#›</a:t>
            </a:fld>
            <a:endParaRPr lang="en-US"/>
          </a:p>
        </p:txBody>
      </p:sp>
    </p:spTree>
    <p:extLst>
      <p:ext uri="{BB962C8B-B14F-4D97-AF65-F5344CB8AC3E}">
        <p14:creationId xmlns:p14="http://schemas.microsoft.com/office/powerpoint/2010/main" val="1144681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F0B615-43DE-49C5-AACD-CDDEFD4DCE5B}" type="datetimeFigureOut">
              <a:rPr lang="en-US" smtClean="0"/>
              <a:t>9/3/2019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CF6410-F84B-48D1-A975-D4A458E0BBA5}" type="slidenum">
              <a:rPr lang="en-US" smtClean="0"/>
              <a:t>‹#›</a:t>
            </a:fld>
            <a:endParaRPr lang="en-US"/>
          </a:p>
        </p:txBody>
      </p:sp>
    </p:spTree>
    <p:extLst>
      <p:ext uri="{BB962C8B-B14F-4D97-AF65-F5344CB8AC3E}">
        <p14:creationId xmlns:p14="http://schemas.microsoft.com/office/powerpoint/2010/main" val="3990607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2F0B615-43DE-49C5-AACD-CDDEFD4DCE5B}" type="datetimeFigureOut">
              <a:rPr lang="en-US" smtClean="0"/>
              <a:t>9/3/2019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CF6410-F84B-48D1-A975-D4A458E0BBA5}" type="slidenum">
              <a:rPr lang="en-US" smtClean="0"/>
              <a:t>‹#›</a:t>
            </a:fld>
            <a:endParaRPr lang="en-US"/>
          </a:p>
        </p:txBody>
      </p:sp>
    </p:spTree>
    <p:extLst>
      <p:ext uri="{BB962C8B-B14F-4D97-AF65-F5344CB8AC3E}">
        <p14:creationId xmlns:p14="http://schemas.microsoft.com/office/powerpoint/2010/main" val="2418730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2F0B615-43DE-49C5-AACD-CDDEFD4DCE5B}" type="datetimeFigureOut">
              <a:rPr lang="en-US" smtClean="0"/>
              <a:t>9/3/2019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CF6410-F84B-48D1-A975-D4A458E0BBA5}" type="slidenum">
              <a:rPr lang="en-US" smtClean="0"/>
              <a:t>‹#›</a:t>
            </a:fld>
            <a:endParaRPr lang="en-US"/>
          </a:p>
        </p:txBody>
      </p:sp>
    </p:spTree>
    <p:extLst>
      <p:ext uri="{BB962C8B-B14F-4D97-AF65-F5344CB8AC3E}">
        <p14:creationId xmlns:p14="http://schemas.microsoft.com/office/powerpoint/2010/main" val="4230769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F0B615-43DE-49C5-AACD-CDDEFD4DCE5B}" type="datetimeFigureOut">
              <a:rPr lang="en-US" smtClean="0"/>
              <a:t>9/3/2019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CF6410-F84B-48D1-A975-D4A458E0BBA5}" type="slidenum">
              <a:rPr lang="en-US" smtClean="0"/>
              <a:t>‹#›</a:t>
            </a:fld>
            <a:endParaRPr lang="en-US"/>
          </a:p>
        </p:txBody>
      </p:sp>
    </p:spTree>
    <p:extLst>
      <p:ext uri="{BB962C8B-B14F-4D97-AF65-F5344CB8AC3E}">
        <p14:creationId xmlns:p14="http://schemas.microsoft.com/office/powerpoint/2010/main" val="4180923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F0B615-43DE-49C5-AACD-CDDEFD4DCE5B}" type="datetimeFigureOut">
              <a:rPr lang="en-US" smtClean="0"/>
              <a:t>9/3/2019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CF6410-F84B-48D1-A975-D4A458E0BBA5}" type="slidenum">
              <a:rPr lang="en-US" smtClean="0"/>
              <a:t>‹#›</a:t>
            </a:fld>
            <a:endParaRPr lang="en-US"/>
          </a:p>
        </p:txBody>
      </p:sp>
    </p:spTree>
    <p:extLst>
      <p:ext uri="{BB962C8B-B14F-4D97-AF65-F5344CB8AC3E}">
        <p14:creationId xmlns:p14="http://schemas.microsoft.com/office/powerpoint/2010/main" val="825899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F0B615-43DE-49C5-AACD-CDDEFD4DCE5B}" type="datetimeFigureOut">
              <a:rPr lang="en-US" smtClean="0"/>
              <a:t>9/3/2019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F6410-F84B-48D1-A975-D4A458E0BBA5}" type="slidenum">
              <a:rPr lang="en-US" smtClean="0"/>
              <a:t>‹#›</a:t>
            </a:fld>
            <a:endParaRPr lang="en-US"/>
          </a:p>
        </p:txBody>
      </p:sp>
    </p:spTree>
    <p:extLst>
      <p:ext uri="{BB962C8B-B14F-4D97-AF65-F5344CB8AC3E}">
        <p14:creationId xmlns:p14="http://schemas.microsoft.com/office/powerpoint/2010/main" val="22920247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28755" y="409885"/>
            <a:ext cx="7080096" cy="3289660"/>
          </a:xfrm>
        </p:spPr>
        <p:txBody>
          <a:bodyPr>
            <a:normAutofit/>
          </a:bodyPr>
          <a:lstStyle/>
          <a:p>
            <a:pPr marL="0" indent="0" algn="ctr">
              <a:buNone/>
            </a:pPr>
            <a:r>
              <a:rPr lang="en-US" sz="2100" b="1" dirty="0"/>
              <a:t>Project: 1st Step Solar</a:t>
            </a:r>
          </a:p>
          <a:p>
            <a:pPr marL="0" indent="0">
              <a:buNone/>
            </a:pPr>
            <a:r>
              <a:rPr lang="en-US" sz="2100" b="1" i="1" dirty="0">
                <a:solidFill>
                  <a:srgbClr val="0070C0"/>
                </a:solidFill>
              </a:rPr>
              <a:t>Goal:  </a:t>
            </a:r>
            <a:r>
              <a:rPr lang="en-US" sz="2100" b="1" dirty="0">
                <a:solidFill>
                  <a:srgbClr val="C00000"/>
                </a:solidFill>
              </a:rPr>
              <a:t>Accelerate the adoption of residential rooftop solar</a:t>
            </a:r>
            <a:r>
              <a:rPr lang="en-US" sz="2100" dirty="0">
                <a:solidFill>
                  <a:srgbClr val="C00000"/>
                </a:solidFill>
              </a:rPr>
              <a:t>.  </a:t>
            </a:r>
          </a:p>
          <a:p>
            <a:pPr marL="0" indent="0">
              <a:buNone/>
            </a:pPr>
            <a:r>
              <a:rPr lang="en-US" sz="2100" b="1" i="1" dirty="0">
                <a:solidFill>
                  <a:srgbClr val="0070C0"/>
                </a:solidFill>
              </a:rPr>
              <a:t>Challenge:  </a:t>
            </a:r>
            <a:r>
              <a:rPr lang="en-US" sz="2100" dirty="0"/>
              <a:t>There are homeowners interested in solar panels who haven’t yet acted.  We will move them forward by making rooftop solar simple, shortening its payback time, and allowing purchases of just one panel at a time.</a:t>
            </a:r>
          </a:p>
          <a:p>
            <a:pPr marL="0" indent="0">
              <a:buNone/>
            </a:pPr>
            <a:r>
              <a:rPr lang="en-US" sz="2100" b="1" i="1" dirty="0">
                <a:solidFill>
                  <a:srgbClr val="0070C0"/>
                </a:solidFill>
              </a:rPr>
              <a:t>Plan:  </a:t>
            </a:r>
            <a:r>
              <a:rPr lang="en-US" sz="2100" dirty="0"/>
              <a:t>Offer a plug-in solar appliance for $465.</a:t>
            </a:r>
            <a:br>
              <a:rPr lang="en-US" sz="2100" dirty="0"/>
            </a:br>
            <a:r>
              <a:rPr lang="en-US" sz="2100" dirty="0"/>
              <a:t>Homeowner setup will be as easy as putting Christmas lights on one’s roof.</a:t>
            </a:r>
          </a:p>
        </p:txBody>
      </p:sp>
      <p:sp>
        <p:nvSpPr>
          <p:cNvPr id="4" name="TextBox 3"/>
          <p:cNvSpPr txBox="1"/>
          <p:nvPr/>
        </p:nvSpPr>
        <p:spPr>
          <a:xfrm>
            <a:off x="1518322" y="4663011"/>
            <a:ext cx="5475300" cy="1785104"/>
          </a:xfrm>
          <a:prstGeom prst="rect">
            <a:avLst/>
          </a:prstGeom>
          <a:noFill/>
          <a:ln>
            <a:solidFill>
              <a:schemeClr val="tx1"/>
            </a:solidFill>
          </a:ln>
        </p:spPr>
        <p:txBody>
          <a:bodyPr wrap="square" rtlCol="0">
            <a:spAutoFit/>
          </a:bodyPr>
          <a:lstStyle/>
          <a:p>
            <a:r>
              <a:rPr lang="en-US" sz="2200" dirty="0"/>
              <a:t>Initial Cost:  $465</a:t>
            </a:r>
          </a:p>
          <a:p>
            <a:r>
              <a:rPr lang="en-US" sz="2200" dirty="0"/>
              <a:t>After 30% Tax Credit:  $326</a:t>
            </a:r>
          </a:p>
          <a:p>
            <a:r>
              <a:rPr lang="en-US" sz="2200" dirty="0"/>
              <a:t>Electric Bill Reduction:  $80/year</a:t>
            </a:r>
          </a:p>
          <a:p>
            <a:pPr algn="r"/>
            <a:r>
              <a:rPr lang="en-US" sz="2200" dirty="0"/>
              <a:t>x 4 years = $320</a:t>
            </a:r>
            <a:br>
              <a:rPr lang="en-US" sz="2200" dirty="0"/>
            </a:br>
            <a:r>
              <a:rPr lang="en-US" sz="2200" b="1" dirty="0">
                <a:solidFill>
                  <a:srgbClr val="C00000"/>
                </a:solidFill>
              </a:rPr>
              <a:t>Solar panels pay back in FOUR years!!!</a:t>
            </a:r>
          </a:p>
        </p:txBody>
      </p:sp>
      <p:sp>
        <p:nvSpPr>
          <p:cNvPr id="6" name="TextBox 5"/>
          <p:cNvSpPr txBox="1"/>
          <p:nvPr/>
        </p:nvSpPr>
        <p:spPr>
          <a:xfrm>
            <a:off x="1185601" y="271384"/>
            <a:ext cx="3070371" cy="430887"/>
          </a:xfrm>
          <a:prstGeom prst="rect">
            <a:avLst/>
          </a:prstGeom>
          <a:noFill/>
        </p:spPr>
        <p:txBody>
          <a:bodyPr wrap="square" rtlCol="0">
            <a:spAutoFit/>
          </a:bodyPr>
          <a:lstStyle/>
          <a:p>
            <a:pPr algn="ctr"/>
            <a:r>
              <a:rPr lang="en-US" sz="2200" b="1" dirty="0"/>
              <a:t>Team Catalyst</a:t>
            </a:r>
          </a:p>
        </p:txBody>
      </p:sp>
      <p:pic>
        <p:nvPicPr>
          <p:cNvPr id="5" name="Picture 4" descr="A picture containing outdoor, ground, sky, building&#10;&#10;Description automatically generated">
            <a:extLst>
              <a:ext uri="{FF2B5EF4-FFF2-40B4-BE49-F238E27FC236}">
                <a16:creationId xmlns:a16="http://schemas.microsoft.com/office/drawing/2014/main" id="{DF59EC3D-AADF-4BBC-BB1B-EF7D0F5DDCB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2876" b="14758"/>
          <a:stretch/>
        </p:blipFill>
        <p:spPr>
          <a:xfrm>
            <a:off x="8049475" y="3322040"/>
            <a:ext cx="3759375" cy="3126075"/>
          </a:xfrm>
          <a:prstGeom prst="rect">
            <a:avLst/>
          </a:prstGeom>
        </p:spPr>
      </p:pic>
      <p:pic>
        <p:nvPicPr>
          <p:cNvPr id="7" name="Picture 6">
            <a:extLst>
              <a:ext uri="{FF2B5EF4-FFF2-40B4-BE49-F238E27FC236}">
                <a16:creationId xmlns:a16="http://schemas.microsoft.com/office/drawing/2014/main" id="{E60AA808-96A4-4E78-9606-CE597C93D134}"/>
              </a:ext>
            </a:extLst>
          </p:cNvPr>
          <p:cNvPicPr>
            <a:picLocks noChangeAspect="1"/>
          </p:cNvPicPr>
          <p:nvPr/>
        </p:nvPicPr>
        <p:blipFill rotWithShape="1">
          <a:blip r:embed="rId3">
            <a:extLst>
              <a:ext uri="{28A0092B-C50C-407E-A947-70E740481C1C}">
                <a14:useLocalDpi xmlns:a14="http://schemas.microsoft.com/office/drawing/2010/main" val="0"/>
              </a:ext>
            </a:extLst>
          </a:blip>
          <a:srcRect l="44143" t="32006"/>
          <a:stretch/>
        </p:blipFill>
        <p:spPr>
          <a:xfrm>
            <a:off x="383150" y="865940"/>
            <a:ext cx="3924325" cy="3483037"/>
          </a:xfrm>
          <a:prstGeom prst="rect">
            <a:avLst/>
          </a:prstGeom>
        </p:spPr>
      </p:pic>
    </p:spTree>
    <p:extLst>
      <p:ext uri="{BB962C8B-B14F-4D97-AF65-F5344CB8AC3E}">
        <p14:creationId xmlns:p14="http://schemas.microsoft.com/office/powerpoint/2010/main" val="26331721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2664</TotalTime>
  <Words>96</Words>
  <Application>Microsoft Office PowerPoint</Application>
  <PresentationFormat>Widescreen</PresentationFormat>
  <Paragraphs>9</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Ford Motor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Pursifull, Ross (R.D.)</dc:creator>
  <cp:lastModifiedBy>Bonnie Krueger</cp:lastModifiedBy>
  <cp:revision>24</cp:revision>
  <cp:lastPrinted>2018-10-03T21:57:29Z</cp:lastPrinted>
  <dcterms:created xsi:type="dcterms:W3CDTF">2018-09-16T15:40:23Z</dcterms:created>
  <dcterms:modified xsi:type="dcterms:W3CDTF">2019-09-03T20:52:58Z</dcterms:modified>
</cp:coreProperties>
</file>