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sldIdLst>
    <p:sldId id="295" r:id="rId5"/>
  </p:sldIdLst>
  <p:sldSz cx="12192000" cy="6858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Segoe UI Light" panose="020B0502040204020203" pitchFamily="34" charset="0"/>
      <p:regular r:id="rId11"/>
      <p:italic r:id="rId12"/>
    </p:embeddedFont>
    <p:embeddedFont>
      <p:font typeface="Segoe UI" panose="020B0502040204020203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3" orient="horz" pos="1200" userDrawn="1">
          <p15:clr>
            <a:srgbClr val="FDE53C"/>
          </p15:clr>
        </p15:guide>
        <p15:guide id="4" orient="horz" pos="288" userDrawn="1">
          <p15:clr>
            <a:srgbClr val="FDE53C"/>
          </p15:clr>
        </p15:guide>
        <p15:guide id="5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6C85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305" autoAdjust="0"/>
  </p:normalViewPr>
  <p:slideViewPr>
    <p:cSldViewPr snapToGrid="0">
      <p:cViewPr>
        <p:scale>
          <a:sx n="76" d="100"/>
          <a:sy n="76" d="100"/>
        </p:scale>
        <p:origin x="-72" y="360"/>
      </p:cViewPr>
      <p:guideLst>
        <p:guide orient="horz" pos="2160"/>
        <p:guide orient="horz" pos="1200"/>
        <p:guide orient="horz" pos="28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35DDC-3939-42B6-AAC5-7BE65ACA3B5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51C67-4276-46F6-B4D1-DFD1D29FA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6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66700" y="290146"/>
            <a:ext cx="4495800" cy="2974262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  <p:txBody>
          <a:bodyPr lIns="182880" tIns="182880" rIns="182880" bIns="182880" anchor="t"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  <a:latin typeface="Segoe UI Light" panose="020B0502040204020203" pitchFamily="34" charset="0"/>
              </a:defRPr>
            </a:lvl1pPr>
          </a:lstStyle>
          <a:p>
            <a:pPr lvl="0"/>
            <a:r>
              <a:rPr lang="en-US" dirty="0" smtClean="0"/>
              <a:t>Box 1: &lt;ISV Name&gt; &lt;Product Name&gt;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13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" y="75337"/>
            <a:ext cx="12051792" cy="120246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366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1" y="75337"/>
            <a:ext cx="12024805" cy="12024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2169" y="1277938"/>
            <a:ext cx="12015788" cy="5461000"/>
          </a:xfrm>
          <a:prstGeom prst="rect">
            <a:avLst/>
          </a:prstGeom>
        </p:spPr>
        <p:txBody>
          <a:bodyPr lIns="182880" tIns="182880" rIns="182880" bIns="182880"/>
          <a:lstStyle>
            <a:lvl1pPr marL="0" indent="0">
              <a:buNone/>
              <a:defRPr sz="1200" b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2774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280085" y="256032"/>
            <a:ext cx="11637099" cy="1396922"/>
            <a:chOff x="280085" y="256032"/>
            <a:chExt cx="11637099" cy="1396922"/>
          </a:xfrm>
        </p:grpSpPr>
        <p:sp>
          <p:nvSpPr>
            <p:cNvPr id="7" name="Rectangle 6"/>
            <p:cNvSpPr/>
            <p:nvPr userDrawn="1"/>
          </p:nvSpPr>
          <p:spPr>
            <a:xfrm>
              <a:off x="280085" y="256970"/>
              <a:ext cx="11637099" cy="1395046"/>
            </a:xfrm>
            <a:prstGeom prst="rect">
              <a:avLst/>
            </a:prstGeom>
            <a:solidFill>
              <a:srgbClr val="5C6C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228752" y="256032"/>
              <a:ext cx="3688432" cy="1396922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862" y="354196"/>
            <a:ext cx="7957038" cy="121669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101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083" y="257909"/>
            <a:ext cx="11637099" cy="13950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862" y="354196"/>
            <a:ext cx="7957038" cy="12024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718431" y="257908"/>
            <a:ext cx="2198753" cy="139504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5000">
                <a:schemeClr val="bg1">
                  <a:alpha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553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085" y="257908"/>
            <a:ext cx="11630561" cy="13833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862" y="348335"/>
            <a:ext cx="7957038" cy="12024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521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085" y="257909"/>
            <a:ext cx="11637099" cy="13950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862" y="354197"/>
            <a:ext cx="7957038" cy="12024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929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80083" y="269630"/>
            <a:ext cx="11637099" cy="13950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862" y="357138"/>
            <a:ext cx="8270748" cy="12024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966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" y="75337"/>
            <a:ext cx="8270748" cy="1202469"/>
          </a:xfrm>
          <a:prstGeom prst="rect">
            <a:avLst/>
          </a:prstGeo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77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6" r:id="rId4"/>
    <p:sldLayoutId id="2147483657" r:id="rId5"/>
    <p:sldLayoutId id="2147483658" r:id="rId6"/>
    <p:sldLayoutId id="2147483659" r:id="rId7"/>
    <p:sldLayoutId id="214748366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1"/>
          </a:solidFill>
          <a:latin typeface="Segoe UI Light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68" userDrawn="1">
          <p15:clr>
            <a:srgbClr val="A4A3A4"/>
          </p15:clr>
        </p15:guide>
        <p15:guide id="4" pos="720" userDrawn="1">
          <p15:clr>
            <a:srgbClr val="A4A3A4"/>
          </p15:clr>
        </p15:guide>
        <p15:guide id="5" pos="1296" userDrawn="1">
          <p15:clr>
            <a:srgbClr val="A4A3A4"/>
          </p15:clr>
        </p15:guide>
        <p15:guide id="6" pos="1872" userDrawn="1">
          <p15:clr>
            <a:srgbClr val="A4A3A4"/>
          </p15:clr>
        </p15:guide>
        <p15:guide id="7" pos="2424" userDrawn="1">
          <p15:clr>
            <a:srgbClr val="A4A3A4"/>
          </p15:clr>
        </p15:guide>
        <p15:guide id="8" pos="3000" userDrawn="1">
          <p15:clr>
            <a:srgbClr val="A4A3A4"/>
          </p15:clr>
        </p15:guide>
        <p15:guide id="9" pos="3552" userDrawn="1">
          <p15:clr>
            <a:srgbClr val="A4A3A4"/>
          </p15:clr>
        </p15:guide>
        <p15:guide id="10" pos="4128" userDrawn="1">
          <p15:clr>
            <a:srgbClr val="A4A3A4"/>
          </p15:clr>
        </p15:guide>
        <p15:guide id="11" pos="4680" userDrawn="1">
          <p15:clr>
            <a:srgbClr val="A4A3A4"/>
          </p15:clr>
        </p15:guide>
        <p15:guide id="12" pos="5256" userDrawn="1">
          <p15:clr>
            <a:srgbClr val="A4A3A4"/>
          </p15:clr>
        </p15:guide>
        <p15:guide id="13" pos="5808" userDrawn="1">
          <p15:clr>
            <a:srgbClr val="A4A3A4"/>
          </p15:clr>
        </p15:guide>
        <p15:guide id="14" pos="6384" userDrawn="1">
          <p15:clr>
            <a:srgbClr val="A4A3A4"/>
          </p15:clr>
        </p15:guide>
        <p15:guide id="15" pos="6936" userDrawn="1">
          <p15:clr>
            <a:srgbClr val="A4A3A4"/>
          </p15:clr>
        </p15:guide>
        <p15:guide id="16" pos="7512" userDrawn="1">
          <p15:clr>
            <a:srgbClr val="A4A3A4"/>
          </p15:clr>
        </p15:guide>
        <p15:guide id="17" orient="horz" pos="4128" userDrawn="1">
          <p15:clr>
            <a:srgbClr val="A4A3A4"/>
          </p15:clr>
        </p15:guide>
        <p15:guide id="18" orient="horz" pos="3576" userDrawn="1">
          <p15:clr>
            <a:srgbClr val="A4A3A4"/>
          </p15:clr>
        </p15:guide>
        <p15:guide id="19" orient="horz" pos="3000" userDrawn="1">
          <p15:clr>
            <a:srgbClr val="A4A3A4"/>
          </p15:clr>
        </p15:guide>
        <p15:guide id="20" orient="horz" pos="2448" userDrawn="1">
          <p15:clr>
            <a:srgbClr val="A4A3A4"/>
          </p15:clr>
        </p15:guide>
        <p15:guide id="21" orient="horz" pos="1872" userDrawn="1">
          <p15:clr>
            <a:srgbClr val="A4A3A4"/>
          </p15:clr>
        </p15:guide>
        <p15:guide id="22" orient="horz" pos="1296" userDrawn="1">
          <p15:clr>
            <a:srgbClr val="A4A3A4"/>
          </p15:clr>
        </p15:guide>
        <p15:guide id="23" orient="horz" pos="744" userDrawn="1">
          <p15:clr>
            <a:srgbClr val="A4A3A4"/>
          </p15:clr>
        </p15:guide>
        <p15:guide id="24" orient="horz" pos="168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6862" y="357138"/>
            <a:ext cx="7851882" cy="1213753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endParaRPr lang="en-US" sz="2400" dirty="0">
              <a:solidFill>
                <a:schemeClr val="bg1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Less Taken – Drone Charging and Command Trailer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48101" y="1922168"/>
            <a:ext cx="8069084" cy="4631032"/>
          </a:xfrm>
          <a:prstGeom prst="rect">
            <a:avLst/>
          </a:prstGeom>
          <a:noFill/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lIns="137160" tIns="137160" rIns="137160" bIns="137160" rtlCol="0">
            <a:noAutofit/>
          </a:bodyPr>
          <a:lstStyle/>
          <a:p>
            <a:r>
              <a:rPr lang="en-US" dirty="0" smtClean="0">
                <a:solidFill>
                  <a:srgbClr val="151515"/>
                </a:solidFill>
              </a:rPr>
              <a:t>The concept is to build a trailer portable drone charging and command and control station.  This can be towed to a central location for search and rescue operations.</a:t>
            </a:r>
          </a:p>
          <a:p>
            <a:endParaRPr lang="en-US" dirty="0">
              <a:solidFill>
                <a:srgbClr val="151515"/>
              </a:solidFill>
            </a:endParaRPr>
          </a:p>
          <a:p>
            <a:r>
              <a:rPr lang="en-US" dirty="0" smtClean="0">
                <a:solidFill>
                  <a:srgbClr val="151515"/>
                </a:solidFill>
              </a:rPr>
              <a:t>It will include compute, storage and AI capability to analyze the images.</a:t>
            </a:r>
            <a:endParaRPr lang="en-US" dirty="0">
              <a:solidFill>
                <a:srgbClr val="151515"/>
              </a:solidFill>
            </a:endParaRPr>
          </a:p>
          <a:p>
            <a:pPr>
              <a:spcBef>
                <a:spcPts val="600"/>
              </a:spcBef>
            </a:pPr>
            <a:endParaRPr lang="en-US" sz="1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19" y="2041742"/>
            <a:ext cx="2957329" cy="166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702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5">
      <a:dk1>
        <a:srgbClr val="737373"/>
      </a:dk1>
      <a:lt1>
        <a:sysClr val="window" lastClr="FFFFFF"/>
      </a:lt1>
      <a:dk2>
        <a:srgbClr val="505050"/>
      </a:dk2>
      <a:lt2>
        <a:srgbClr val="D2D2D2"/>
      </a:lt2>
      <a:accent1>
        <a:srgbClr val="0078D7"/>
      </a:accent1>
      <a:accent2>
        <a:srgbClr val="5C2D91"/>
      </a:accent2>
      <a:accent3>
        <a:srgbClr val="B4009E"/>
      </a:accent3>
      <a:accent4>
        <a:srgbClr val="008272"/>
      </a:accent4>
      <a:accent5>
        <a:srgbClr val="107C10"/>
      </a:accent5>
      <a:accent6>
        <a:srgbClr val="E81123"/>
      </a:accent6>
      <a:hlink>
        <a:srgbClr val="0078D7"/>
      </a:hlink>
      <a:folHlink>
        <a:srgbClr val="73737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12E2C026DFC2479182E8ED26499730" ma:contentTypeVersion="3" ma:contentTypeDescription="Create a new document." ma:contentTypeScope="" ma:versionID="27d395a34f294877dae607f01553b6b3">
  <xsd:schema xmlns:xsd="http://www.w3.org/2001/XMLSchema" xmlns:xs="http://www.w3.org/2001/XMLSchema" xmlns:p="http://schemas.microsoft.com/office/2006/metadata/properties" xmlns:ns2="495e43c7-594c-420c-993c-977e78bb8d56" xmlns:ns3="51cde62f-099b-4d3a-b42b-a428bc142c7e" targetNamespace="http://schemas.microsoft.com/office/2006/metadata/properties" ma:root="true" ma:fieldsID="ae6e45fbdfeaa49c5699463ae3e2a6a6" ns2:_="" ns3:_="">
    <xsd:import namespace="495e43c7-594c-420c-993c-977e78bb8d56"/>
    <xsd:import namespace="51cde62f-099b-4d3a-b42b-a428bc142c7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5e43c7-594c-420c-993c-977e78bb8d5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cde62f-099b-4d3a-b42b-a428bc142c7e" elementFormDefault="qualified">
    <xsd:import namespace="http://schemas.microsoft.com/office/2006/documentManagement/types"/>
    <xsd:import namespace="http://schemas.microsoft.com/office/infopath/2007/PartnerControls"/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BA4A52-64FB-4B7C-978D-D51584EF889A}">
  <ds:schemaRefs>
    <ds:schemaRef ds:uri="http://schemas.microsoft.com/office/2006/metadata/properties"/>
    <ds:schemaRef ds:uri="51cde62f-099b-4d3a-b42b-a428bc142c7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  <ds:schemaRef ds:uri="495e43c7-594c-420c-993c-977e78bb8d56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7AF40A6-786F-48F2-B123-FB7D88F542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5e43c7-594c-420c-993c-977e78bb8d56"/>
    <ds:schemaRef ds:uri="51cde62f-099b-4d3a-b42b-a428bc142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B00FE43-90CC-4529-B36D-6625541519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3368</TotalTime>
  <Words>53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Segoe UI Light</vt:lpstr>
      <vt:lpstr>Segoe UI</vt:lpstr>
      <vt:lpstr>Office Theme</vt:lpstr>
      <vt:lpstr>Road Less Taken – Drone Charging and Command Trailer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&lt;ISV&gt; &lt;Product Name&gt;</dc:title>
  <dc:creator>Sarah Pevey</dc:creator>
  <cp:lastModifiedBy>admin</cp:lastModifiedBy>
  <cp:revision>147</cp:revision>
  <dcterms:created xsi:type="dcterms:W3CDTF">2015-05-20T00:25:15Z</dcterms:created>
  <dcterms:modified xsi:type="dcterms:W3CDTF">2019-07-16T17:55:12Z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0x010100B112E2C026DFC2479182E8ED26499730</vt:lpwstr>
  </property>
  <property fmtid="{D5CDD505-2E9C-101B-9397-08002B2CF9AE}" pid="3" name="Offisync_UpdateToken">
    <vt:lpwstr>1</vt:lpwstr>
  </property>
  <property fmtid="{D5CDD505-2E9C-101B-9397-08002B2CF9AE}" pid="4" name="Offisync_UniqueId">
    <vt:lpwstr>1086221</vt:lpwstr>
  </property>
  <property fmtid="{D5CDD505-2E9C-101B-9397-08002B2CF9AE}" pid="5" name="Jive_VersionGuid">
    <vt:lpwstr>4644816d-cde8-41ca-8bab-7efa78949864</vt:lpwstr>
  </property>
  <property fmtid="{D5CDD505-2E9C-101B-9397-08002B2CF9AE}" pid="6" name="Offisync_ProviderInitializationData">
    <vt:lpwstr>https://mojo.redhat.com</vt:lpwstr>
  </property>
  <property fmtid="{D5CDD505-2E9C-101B-9397-08002B2CF9AE}" pid="7" name="Jive_LatestUserAccountName">
    <vt:lpwstr>fhum</vt:lpwstr>
  </property>
  <property fmtid="{D5CDD505-2E9C-101B-9397-08002B2CF9AE}" pid="8" name="Offisync_ServerID">
    <vt:lpwstr>d96317e9-b304-43ab-894e-b46f8aeb9038</vt:lpwstr>
  </property>
</Properties>
</file>