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7" r:id="rId2"/>
    <p:sldId id="318" r:id="rId3"/>
  </p:sldIdLst>
  <p:sldSz cx="12192000" cy="6858000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5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0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896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48" y="8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3779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634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824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379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285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644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604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107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26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003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248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A3F8A-290F-402B-B154-740EC631E955}" type="datetimeFigureOut">
              <a:rPr lang="en-US" smtClean="0"/>
              <a:t>7/15/2019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8D16F-74BB-426E-983E-10E63E18C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922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tiff"/><Relationship Id="rId18" Type="http://schemas.openxmlformats.org/officeDocument/2006/relationships/image" Target="../media/image17.jpeg"/><Relationship Id="rId3" Type="http://schemas.openxmlformats.org/officeDocument/2006/relationships/image" Target="../media/image2.jpeg"/><Relationship Id="rId21" Type="http://schemas.openxmlformats.org/officeDocument/2006/relationships/image" Target="../media/image20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19" Type="http://schemas.openxmlformats.org/officeDocument/2006/relationships/image" Target="../media/image18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close up of an umbrella&#10;&#10;Description automatically generated">
            <a:extLst>
              <a:ext uri="{FF2B5EF4-FFF2-40B4-BE49-F238E27FC236}">
                <a16:creationId xmlns:a16="http://schemas.microsoft.com/office/drawing/2014/main" id="{B9E4155E-573B-4969-8C1C-CC472C6C74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8252" y="1564406"/>
            <a:ext cx="3231997" cy="2630041"/>
          </a:xfrm>
          <a:prstGeom prst="rect">
            <a:avLst/>
          </a:prstGeom>
        </p:spPr>
      </p:pic>
      <p:pic>
        <p:nvPicPr>
          <p:cNvPr id="10" name="Picture 9" descr="A close up of a map&#10;&#10;Description automatically generated">
            <a:extLst>
              <a:ext uri="{FF2B5EF4-FFF2-40B4-BE49-F238E27FC236}">
                <a16:creationId xmlns:a16="http://schemas.microsoft.com/office/drawing/2014/main" id="{30B213E7-2211-446A-99D9-7DC5C23DDD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463" y="2756852"/>
            <a:ext cx="3735998" cy="2417408"/>
          </a:xfrm>
          <a:prstGeom prst="rect">
            <a:avLst/>
          </a:prstGeom>
        </p:spPr>
      </p:pic>
      <p:pic>
        <p:nvPicPr>
          <p:cNvPr id="15" name="Picture 14" descr="A close up of a map&#10;&#10;Description automatically generated">
            <a:extLst>
              <a:ext uri="{FF2B5EF4-FFF2-40B4-BE49-F238E27FC236}">
                <a16:creationId xmlns:a16="http://schemas.microsoft.com/office/drawing/2014/main" id="{00C3105F-23F2-4451-A54C-EAC4E01CA5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70" y="2805227"/>
            <a:ext cx="3532913" cy="2286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28BDC2A-5543-48EA-84C0-A15ED1B60F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3" y="479229"/>
            <a:ext cx="3223277" cy="22081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F291D20-9501-418B-A55F-76B080C24AD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570" y="479229"/>
            <a:ext cx="3185651" cy="219456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439D315-D0C5-4179-88B4-F323BEBF3987}"/>
              </a:ext>
            </a:extLst>
          </p:cNvPr>
          <p:cNvSpPr/>
          <p:nvPr/>
        </p:nvSpPr>
        <p:spPr>
          <a:xfrm>
            <a:off x="9443538" y="6367924"/>
            <a:ext cx="4439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Condensed" panose="020B0502040204020203" pitchFamily="34" charset="0"/>
              </a:rPr>
              <a:t>CONSTANCE C. BODUROW, Assoc. AIA, AICP, CUD</a:t>
            </a:r>
            <a:b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Condensed" panose="020B0502040204020203" pitchFamily="34" charset="0"/>
              </a:rPr>
            </a:b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Condensed" panose="020B0502040204020203" pitchFamily="34" charset="0"/>
              </a:rPr>
              <a:t>DIRECTOR studio[Ci] LLC, Co-inventor, HNZE Canopy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EDFAC16E-458E-4B60-9CA6-F04E65D61AC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313" y="5113354"/>
            <a:ext cx="2438400" cy="1371600"/>
          </a:xfrm>
          <a:prstGeom prst="rect">
            <a:avLst/>
          </a:prstGeom>
        </p:spPr>
      </p:pic>
      <p:pic>
        <p:nvPicPr>
          <p:cNvPr id="28" name="Picture 27" descr="A picture containing outdoor, sky, ground, snow&#10;&#10;Description generated with very high confidence">
            <a:extLst>
              <a:ext uri="{FF2B5EF4-FFF2-40B4-BE49-F238E27FC236}">
                <a16:creationId xmlns:a16="http://schemas.microsoft.com/office/drawing/2014/main" id="{5B43CBCF-2667-4EC6-AD92-7924C323678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422" y="5132403"/>
            <a:ext cx="2438400" cy="1371600"/>
          </a:xfrm>
          <a:prstGeom prst="rect">
            <a:avLst/>
          </a:prstGeom>
        </p:spPr>
      </p:pic>
      <p:pic>
        <p:nvPicPr>
          <p:cNvPr id="29" name="Picture 28" descr="A screenshot of a cell phone&#10;&#10;Description automatically generated">
            <a:extLst>
              <a:ext uri="{FF2B5EF4-FFF2-40B4-BE49-F238E27FC236}">
                <a16:creationId xmlns:a16="http://schemas.microsoft.com/office/drawing/2014/main" id="{E14F37DF-9220-4E16-940F-4927EE21B42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28131" y="3646"/>
            <a:ext cx="1230728" cy="951017"/>
          </a:xfrm>
          <a:prstGeom prst="rect">
            <a:avLst/>
          </a:prstGeom>
        </p:spPr>
      </p:pic>
      <p:pic>
        <p:nvPicPr>
          <p:cNvPr id="30" name="Picture 29" descr="A screenshot of a cell phone&#10;&#10;Description automatically generated">
            <a:extLst>
              <a:ext uri="{FF2B5EF4-FFF2-40B4-BE49-F238E27FC236}">
                <a16:creationId xmlns:a16="http://schemas.microsoft.com/office/drawing/2014/main" id="{AFAC6127-92FC-49CD-9175-5B90BEBA173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5403" y="905267"/>
            <a:ext cx="1230728" cy="951017"/>
          </a:xfrm>
          <a:prstGeom prst="rect">
            <a:avLst/>
          </a:prstGeom>
        </p:spPr>
      </p:pic>
      <p:pic>
        <p:nvPicPr>
          <p:cNvPr id="31" name="Picture 30" descr="A screenshot of a cell phone&#10;&#10;Description automatically generated">
            <a:extLst>
              <a:ext uri="{FF2B5EF4-FFF2-40B4-BE49-F238E27FC236}">
                <a16:creationId xmlns:a16="http://schemas.microsoft.com/office/drawing/2014/main" id="{1A5ECCE6-B802-4245-A36E-A656817E0A83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97403" y="830090"/>
            <a:ext cx="1230728" cy="951017"/>
          </a:xfrm>
          <a:prstGeom prst="rect">
            <a:avLst/>
          </a:prstGeom>
        </p:spPr>
      </p:pic>
      <p:pic>
        <p:nvPicPr>
          <p:cNvPr id="32" name="Picture 31" descr="A screenshot of a cell phone&#10;&#10;Description automatically generated">
            <a:extLst>
              <a:ext uri="{FF2B5EF4-FFF2-40B4-BE49-F238E27FC236}">
                <a16:creationId xmlns:a16="http://schemas.microsoft.com/office/drawing/2014/main" id="{A7F5CCCC-99A5-4CB5-BA1F-1E34FED45D6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29977" y="12954"/>
            <a:ext cx="1230728" cy="951017"/>
          </a:xfrm>
          <a:prstGeom prst="rect">
            <a:avLst/>
          </a:prstGeom>
        </p:spPr>
      </p:pic>
      <p:pic>
        <p:nvPicPr>
          <p:cNvPr id="33" name="Content Placeholder 9">
            <a:extLst>
              <a:ext uri="{FF2B5EF4-FFF2-40B4-BE49-F238E27FC236}">
                <a16:creationId xmlns:a16="http://schemas.microsoft.com/office/drawing/2014/main" id="{64F16097-AACB-413F-8863-1307326E133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7267"/>
          <a:stretch/>
        </p:blipFill>
        <p:spPr>
          <a:xfrm>
            <a:off x="9058859" y="3752480"/>
            <a:ext cx="3165520" cy="1829094"/>
          </a:xfrm>
          <a:prstGeom prst="rect">
            <a:avLst/>
          </a:prstGeom>
        </p:spPr>
      </p:pic>
      <p:pic>
        <p:nvPicPr>
          <p:cNvPr id="37" name="Picture 36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43C38685-3C05-430F-9B98-0920B6AC02A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756" y="2740158"/>
            <a:ext cx="2023408" cy="113816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B32FB26-6574-4981-80F2-7A5777BE302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289" y="563458"/>
            <a:ext cx="3173797" cy="1371600"/>
          </a:xfrm>
          <a:prstGeom prst="rect">
            <a:avLst/>
          </a:prstGeom>
        </p:spPr>
      </p:pic>
      <p:pic>
        <p:nvPicPr>
          <p:cNvPr id="38" name="Picture 37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5C149ED8-E237-4AAD-AF3C-7256EA29B790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7" t="11981" r="20394" b="10453"/>
          <a:stretch/>
        </p:blipFill>
        <p:spPr>
          <a:xfrm>
            <a:off x="10569642" y="2136756"/>
            <a:ext cx="1619212" cy="18288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99AC3CE-4DE9-4F83-9830-DE9AB03C7C0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50" y="5113354"/>
            <a:ext cx="2098942" cy="1371600"/>
          </a:xfrm>
          <a:prstGeom prst="rect">
            <a:avLst/>
          </a:prstGeom>
        </p:spPr>
      </p:pic>
      <p:pic>
        <p:nvPicPr>
          <p:cNvPr id="40" name="Picture 39" descr="A group of people standing in a yard&#10;&#10;Description generated with very high confidence">
            <a:extLst>
              <a:ext uri="{FF2B5EF4-FFF2-40B4-BE49-F238E27FC236}">
                <a16:creationId xmlns:a16="http://schemas.microsoft.com/office/drawing/2014/main" id="{DFBEB3B9-8F35-4E63-B865-9087C8CF293C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323" y="3898900"/>
            <a:ext cx="2032140" cy="1143079"/>
          </a:xfrm>
          <a:prstGeom prst="rect">
            <a:avLst/>
          </a:prstGeom>
        </p:spPr>
      </p:pic>
      <p:pic>
        <p:nvPicPr>
          <p:cNvPr id="41" name="Picture 40" descr="A picture containing umbrella, accessory&#10;&#10;Description generated with very high confidence">
            <a:extLst>
              <a:ext uri="{FF2B5EF4-FFF2-40B4-BE49-F238E27FC236}">
                <a16:creationId xmlns:a16="http://schemas.microsoft.com/office/drawing/2014/main" id="{750B1A4E-CC95-4F1B-85B8-F1ABC53AA8EF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6" b="18792"/>
          <a:stretch/>
        </p:blipFill>
        <p:spPr>
          <a:xfrm>
            <a:off x="6668776" y="1749682"/>
            <a:ext cx="1920947" cy="914400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3C128256-A8E0-47E7-ADDF-796762B8D1D2}"/>
              </a:ext>
            </a:extLst>
          </p:cNvPr>
          <p:cNvSpPr txBox="1"/>
          <p:nvPr/>
        </p:nvSpPr>
        <p:spPr>
          <a:xfrm>
            <a:off x="101293" y="6583128"/>
            <a:ext cx="626294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All rights reserved, copyright 2012-2019; US Design Patent D 850,362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9433711C-93E3-46E6-A688-3541A730EB4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496" y="10662"/>
            <a:ext cx="3618319" cy="64008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4A6EA1F-A5DB-45CF-A7CF-994C21022199}"/>
              </a:ext>
            </a:extLst>
          </p:cNvPr>
          <p:cNvSpPr/>
          <p:nvPr/>
        </p:nvSpPr>
        <p:spPr>
          <a:xfrm>
            <a:off x="47112" y="94022"/>
            <a:ext cx="64828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b="1" dirty="0">
                <a:solidFill>
                  <a:srgbClr val="93CC54"/>
                </a:solidFill>
                <a:latin typeface="Bahnschrift" panose="020B0502040204020203" pitchFamily="34" charset="0"/>
              </a:rPr>
              <a:t>HNZE CANOPY: ENERGY, IRRIGATION, + EMPOWERMENT</a:t>
            </a:r>
          </a:p>
        </p:txBody>
      </p:sp>
      <p:pic>
        <p:nvPicPr>
          <p:cNvPr id="98" name="Picture 97" descr="An empty road with grass and trees&#10;&#10;Description generated with very high confidence">
            <a:extLst>
              <a:ext uri="{FF2B5EF4-FFF2-40B4-BE49-F238E27FC236}">
                <a16:creationId xmlns:a16="http://schemas.microsoft.com/office/drawing/2014/main" id="{8942501E-59F3-464C-ACB7-1787985D5130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316"/>
          <a:stretch/>
        </p:blipFill>
        <p:spPr>
          <a:xfrm>
            <a:off x="6085067" y="5132403"/>
            <a:ext cx="3165520" cy="15256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F3A332-D1CB-4CD7-BBDB-CA4995146ED6}"/>
              </a:ext>
            </a:extLst>
          </p:cNvPr>
          <p:cNvSpPr txBox="1"/>
          <p:nvPr/>
        </p:nvSpPr>
        <p:spPr>
          <a:xfrm>
            <a:off x="9443538" y="5740400"/>
            <a:ext cx="2614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" panose="020B0502040204020203" pitchFamily="34" charset="0"/>
              </a:rPr>
              <a:t>An American Made Solar-Prize Challenge Applicant</a:t>
            </a:r>
          </a:p>
          <a:p>
            <a:pPr lvl="0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" panose="020B0502040204020203" pitchFamily="34" charset="0"/>
              </a:rPr>
              <a:t>16 JULY 2019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64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C28BDC2A-5543-48EA-84C0-A15ED1B60FC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93" y="555429"/>
            <a:ext cx="3602024" cy="24676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F291D20-9501-418B-A55F-76B080C24A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570" y="555428"/>
            <a:ext cx="3559977" cy="2452429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439D315-D0C5-4179-88B4-F323BEBF3987}"/>
              </a:ext>
            </a:extLst>
          </p:cNvPr>
          <p:cNvSpPr/>
          <p:nvPr/>
        </p:nvSpPr>
        <p:spPr>
          <a:xfrm>
            <a:off x="9366774" y="6346289"/>
            <a:ext cx="44391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Condensed" panose="020B0502040204020203" pitchFamily="34" charset="0"/>
              </a:rPr>
              <a:t>CONSTANCE C. BODUROW, Assoc. AIA, AICP, CUD</a:t>
            </a:r>
            <a:b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Condensed" panose="020B0502040204020203" pitchFamily="34" charset="0"/>
              </a:rPr>
            </a:br>
            <a:r>
              <a:rPr 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Condensed" panose="020B0502040204020203" pitchFamily="34" charset="0"/>
              </a:rPr>
              <a:t>DIRECTOR studio[Ci] LLC, Co-inventor, HNZE Canopy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C21F618-8492-4A5E-9E80-2553F79BE97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496" y="10662"/>
            <a:ext cx="3618319" cy="6400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6B27A7-3361-465E-8E99-B9EB8773AE5D}"/>
              </a:ext>
            </a:extLst>
          </p:cNvPr>
          <p:cNvSpPr txBox="1"/>
          <p:nvPr/>
        </p:nvSpPr>
        <p:spPr>
          <a:xfrm>
            <a:off x="101293" y="3007857"/>
            <a:ext cx="743218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VOUCHER WORK|PROPOSED BUDGET [6 months]*</a:t>
            </a: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studio[Ci] LLC design direction + venture development</a:t>
            </a: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+ project/grant management:							$30,000</a:t>
            </a: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Shop Drawings + Prototype Partners:</a:t>
            </a: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PV Thin Film											$  3,000</a:t>
            </a: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Tri-Modules											$10,000</a:t>
            </a: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Water Conveyance + Storage Bladders					$  7,000</a:t>
            </a:r>
          </a:p>
          <a:p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latin typeface="Bahnschrift Condensed" panose="020B0502040204020203" pitchFamily="34" charset="0"/>
            </a:endParaRPr>
          </a:p>
          <a:p>
            <a:r>
              <a:rPr 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* </a:t>
            </a: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Bahnschrift Condensed" panose="020B0502040204020203" pitchFamily="34" charset="0"/>
              </a:rPr>
              <a:t>Estimates as of 16 July 2019 to be finalized as partners/suppliers are identified.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7FECBBF-ED9E-46F9-AFA2-2F7285B32654}"/>
              </a:ext>
            </a:extLst>
          </p:cNvPr>
          <p:cNvSpPr txBox="1"/>
          <p:nvPr/>
        </p:nvSpPr>
        <p:spPr>
          <a:xfrm>
            <a:off x="326110" y="6548655"/>
            <a:ext cx="626294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All rights reserved, copyright 2012-2019; US Design Patent D 850,362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3DB3AE5-1EF6-40BE-BCF1-249A09DCCF5C}"/>
              </a:ext>
            </a:extLst>
          </p:cNvPr>
          <p:cNvSpPr/>
          <p:nvPr/>
        </p:nvSpPr>
        <p:spPr>
          <a:xfrm>
            <a:off x="47112" y="94022"/>
            <a:ext cx="64828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000" b="1" dirty="0">
                <a:solidFill>
                  <a:srgbClr val="93CC54"/>
                </a:solidFill>
                <a:latin typeface="Bahnschrift" panose="020B0502040204020203" pitchFamily="34" charset="0"/>
              </a:rPr>
              <a:t>HNZE CANOPY: ENERGY, IRRIGATION, + EMPOWERMENT</a:t>
            </a:r>
          </a:p>
        </p:txBody>
      </p:sp>
    </p:spTree>
    <p:extLst>
      <p:ext uri="{BB962C8B-B14F-4D97-AF65-F5344CB8AC3E}">
        <p14:creationId xmlns:p14="http://schemas.microsoft.com/office/powerpoint/2010/main" val="2332636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11988</TotalTime>
  <Words>100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Bahnschrift</vt:lpstr>
      <vt:lpstr>Bahnschrift Condensed</vt:lpstr>
      <vt:lpstr>Bahnschrift SemiCondensed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Constance Bodurow</cp:lastModifiedBy>
  <cp:revision>429</cp:revision>
  <cp:lastPrinted>2018-08-30T02:32:06Z</cp:lastPrinted>
  <dcterms:created xsi:type="dcterms:W3CDTF">2017-02-11T18:31:26Z</dcterms:created>
  <dcterms:modified xsi:type="dcterms:W3CDTF">2019-07-16T17:55:42Z</dcterms:modified>
</cp:coreProperties>
</file>