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306B"/>
    <a:srgbClr val="D11A47"/>
    <a:srgbClr val="844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16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8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0E87EA-DCC1-4D7F-8989-82E9CEF94C1D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3344D1-E330-4CC7-A9A2-806E14F91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567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802A7E7-D43F-4103-B04B-DD386A8C734F}"/>
              </a:ext>
            </a:extLst>
          </p:cNvPr>
          <p:cNvSpPr/>
          <p:nvPr userDrawn="1"/>
        </p:nvSpPr>
        <p:spPr>
          <a:xfrm>
            <a:off x="-45436" y="-68154"/>
            <a:ext cx="12279086" cy="3607763"/>
          </a:xfrm>
          <a:prstGeom prst="rect">
            <a:avLst/>
          </a:prstGeom>
          <a:solidFill>
            <a:srgbClr val="08306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8A065-C409-4D97-88FC-81886799F1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848" y="1055997"/>
            <a:ext cx="10984303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4F8D72-CB7D-483F-90A2-62F4DCF35F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848" y="3646282"/>
            <a:ext cx="10984303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A9D67CC-01AF-4B6E-9C2A-1CE04B2893BF}"/>
              </a:ext>
            </a:extLst>
          </p:cNvPr>
          <p:cNvCxnSpPr/>
          <p:nvPr/>
        </p:nvCxnSpPr>
        <p:spPr>
          <a:xfrm>
            <a:off x="2168013" y="3539613"/>
            <a:ext cx="8030497" cy="0"/>
          </a:xfrm>
          <a:prstGeom prst="line">
            <a:avLst/>
          </a:prstGeom>
          <a:ln w="19050">
            <a:solidFill>
              <a:srgbClr val="0830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9554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A4433-BE5E-4783-BF8C-B088A8DBC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93630"/>
          </a:xfrm>
          <a:solidFill>
            <a:srgbClr val="08306B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11">
            <a:extLst>
              <a:ext uri="{FF2B5EF4-FFF2-40B4-BE49-F238E27FC236}">
                <a16:creationId xmlns:a16="http://schemas.microsoft.com/office/drawing/2014/main" id="{4AEFAFE5-33C5-42AA-BB6B-FA3BF66BA6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990E22-6FA5-4A4D-BF3F-1821C781A4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04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+ Sub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A4433-BE5E-4783-BF8C-B088A8DBC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93630"/>
          </a:xfrm>
          <a:solidFill>
            <a:srgbClr val="08306B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2F1100-4CC0-433F-92BD-EAD5D631EBD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81977" y="0"/>
            <a:ext cx="4710023" cy="793750"/>
          </a:xfrm>
          <a:solidFill>
            <a:srgbClr val="2171B5"/>
          </a:solidFill>
        </p:spPr>
        <p:txBody>
          <a:bodyPr anchor="ctr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 err="1"/>
              <a:t>Subheader</a:t>
            </a:r>
            <a:endParaRPr lang="en-US" dirty="0"/>
          </a:p>
        </p:txBody>
      </p:sp>
      <p:sp>
        <p:nvSpPr>
          <p:cNvPr id="8" name="Slide Number Placeholder 11">
            <a:extLst>
              <a:ext uri="{FF2B5EF4-FFF2-40B4-BE49-F238E27FC236}">
                <a16:creationId xmlns:a16="http://schemas.microsoft.com/office/drawing/2014/main" id="{A504AFC4-8558-442A-868D-EAA86DF729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990E22-6FA5-4A4D-BF3F-1821C781A4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301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A4433-BE5E-4783-BF8C-B088A8DBC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93630"/>
          </a:xfrm>
          <a:solidFill>
            <a:srgbClr val="08306B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936B4-167D-43A1-ACCB-048E47664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763" y="972789"/>
            <a:ext cx="11928474" cy="54206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11">
            <a:extLst>
              <a:ext uri="{FF2B5EF4-FFF2-40B4-BE49-F238E27FC236}">
                <a16:creationId xmlns:a16="http://schemas.microsoft.com/office/drawing/2014/main" id="{41EFB631-2BD6-48FE-8AC3-EDF2618A58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990E22-6FA5-4A4D-BF3F-1821C781A4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583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+ Sub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936B4-167D-43A1-ACCB-048E47664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763" y="972789"/>
            <a:ext cx="11928474" cy="54206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F79F481-8230-4954-8E83-9E44C01B8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93630"/>
          </a:xfrm>
          <a:solidFill>
            <a:srgbClr val="08306B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A967308A-9F65-4F40-A73F-A70C5525185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81977" y="0"/>
            <a:ext cx="4710023" cy="793750"/>
          </a:xfrm>
          <a:solidFill>
            <a:srgbClr val="2171B5"/>
          </a:solidFill>
        </p:spPr>
        <p:txBody>
          <a:bodyPr anchor="ctr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 err="1"/>
              <a:t>Subheader</a:t>
            </a:r>
            <a:endParaRPr lang="en-US" dirty="0"/>
          </a:p>
        </p:txBody>
      </p:sp>
      <p:sp>
        <p:nvSpPr>
          <p:cNvPr id="10" name="Slide Number Placeholder 11">
            <a:extLst>
              <a:ext uri="{FF2B5EF4-FFF2-40B4-BE49-F238E27FC236}">
                <a16:creationId xmlns:a16="http://schemas.microsoft.com/office/drawing/2014/main" id="{1BD8F51E-FE82-4955-82D8-653CFC48CF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990E22-6FA5-4A4D-BF3F-1821C781A4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421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18E53C6E-5EDB-466A-9A1C-0CF174A44B5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775157" y="925513"/>
            <a:ext cx="6285079" cy="55121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73E1C58-63C2-4E80-9A0D-719CA4EB8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93630"/>
          </a:xfrm>
          <a:solidFill>
            <a:srgbClr val="08306B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C2640094-E012-4159-8797-0A01926C01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1763" y="925513"/>
            <a:ext cx="5513832" cy="551215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443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Graph + Sub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18E53C6E-5EDB-466A-9A1C-0CF174A44B5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775157" y="925513"/>
            <a:ext cx="6285079" cy="55121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73E1C58-63C2-4E80-9A0D-719CA4EB8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93630"/>
          </a:xfrm>
          <a:solidFill>
            <a:srgbClr val="08306B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C2640094-E012-4159-8797-0A01926C018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1763" y="925513"/>
            <a:ext cx="5513832" cy="551215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picture1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1F0C265-A56D-4A13-AF72-3B9A911610D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81977" y="0"/>
            <a:ext cx="4710023" cy="793750"/>
          </a:xfrm>
          <a:solidFill>
            <a:srgbClr val="2171B5"/>
          </a:solidFill>
        </p:spPr>
        <p:txBody>
          <a:bodyPr anchor="ctr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 err="1"/>
              <a:t>Subheader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394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A4433-BE5E-4783-BF8C-B088A8DBC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93630"/>
          </a:xfrm>
          <a:solidFill>
            <a:srgbClr val="08306B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6632747-5FF3-477C-8527-423038A4B9B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1763" y="5232519"/>
            <a:ext cx="5861050" cy="11977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18E53C6E-5EDB-466A-9A1C-0CF174A44B5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99187" y="5232518"/>
            <a:ext cx="5861050" cy="1197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65FE4392-67E3-44B8-BA0B-CC0AA7A790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72884" y="925512"/>
            <a:ext cx="4178808" cy="417512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Pic2</a:t>
            </a:r>
          </a:p>
          <a:p>
            <a:endParaRPr lang="en-US" dirty="0"/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AD515B4D-F0AA-4335-8811-34067BBB7E5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040310" y="925512"/>
            <a:ext cx="4178808" cy="417512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pic3</a:t>
            </a:r>
          </a:p>
        </p:txBody>
      </p:sp>
    </p:spTree>
    <p:extLst>
      <p:ext uri="{BB962C8B-B14F-4D97-AF65-F5344CB8AC3E}">
        <p14:creationId xmlns:p14="http://schemas.microsoft.com/office/powerpoint/2010/main" val="3397157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anel + Sub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A4433-BE5E-4783-BF8C-B088A8DBC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93630"/>
          </a:xfrm>
          <a:solidFill>
            <a:srgbClr val="08306B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6632747-5FF3-477C-8527-423038A4B9B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1763" y="5232519"/>
            <a:ext cx="5861050" cy="11977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18E53C6E-5EDB-466A-9A1C-0CF174A44B5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99187" y="5232518"/>
            <a:ext cx="5861050" cy="1197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65FE4392-67E3-44B8-BA0B-CC0AA7A790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72884" y="925512"/>
            <a:ext cx="4178808" cy="417512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pic4</a:t>
            </a:r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AD515B4D-F0AA-4335-8811-34067BBB7E5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040310" y="925512"/>
            <a:ext cx="4178808" cy="417512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pic5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6B4D3BD0-F410-4915-92EF-EDA388D59C8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81977" y="0"/>
            <a:ext cx="4710023" cy="793750"/>
          </a:xfrm>
          <a:solidFill>
            <a:srgbClr val="2171B5"/>
          </a:solidFill>
        </p:spPr>
        <p:txBody>
          <a:bodyPr anchor="ctr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 err="1"/>
              <a:t>Subheader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826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A4433-BE5E-4783-BF8C-B088A8DBC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93630"/>
          </a:xfrm>
          <a:solidFill>
            <a:srgbClr val="08306B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6632747-5FF3-477C-8527-423038A4B9B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3587" y="4985849"/>
            <a:ext cx="3899217" cy="14444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65FE4392-67E3-44B8-BA0B-CC0AA7A790A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99060" y="925512"/>
            <a:ext cx="3931920" cy="392845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pic6</a:t>
            </a:r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AD515B4D-F0AA-4335-8811-34067BBB7E51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8161020" y="925512"/>
            <a:ext cx="3931920" cy="392845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pic8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55161D29-B735-41DB-808C-BE26A6A4F60D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4130040" y="925512"/>
            <a:ext cx="3931920" cy="392845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pic7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80CE8D2E-5675-43D2-ACA0-4E8E12F4FC3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69195" y="4991848"/>
            <a:ext cx="3899217" cy="144444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B90BA53C-DC16-42DC-8190-D85CAA09245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146391" y="4985848"/>
            <a:ext cx="3899217" cy="14444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0163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Graphs + Sub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A4433-BE5E-4783-BF8C-B088A8DBC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93630"/>
          </a:xfrm>
          <a:solidFill>
            <a:srgbClr val="08306B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6632747-5FF3-477C-8527-423038A4B9B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3587" y="4985849"/>
            <a:ext cx="3899217" cy="14444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65FE4392-67E3-44B8-BA0B-CC0AA7A790A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99060" y="925512"/>
            <a:ext cx="3931920" cy="392845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pic9</a:t>
            </a:r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AD515B4D-F0AA-4335-8811-34067BBB7E51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8161020" y="925512"/>
            <a:ext cx="3931920" cy="392845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pic11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55161D29-B735-41DB-808C-BE26A6A4F60D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4130040" y="925512"/>
            <a:ext cx="3931920" cy="392845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pic10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80CE8D2E-5675-43D2-ACA0-4E8E12F4FC3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69195" y="4991848"/>
            <a:ext cx="3899217" cy="14444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B90BA53C-DC16-42DC-8190-D85CAA09245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146391" y="4985848"/>
            <a:ext cx="3899217" cy="14444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4F0BD3E-C9EC-4E60-9B1E-71AD6FB19B9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81977" y="0"/>
            <a:ext cx="4710023" cy="793750"/>
          </a:xfrm>
          <a:solidFill>
            <a:srgbClr val="2171B5"/>
          </a:solidFill>
        </p:spPr>
        <p:txBody>
          <a:bodyPr anchor="ctr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 err="1"/>
              <a:t>Subheader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589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A4433-BE5E-4783-BF8C-B088A8DBC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93630"/>
          </a:xfrm>
          <a:solidFill>
            <a:srgbClr val="08306B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BA68DD63-55C4-4C9E-929E-A57E6C2F07D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1505" y="964972"/>
            <a:ext cx="5964237" cy="265537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pic13</a:t>
            </a:r>
          </a:p>
        </p:txBody>
      </p:sp>
      <p:sp>
        <p:nvSpPr>
          <p:cNvPr id="21" name="Picture Placeholder 7">
            <a:extLst>
              <a:ext uri="{FF2B5EF4-FFF2-40B4-BE49-F238E27FC236}">
                <a16:creationId xmlns:a16="http://schemas.microsoft.com/office/drawing/2014/main" id="{EE15E473-5F7A-4828-8CAD-D28D827B054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1505" y="3774436"/>
            <a:ext cx="5964237" cy="265537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pic15</a:t>
            </a:r>
          </a:p>
        </p:txBody>
      </p: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0802BBDD-0F27-40D0-A6E4-31DE53A00C5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163899" y="964972"/>
            <a:ext cx="5964237" cy="265537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pic14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1338F64-F84E-4E94-9D2F-E746607B77D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163692" y="3774866"/>
            <a:ext cx="5964447" cy="2654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362780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anel + Sub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BFA447FC-A1C6-4421-B985-259BA5259D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1763" y="6492021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BA68DD63-55C4-4C9E-929E-A57E6C2F07D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1505" y="964972"/>
            <a:ext cx="5964237" cy="265537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pic16</a:t>
            </a:r>
          </a:p>
        </p:txBody>
      </p:sp>
      <p:sp>
        <p:nvSpPr>
          <p:cNvPr id="21" name="Picture Placeholder 7">
            <a:extLst>
              <a:ext uri="{FF2B5EF4-FFF2-40B4-BE49-F238E27FC236}">
                <a16:creationId xmlns:a16="http://schemas.microsoft.com/office/drawing/2014/main" id="{EE15E473-5F7A-4828-8CAD-D28D827B054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1505" y="3774436"/>
            <a:ext cx="5964237" cy="265537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pic18</a:t>
            </a:r>
          </a:p>
        </p:txBody>
      </p: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0802BBDD-0F27-40D0-A6E4-31DE53A00C5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163899" y="964972"/>
            <a:ext cx="5964237" cy="265537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pic17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1338F64-F84E-4E94-9D2F-E746607B77D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163692" y="3774866"/>
            <a:ext cx="5964447" cy="2654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258D8335-5210-4F76-A2B2-16FBB8300D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74963" y="6491289"/>
            <a:ext cx="6442074" cy="366712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sz="1200" dirty="0"/>
              <a:t>Placeholder text</a:t>
            </a:r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F372B7-3FCA-4ADE-8D5F-40DBAF03D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93630"/>
          </a:xfrm>
          <a:solidFill>
            <a:srgbClr val="08306B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4607E6F5-9EE3-4811-A373-FCE760B158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81977" y="0"/>
            <a:ext cx="4710023" cy="793750"/>
          </a:xfrm>
          <a:solidFill>
            <a:srgbClr val="2171B5"/>
          </a:solidFill>
        </p:spPr>
        <p:txBody>
          <a:bodyPr anchor="ctr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 err="1"/>
              <a:t>Subheader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8875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8A065-C409-4D97-88FC-81886799F1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3848" y="149523"/>
            <a:ext cx="10984303" cy="93043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Acknowledgments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A9D67CC-01AF-4B6E-9C2A-1CE04B2893BF}"/>
              </a:ext>
            </a:extLst>
          </p:cNvPr>
          <p:cNvCxnSpPr>
            <a:cxnSpLocks/>
          </p:cNvCxnSpPr>
          <p:nvPr/>
        </p:nvCxnSpPr>
        <p:spPr>
          <a:xfrm>
            <a:off x="2168013" y="1175975"/>
            <a:ext cx="8030497" cy="0"/>
          </a:xfrm>
          <a:prstGeom prst="line">
            <a:avLst/>
          </a:prstGeom>
          <a:ln w="19050">
            <a:solidFill>
              <a:srgbClr val="0830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10215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D6EE4-4AB5-4FDC-B2E5-581F3E952C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8D0439-7163-4077-B7CC-B1EA769E2D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03847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DB22950-34A9-4449-AD08-1BB34D927850}"/>
              </a:ext>
            </a:extLst>
          </p:cNvPr>
          <p:cNvSpPr/>
          <p:nvPr userDrawn="1"/>
        </p:nvSpPr>
        <p:spPr>
          <a:xfrm>
            <a:off x="0" y="6356350"/>
            <a:ext cx="12192000" cy="50164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E0B955-4017-43DE-A089-00BD58AE1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2A9720-19CA-4F0B-BBED-CD8A5000F7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 descr="A picture containing object&#10;&#10;Description automatically generated">
            <a:extLst>
              <a:ext uri="{FF2B5EF4-FFF2-40B4-BE49-F238E27FC236}">
                <a16:creationId xmlns:a16="http://schemas.microsoft.com/office/drawing/2014/main" id="{5F35AC8D-1122-41B5-A1C6-315A6022CF96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3423" y="6418227"/>
            <a:ext cx="4038347" cy="411764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610A8E55-8817-43D8-8C2F-6AB182AECF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44124" r="3927" b="90500"/>
          <a:stretch/>
        </p:blipFill>
        <p:spPr>
          <a:xfrm>
            <a:off x="40230" y="6429587"/>
            <a:ext cx="1919199" cy="393134"/>
          </a:xfrm>
          <a:prstGeom prst="rect">
            <a:avLst/>
          </a:prstGeom>
        </p:spPr>
      </p:pic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73938D2-89A6-42E0-9C67-F0B0E85A89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6203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990E22-6FA5-4A4D-BF3F-1821C781A4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340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B7C5A6A8-32E9-446C-9B5A-E58C089F6AC4}"/>
              </a:ext>
            </a:extLst>
          </p:cNvPr>
          <p:cNvGrpSpPr/>
          <p:nvPr/>
        </p:nvGrpSpPr>
        <p:grpSpPr>
          <a:xfrm>
            <a:off x="4601088" y="3054700"/>
            <a:ext cx="3833635" cy="3290403"/>
            <a:chOff x="4064881" y="3060561"/>
            <a:chExt cx="3833635" cy="3290403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2F29B46-2DEC-4097-96E7-0184F685CE11}"/>
                </a:ext>
              </a:extLst>
            </p:cNvPr>
            <p:cNvGrpSpPr/>
            <p:nvPr/>
          </p:nvGrpSpPr>
          <p:grpSpPr>
            <a:xfrm>
              <a:off x="4064881" y="3060561"/>
              <a:ext cx="3833635" cy="3290403"/>
              <a:chOff x="4179181" y="3025392"/>
              <a:chExt cx="3833635" cy="3290403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9EF3BFBE-403E-4521-88C5-D13F6145C5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50798" y="3025392"/>
                <a:ext cx="3290403" cy="3290403"/>
              </a:xfrm>
              <a:prstGeom prst="rect">
                <a:avLst/>
              </a:prstGeom>
            </p:spPr>
          </p:pic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D48C2FCF-FC6C-47B6-BEB4-DC4B9A3FF2D5}"/>
                  </a:ext>
                </a:extLst>
              </p:cNvPr>
              <p:cNvSpPr/>
              <p:nvPr/>
            </p:nvSpPr>
            <p:spPr>
              <a:xfrm>
                <a:off x="4179181" y="5924973"/>
                <a:ext cx="3833635" cy="17584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DE71A424-C268-42E0-9E0F-5FE2DF78EBC7}"/>
                  </a:ext>
                </a:extLst>
              </p:cNvPr>
              <p:cNvSpPr/>
              <p:nvPr/>
            </p:nvSpPr>
            <p:spPr>
              <a:xfrm rot="5400000">
                <a:off x="3186226" y="4611877"/>
                <a:ext cx="3158409" cy="17584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56EF6E9-A15E-4783-9480-B50D9B79185A}"/>
                  </a:ext>
                </a:extLst>
              </p:cNvPr>
              <p:cNvSpPr/>
              <p:nvPr/>
            </p:nvSpPr>
            <p:spPr>
              <a:xfrm rot="10800000">
                <a:off x="4677508" y="3083804"/>
                <a:ext cx="3158409" cy="17584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86E7427-B76F-420C-A241-077786108E8B}"/>
                </a:ext>
              </a:extLst>
            </p:cNvPr>
            <p:cNvSpPr/>
            <p:nvPr/>
          </p:nvSpPr>
          <p:spPr>
            <a:xfrm>
              <a:off x="6278697" y="6122142"/>
              <a:ext cx="482587" cy="2138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5E48A2F0-08F2-4FEF-8F88-E3DB593C3E31}"/>
              </a:ext>
            </a:extLst>
          </p:cNvPr>
          <p:cNvSpPr/>
          <p:nvPr/>
        </p:nvSpPr>
        <p:spPr>
          <a:xfrm>
            <a:off x="3934177" y="318052"/>
            <a:ext cx="4644923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Our approach</a:t>
            </a:r>
            <a:endParaRPr lang="en-US" sz="1400" b="1" dirty="0"/>
          </a:p>
          <a:p>
            <a:pPr algn="ctr"/>
            <a:r>
              <a:rPr lang="en-US" sz="2000" dirty="0"/>
              <a:t>Measure water concentration in a polymer</a:t>
            </a:r>
          </a:p>
          <a:p>
            <a:pPr algn="ctr"/>
            <a:r>
              <a:rPr lang="en-US" sz="2000" dirty="0"/>
              <a:t>via front-side module reflectance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3C12C4-C960-40A7-A480-095B8EE6E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318051"/>
          </a:xfrm>
        </p:spPr>
        <p:txBody>
          <a:bodyPr>
            <a:noAutofit/>
          </a:bodyPr>
          <a:lstStyle/>
          <a:p>
            <a:r>
              <a:rPr lang="en-US" sz="2800" dirty="0"/>
              <a:t>Water Reflectometry Detection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A2A2667-84A4-46E5-9E4E-1D28013EEBCA}"/>
              </a:ext>
            </a:extLst>
          </p:cNvPr>
          <p:cNvSpPr/>
          <p:nvPr/>
        </p:nvSpPr>
        <p:spPr>
          <a:xfrm>
            <a:off x="8257824" y="284363"/>
            <a:ext cx="396309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A drone to map water in solar modules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C1F1C5D-44D3-44A9-BC18-559EC01BF8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617" y="1688249"/>
            <a:ext cx="3016405" cy="285129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5BC317E-3C39-40D1-960E-7C846CCEFF0E}"/>
              </a:ext>
            </a:extLst>
          </p:cNvPr>
          <p:cNvSpPr txBox="1"/>
          <p:nvPr/>
        </p:nvSpPr>
        <p:spPr>
          <a:xfrm>
            <a:off x="6694657" y="4582175"/>
            <a:ext cx="10345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Water signal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013D6F6-F1BE-4A64-ABD5-21909398055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644" y="1456825"/>
            <a:ext cx="3290403" cy="167440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484B29D-D789-4D66-91F0-365BF1EDA7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26" y="1319701"/>
            <a:ext cx="4401678" cy="2773961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289B67E5-484B-4666-A4E5-7C385675C67C}"/>
              </a:ext>
            </a:extLst>
          </p:cNvPr>
          <p:cNvSpPr/>
          <p:nvPr/>
        </p:nvSpPr>
        <p:spPr>
          <a:xfrm>
            <a:off x="-73659" y="319995"/>
            <a:ext cx="4117733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Solar modules suffer from water uptake</a:t>
            </a:r>
            <a:endParaRPr lang="en-US" sz="1400" b="1" dirty="0"/>
          </a:p>
          <a:p>
            <a:pPr algn="ctr"/>
            <a:r>
              <a:rPr lang="en-US" sz="2000" dirty="0"/>
              <a:t>Water is the cause of many degradation pathways, reducing power output</a:t>
            </a:r>
          </a:p>
        </p:txBody>
      </p:sp>
      <p:pic>
        <p:nvPicPr>
          <p:cNvPr id="25" name="corrosion">
            <a:extLst>
              <a:ext uri="{FF2B5EF4-FFF2-40B4-BE49-F238E27FC236}">
                <a16:creationId xmlns:a16="http://schemas.microsoft.com/office/drawing/2014/main" id="{E66DEA06-9B14-4EB2-BAEA-87EF57207C2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9308" t="3364" r="2286" b="1542"/>
          <a:stretch/>
        </p:blipFill>
        <p:spPr>
          <a:xfrm>
            <a:off x="229338" y="4385949"/>
            <a:ext cx="1953285" cy="173855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479C161-69B7-4E6E-B7D1-6C2649460F5F}"/>
              </a:ext>
            </a:extLst>
          </p:cNvPr>
          <p:cNvSpPr txBox="1"/>
          <p:nvPr/>
        </p:nvSpPr>
        <p:spPr>
          <a:xfrm>
            <a:off x="2189513" y="4675889"/>
            <a:ext cx="20806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Köntges</a:t>
            </a:r>
            <a:r>
              <a:rPr lang="en-US" sz="1200" dirty="0"/>
              <a:t>, M., et al.  </a:t>
            </a:r>
            <a:r>
              <a:rPr lang="en-US" sz="1200" i="1" dirty="0"/>
              <a:t>International Energy Agency-Photovoltaic Power Systems </a:t>
            </a:r>
            <a:r>
              <a:rPr lang="en-US" sz="1200" i="1" dirty="0" err="1"/>
              <a:t>Programme</a:t>
            </a:r>
            <a:r>
              <a:rPr lang="en-US" sz="1200" i="1" dirty="0"/>
              <a:t> </a:t>
            </a:r>
            <a:r>
              <a:rPr lang="en-US" sz="1200" dirty="0"/>
              <a:t>(2014)</a:t>
            </a:r>
          </a:p>
        </p:txBody>
      </p:sp>
    </p:spTree>
    <p:extLst>
      <p:ext uri="{BB962C8B-B14F-4D97-AF65-F5344CB8AC3E}">
        <p14:creationId xmlns:p14="http://schemas.microsoft.com/office/powerpoint/2010/main" val="3596706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44444E-6 L -0.12279 -0.4243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46" y="-21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theme/theme1.xml><?xml version="1.0" encoding="utf-8"?>
<a:theme xmlns:a="http://schemas.openxmlformats.org/drawingml/2006/main" name="temp2">
  <a:themeElements>
    <a:clrScheme name="linspecer_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171B5"/>
      </a:accent1>
      <a:accent2>
        <a:srgbClr val="CB181D"/>
      </a:accent2>
      <a:accent3>
        <a:srgbClr val="238B45"/>
      </a:accent3>
      <a:accent4>
        <a:srgbClr val="FF9933"/>
      </a:accent4>
      <a:accent5>
        <a:srgbClr val="6BAED6"/>
      </a:accent5>
      <a:accent6>
        <a:srgbClr val="FB6A4A"/>
      </a:accent6>
      <a:hlink>
        <a:srgbClr val="74C476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2.potx" id="{E0945EAE-E69E-4256-B317-89BB45B79F8F}" vid="{BBCF0454-4006-477E-B65E-3BEF4EEDAE9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temp2</Template>
  <TotalTime>6310</TotalTime>
  <Words>59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temp2</vt:lpstr>
      <vt:lpstr>Water Reflectometry Detection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Quantitative Determination of Moisture Content in Modules by Short-Wave Infrared Reflectometry</dc:title>
  <dc:creator>Rishi Kumar</dc:creator>
  <cp:lastModifiedBy>Guillaume Von Gastrow</cp:lastModifiedBy>
  <cp:revision>101</cp:revision>
  <dcterms:created xsi:type="dcterms:W3CDTF">2019-05-03T16:14:12Z</dcterms:created>
  <dcterms:modified xsi:type="dcterms:W3CDTF">2019-07-16T17:39:33Z</dcterms:modified>
</cp:coreProperties>
</file>