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3"/>
  </p:normalViewPr>
  <p:slideViewPr>
    <p:cSldViewPr snapToGrid="0">
      <p:cViewPr varScale="1">
        <p:scale>
          <a:sx n="156" d="100"/>
          <a:sy n="156" d="100"/>
        </p:scale>
        <p:origin x="3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d369c3fed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d369c3fed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t="50915"/>
          <a:stretch/>
        </p:blipFill>
        <p:spPr>
          <a:xfrm>
            <a:off x="269268" y="145751"/>
            <a:ext cx="2508601" cy="58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822225" y="232675"/>
            <a:ext cx="6052500" cy="5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Avenir"/>
                <a:ea typeface="Avenir"/>
                <a:cs typeface="Avenir"/>
                <a:sym typeface="Avenir"/>
              </a:rPr>
              <a:t>Renewable Energy Lifecycle Management Platform </a:t>
            </a:r>
            <a:endParaRPr sz="2000" b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362725" y="1872400"/>
            <a:ext cx="3547200" cy="10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nir"/>
                <a:ea typeface="Avenir"/>
                <a:cs typeface="Avenir"/>
                <a:sym typeface="Avenir"/>
              </a:rPr>
              <a:t>Monitoring, asset management, operations, and analysis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6BE2F"/>
                </a:solidFill>
                <a:latin typeface="Avenir"/>
                <a:ea typeface="Avenir"/>
                <a:cs typeface="Avenir"/>
                <a:sym typeface="Avenir"/>
              </a:rPr>
              <a:t>in one seamless pane of glass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57" name="Google Shape;57;p13"/>
          <p:cNvCxnSpPr/>
          <p:nvPr/>
        </p:nvCxnSpPr>
        <p:spPr>
          <a:xfrm>
            <a:off x="2293925" y="1920375"/>
            <a:ext cx="0" cy="909000"/>
          </a:xfrm>
          <a:prstGeom prst="straightConnector1">
            <a:avLst/>
          </a:prstGeom>
          <a:noFill/>
          <a:ln w="9525" cap="flat" cmpd="sng">
            <a:solidFill>
              <a:srgbClr val="F6BE2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4613" y="3132252"/>
            <a:ext cx="2442538" cy="162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3862" y="1804890"/>
            <a:ext cx="1233248" cy="3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944325" y="2143150"/>
            <a:ext cx="306570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Next-gen IV curve tracer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marL="365760" lvl="0" indent="-213359" algn="l" rtl="0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1/10th cost of commercial models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marL="365760" lvl="0" indent="-213359" algn="l" rtl="0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WiFi &amp; Bluetooth enabled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marL="365760" lvl="0" indent="-213359" algn="l" rtl="0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Competitive measurement </a:t>
            </a:r>
            <a:br>
              <a:rPr lang="en" sz="1200">
                <a:latin typeface="Avenir"/>
                <a:ea typeface="Avenir"/>
                <a:cs typeface="Avenir"/>
                <a:sym typeface="Avenir"/>
              </a:rPr>
            </a:br>
            <a:r>
              <a:rPr lang="en" sz="1200">
                <a:latin typeface="Avenir"/>
                <a:ea typeface="Avenir"/>
                <a:cs typeface="Avenir"/>
                <a:sym typeface="Avenir"/>
              </a:rPr>
              <a:t>precision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7800"/>
          <a:stretch/>
        </p:blipFill>
        <p:spPr>
          <a:xfrm>
            <a:off x="213848" y="1945450"/>
            <a:ext cx="2011282" cy="118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3"/>
          <p:cNvCxnSpPr/>
          <p:nvPr/>
        </p:nvCxnSpPr>
        <p:spPr>
          <a:xfrm>
            <a:off x="1215159" y="2088624"/>
            <a:ext cx="0" cy="81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63;p13"/>
          <p:cNvCxnSpPr/>
          <p:nvPr/>
        </p:nvCxnSpPr>
        <p:spPr>
          <a:xfrm>
            <a:off x="514278" y="2502347"/>
            <a:ext cx="139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184" y="2538848"/>
            <a:ext cx="371871" cy="36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79166" y="2547549"/>
            <a:ext cx="433602" cy="36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550" y="2153333"/>
            <a:ext cx="139674" cy="24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9290" y="2153333"/>
            <a:ext cx="139674" cy="24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3025" y="2153333"/>
            <a:ext cx="139674" cy="24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21367" y="2095808"/>
            <a:ext cx="349204" cy="36133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284250" y="865538"/>
            <a:ext cx="8575500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Existing solar measurement hardware is </a:t>
            </a:r>
            <a:r>
              <a:rPr lang="en" b="1">
                <a:latin typeface="Avenir"/>
                <a:ea typeface="Avenir"/>
                <a:cs typeface="Avenir"/>
                <a:sym typeface="Avenir"/>
              </a:rPr>
              <a:t>expensive, hard to use, 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and </a:t>
            </a:r>
            <a:r>
              <a:rPr lang="en" b="1">
                <a:latin typeface="Avenir"/>
                <a:ea typeface="Avenir"/>
                <a:cs typeface="Avenir"/>
                <a:sym typeface="Avenir"/>
              </a:rPr>
              <a:t>requires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" b="1">
                <a:latin typeface="Avenir"/>
                <a:ea typeface="Avenir"/>
                <a:cs typeface="Avenir"/>
                <a:sym typeface="Avenir"/>
              </a:rPr>
              <a:t>manual analysis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Software solutions are </a:t>
            </a:r>
            <a:r>
              <a:rPr lang="en" b="1">
                <a:latin typeface="Avenir"/>
                <a:ea typeface="Avenir"/>
                <a:cs typeface="Avenir"/>
                <a:sym typeface="Avenir"/>
              </a:rPr>
              <a:t>fractured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lang="en" b="1">
                <a:latin typeface="Avenir"/>
                <a:ea typeface="Avenir"/>
                <a:cs typeface="Avenir"/>
                <a:sym typeface="Avenir"/>
              </a:rPr>
              <a:t>outdated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, obscuring access to business-critical data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venir"/>
                <a:ea typeface="Avenir"/>
                <a:cs typeface="Avenir"/>
                <a:sym typeface="Avenir"/>
              </a:rPr>
              <a:t>The industry is </a:t>
            </a:r>
            <a:r>
              <a:rPr lang="en" b="1">
                <a:solidFill>
                  <a:srgbClr val="F6BE2F"/>
                </a:solidFill>
                <a:latin typeface="Avenir"/>
                <a:ea typeface="Avenir"/>
                <a:cs typeface="Avenir"/>
                <a:sym typeface="Avenir"/>
              </a:rPr>
              <a:t>ready for a change.</a:t>
            </a:r>
            <a:endParaRPr b="1">
              <a:solidFill>
                <a:srgbClr val="F6BE2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944325" y="1499200"/>
            <a:ext cx="1917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i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Introducing</a:t>
            </a:r>
            <a:endParaRPr sz="1200" i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1511327" y="3716132"/>
            <a:ext cx="1305900" cy="1265100"/>
          </a:xfrm>
          <a:prstGeom prst="rect">
            <a:avLst/>
          </a:prstGeom>
          <a:noFill/>
          <a:ln w="19050" cap="flat" cmpd="sng">
            <a:solidFill>
              <a:srgbClr val="F6BE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53674" y="3760166"/>
            <a:ext cx="1221270" cy="117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12">
            <a:alphaModFix/>
          </a:blip>
          <a:srcRect t="15146"/>
          <a:stretch/>
        </p:blipFill>
        <p:spPr>
          <a:xfrm>
            <a:off x="255896" y="3755203"/>
            <a:ext cx="1093516" cy="118699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/>
          <p:nvPr/>
        </p:nvSpPr>
        <p:spPr>
          <a:xfrm>
            <a:off x="213850" y="3716132"/>
            <a:ext cx="1177800" cy="1265100"/>
          </a:xfrm>
          <a:prstGeom prst="rect">
            <a:avLst/>
          </a:prstGeom>
          <a:noFill/>
          <a:ln w="19050" cap="flat" cmpd="sng">
            <a:solidFill>
              <a:srgbClr val="F6BE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2936900" y="3713475"/>
            <a:ext cx="2848800" cy="12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venir"/>
                <a:ea typeface="Avenir"/>
                <a:cs typeface="Avenir"/>
                <a:sym typeface="Avenir"/>
              </a:rPr>
              <a:t>Alex</a:t>
            </a:r>
            <a:endParaRPr b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Avenir"/>
                <a:ea typeface="Avenir"/>
                <a:cs typeface="Avenir"/>
                <a:sym typeface="Avenir"/>
              </a:rPr>
              <a:t>Entrepreneur &amp; computer engineer, 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Avenir"/>
                <a:ea typeface="Avenir"/>
                <a:cs typeface="Avenir"/>
                <a:sym typeface="Avenir"/>
              </a:rPr>
              <a:t>President of Georgia Tech Solar Racing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Michael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CEO of Cherry Street Energy, 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10 years in finance industry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25150" y="3431913"/>
            <a:ext cx="1917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Avenir"/>
                <a:ea typeface="Avenir"/>
                <a:cs typeface="Avenir"/>
                <a:sym typeface="Avenir"/>
              </a:rPr>
              <a:t>The FirstWatt Team</a:t>
            </a:r>
            <a:endParaRPr sz="1200" i="1"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78" name="Google Shape;78;p13"/>
          <p:cNvCxnSpPr/>
          <p:nvPr/>
        </p:nvCxnSpPr>
        <p:spPr>
          <a:xfrm>
            <a:off x="1640600" y="3531475"/>
            <a:ext cx="4012800" cy="0"/>
          </a:xfrm>
          <a:prstGeom prst="straightConnector1">
            <a:avLst/>
          </a:prstGeom>
          <a:noFill/>
          <a:ln w="9525" cap="flat" cmpd="sng">
            <a:solidFill>
              <a:srgbClr val="F6BE2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" name="Google Shape;79;p13"/>
          <p:cNvCxnSpPr/>
          <p:nvPr/>
        </p:nvCxnSpPr>
        <p:spPr>
          <a:xfrm>
            <a:off x="3206725" y="3200875"/>
            <a:ext cx="24417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" name="Google Shape;80;p13"/>
          <p:cNvCxnSpPr/>
          <p:nvPr/>
        </p:nvCxnSpPr>
        <p:spPr>
          <a:xfrm>
            <a:off x="3206725" y="2908875"/>
            <a:ext cx="0" cy="291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Google Shape;81;p13"/>
          <p:cNvSpPr txBox="1"/>
          <p:nvPr/>
        </p:nvSpPr>
        <p:spPr>
          <a:xfrm>
            <a:off x="3247700" y="2937050"/>
            <a:ext cx="2772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starting with game-changing hardware... </a:t>
            </a:r>
            <a:endParaRPr sz="1000" i="1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379726" y="4365974"/>
            <a:ext cx="630300" cy="7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Macintosh PowerPoint</Application>
  <PresentationFormat>On-screen Show (16:9)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Avenir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Nussey, Robert A</cp:lastModifiedBy>
  <cp:revision>1</cp:revision>
  <dcterms:modified xsi:type="dcterms:W3CDTF">2019-07-16T17:46:39Z</dcterms:modified>
</cp:coreProperties>
</file>