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440" r:id="rId2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9E9C"/>
    <a:srgbClr val="00FF00"/>
    <a:srgbClr val="F7CFB3"/>
    <a:srgbClr val="FBE7D9"/>
    <a:srgbClr val="BFEBEA"/>
    <a:srgbClr val="F4B890"/>
    <a:srgbClr val="DE6617"/>
    <a:srgbClr val="9FE1DF"/>
    <a:srgbClr val="8ADAD8"/>
    <a:srgbClr val="70D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2" autoAdjust="0"/>
    <p:restoredTop sz="92460" autoAdjust="0"/>
  </p:normalViewPr>
  <p:slideViewPr>
    <p:cSldViewPr>
      <p:cViewPr varScale="1">
        <p:scale>
          <a:sx n="87" d="100"/>
          <a:sy n="87" d="100"/>
        </p:scale>
        <p:origin x="1044" y="6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22FB2-0325-4F9D-8186-BDA199248106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54F94-F031-42B8-83F8-066D8F79D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00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6D850-A6D6-430A-BCB7-0F0D056664D7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71218-7865-4634-9BA1-7F1EBEC53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7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71218-7865-4634-9BA1-7F1EBEC53C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7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0486"/>
          <p:cNvSpPr>
            <a:spLocks noChangeArrowheads="1"/>
          </p:cNvSpPr>
          <p:nvPr userDrawn="1"/>
        </p:nvSpPr>
        <p:spPr bwMode="auto">
          <a:xfrm>
            <a:off x="1589" y="4709584"/>
            <a:ext cx="3243263" cy="709083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90487"/>
          <p:cNvSpPr>
            <a:spLocks noChangeArrowheads="1"/>
          </p:cNvSpPr>
          <p:nvPr userDrawn="1"/>
        </p:nvSpPr>
        <p:spPr bwMode="auto">
          <a:xfrm>
            <a:off x="1589" y="0"/>
            <a:ext cx="3243263" cy="4770438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90488"/>
          <p:cNvSpPr>
            <a:spLocks noChangeArrowheads="1"/>
          </p:cNvSpPr>
          <p:nvPr userDrawn="1"/>
        </p:nvSpPr>
        <p:spPr bwMode="auto">
          <a:xfrm>
            <a:off x="1589" y="5373688"/>
            <a:ext cx="3243263" cy="341313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324100"/>
            <a:ext cx="7772400" cy="493052"/>
          </a:xfrm>
        </p:spPr>
        <p:txBody>
          <a:bodyPr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803071"/>
            <a:ext cx="6400800" cy="43542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6722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477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811"/>
            <a:ext cx="8229600" cy="37716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8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8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00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8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7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1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0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4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8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9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8620125" y="3"/>
            <a:ext cx="533400" cy="971549"/>
          </a:xfrm>
          <a:prstGeom prst="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7799388" y="3"/>
            <a:ext cx="960438" cy="971549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11"/>
          <p:cNvSpPr>
            <a:spLocks noChangeArrowheads="1"/>
          </p:cNvSpPr>
          <p:nvPr userDrawn="1"/>
        </p:nvSpPr>
        <p:spPr bwMode="auto">
          <a:xfrm>
            <a:off x="0" y="3"/>
            <a:ext cx="7837488" cy="971549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00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Sans Serif" pitchFamily="34" charset="0"/>
                <a:cs typeface="Microsoft Sans Serif" pitchFamily="34" charset="0"/>
              </a:defRPr>
            </a:lvl1pPr>
          </a:lstStyle>
          <a:p>
            <a:fld id="{F54C93B1-FCDD-4EE2-9D2A-962769FD0B9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09796" y="1028700"/>
            <a:ext cx="858004" cy="54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0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Calibri" panose="020F0502020204030204" pitchFamily="34" charset="0"/>
          <a:ea typeface="+mj-ea"/>
          <a:cs typeface="Microsoft Sans Serif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340708" y="956436"/>
            <a:ext cx="4803292" cy="1901064"/>
          </a:xfrm>
          <a:prstGeom prst="rect">
            <a:avLst/>
          </a:prstGeom>
          <a:solidFill>
            <a:srgbClr val="9DA0A3">
              <a:lumMod val="40000"/>
              <a:lumOff val="60000"/>
            </a:srgbClr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400" kern="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-11143" y="2857499"/>
            <a:ext cx="4370036" cy="2865419"/>
          </a:xfrm>
          <a:prstGeom prst="rect">
            <a:avLst/>
          </a:prstGeom>
          <a:solidFill>
            <a:srgbClr val="D8D9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7338" indent="-287338" defTabSz="457200">
              <a:spcBef>
                <a:spcPct val="20000"/>
              </a:spcBef>
              <a:buClr>
                <a:schemeClr val="accent2"/>
              </a:buClr>
              <a:buSzPct val="120000"/>
              <a:buFont typeface="Lucida Grande"/>
              <a:buChar char="▸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200" b="1" dirty="0">
              <a:solidFill>
                <a:srgbClr val="1185B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594" y="455208"/>
            <a:ext cx="7927206" cy="535392"/>
          </a:xfrm>
        </p:spPr>
        <p:txBody>
          <a:bodyPr>
            <a:normAutofit fontScale="90000"/>
          </a:bodyPr>
          <a:lstStyle/>
          <a:p>
            <a:r>
              <a:rPr lang="en-US" sz="2200" b="1" dirty="0"/>
              <a:t>New class of 2000V </a:t>
            </a:r>
            <a:r>
              <a:rPr lang="en-US" sz="2200" b="1" dirty="0" err="1"/>
              <a:t>SiC</a:t>
            </a:r>
            <a:r>
              <a:rPr lang="en-US" sz="2200" b="1" dirty="0"/>
              <a:t> MOSFETS based Solar Power converter for enabling direct </a:t>
            </a:r>
            <a:r>
              <a:rPr lang="en-US" sz="2200" b="1" dirty="0" err="1"/>
              <a:t>transformerless</a:t>
            </a:r>
            <a:r>
              <a:rPr lang="en-US" sz="2200" b="1" dirty="0"/>
              <a:t> system</a:t>
            </a:r>
            <a:br>
              <a:rPr lang="en-US" dirty="0"/>
            </a:br>
            <a:r>
              <a:rPr lang="en-US" sz="1800" b="1" dirty="0"/>
              <a:t>     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93B1-FCDD-4EE2-9D2A-962769FD0B9F}" type="slidenum">
              <a:rPr lang="en-US" smtClean="0"/>
              <a:t>1</a:t>
            </a:fld>
            <a:endParaRPr lang="en-US"/>
          </a:p>
        </p:txBody>
      </p:sp>
      <p:sp>
        <p:nvSpPr>
          <p:cNvPr id="5" name="Content Placeholder 5"/>
          <p:cNvSpPr txBox="1">
            <a:spLocks noGrp="1"/>
          </p:cNvSpPr>
          <p:nvPr>
            <p:ph idx="1"/>
          </p:nvPr>
        </p:nvSpPr>
        <p:spPr>
          <a:xfrm>
            <a:off x="-11144" y="956436"/>
            <a:ext cx="4361175" cy="1901064"/>
          </a:xfrm>
          <a:prstGeom prst="rect">
            <a:avLst/>
          </a:prstGeom>
          <a:solidFill>
            <a:srgbClr val="1AB0E9">
              <a:lumMod val="20000"/>
              <a:lumOff val="80000"/>
            </a:srgbClr>
          </a:solidFill>
        </p:spPr>
        <p:txBody>
          <a:bodyPr>
            <a:normAutofit fontScale="4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2500" b="1" dirty="0">
                <a:solidFill>
                  <a:srgbClr val="1AB0E9">
                    <a:lumMod val="75000"/>
                  </a:srgbClr>
                </a:solidFill>
              </a:rPr>
              <a:t>Technology Summary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 sz="2500" dirty="0">
                <a:solidFill>
                  <a:prstClr val="black"/>
                </a:solidFill>
              </a:rPr>
              <a:t>Develop extremely compact (&gt;6 kW/L), high efficiency 350kW power conversion system based on half bridge-</a:t>
            </a:r>
            <a:r>
              <a:rPr lang="en-US" altLang="en-US" sz="2500" dirty="0" err="1">
                <a:solidFill>
                  <a:prstClr val="black"/>
                </a:solidFill>
              </a:rPr>
              <a:t>SiC</a:t>
            </a:r>
            <a:r>
              <a:rPr lang="en-US" altLang="en-US" sz="2500" dirty="0">
                <a:solidFill>
                  <a:prstClr val="black"/>
                </a:solidFill>
              </a:rPr>
              <a:t> power configuration for 1500 VDC solar systems with high energy harness efficiency.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altLang="en-US" sz="2500" dirty="0">
                <a:solidFill>
                  <a:prstClr val="black"/>
                </a:solidFill>
              </a:rPr>
              <a:t>Demonstrate high-bandwidth FPGA based controller to take advantage of high switching frequency of SiC module.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800" dirty="0"/>
              <a:t>Imagen’s Proprietary Power Electronics Packaging/magnetic design</a:t>
            </a:r>
          </a:p>
          <a:p>
            <a:pPr>
              <a:spcBef>
                <a:spcPct val="50000"/>
              </a:spcBef>
              <a:buFont typeface="Arial" charset="0"/>
              <a:buChar char="•"/>
              <a:defRPr/>
            </a:pPr>
            <a:r>
              <a:rPr lang="en-US" sz="2800" dirty="0"/>
              <a:t>Low inductance busbar design and with novel filter design to mitigate the issues caused due to high (dv/dt)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91400" y="4000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172200" y="16955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4" name="Picture 3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2548"/>
            <a:ext cx="759594" cy="43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EE7442-5989-46BC-935E-35D0B5B0A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166" y="3538369"/>
            <a:ext cx="4539699" cy="172895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456D1F7-BA68-4997-A8D5-CCF01EFFCF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5" y="3197074"/>
            <a:ext cx="3079859" cy="20086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1144" y="2830579"/>
            <a:ext cx="28293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Magnetic Design and Simulation capability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1C74CA-4B93-4DBD-9FFB-BDCFC81B3B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6135" y="948517"/>
            <a:ext cx="4717535" cy="18661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E2844C-7712-47A6-BBE6-D6B9D4D584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0693" y="3350809"/>
            <a:ext cx="1125022" cy="117517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99FB30-772D-446C-BCC4-5547A1720692}"/>
              </a:ext>
            </a:extLst>
          </p:cNvPr>
          <p:cNvCxnSpPr/>
          <p:nvPr/>
        </p:nvCxnSpPr>
        <p:spPr>
          <a:xfrm flipH="1">
            <a:off x="4337530" y="948517"/>
            <a:ext cx="12501" cy="476648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705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78183"/>
      </a:accent1>
      <a:accent2>
        <a:srgbClr val="99CC33"/>
      </a:accent2>
      <a:accent3>
        <a:srgbClr val="3399CC"/>
      </a:accent3>
      <a:accent4>
        <a:srgbClr val="66CC33"/>
      </a:accent4>
      <a:accent5>
        <a:srgbClr val="66CCCC"/>
      </a:accent5>
      <a:accent6>
        <a:srgbClr val="CCCC3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5907</TotalTime>
  <Words>102</Words>
  <Application>Microsoft Office PowerPoint</Application>
  <PresentationFormat>On-screen Show (16:10)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Microsoft Sans Serif</vt:lpstr>
      <vt:lpstr>Office Theme</vt:lpstr>
      <vt:lpstr>New class of 2000V SiC MOSFETS based Solar Power converter for enabling direct transformerless system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Company</dc:creator>
  <cp:lastModifiedBy>Parthkumar Sureshkumar Bhuvela</cp:lastModifiedBy>
  <cp:revision>301</cp:revision>
  <dcterms:created xsi:type="dcterms:W3CDTF">2013-12-25T12:45:28Z</dcterms:created>
  <dcterms:modified xsi:type="dcterms:W3CDTF">2019-07-16T17:02:33Z</dcterms:modified>
</cp:coreProperties>
</file>