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"/>
  </p:notesMasterIdLst>
  <p:sldIdLst>
    <p:sldId id="33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5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0B4"/>
    <a:srgbClr val="77B800"/>
    <a:srgbClr val="D0CECE"/>
    <a:srgbClr val="70AD47"/>
    <a:srgbClr val="434341"/>
    <a:srgbClr val="AFABAB"/>
    <a:srgbClr val="44546A"/>
    <a:srgbClr val="A9D18E"/>
    <a:srgbClr val="D9D9D9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DC0EFB-413E-4079-A754-73B635542066}" v="14" dt="2019-07-16T17:35:16.1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89" autoAdjust="0"/>
    <p:restoredTop sz="94660"/>
  </p:normalViewPr>
  <p:slideViewPr>
    <p:cSldViewPr snapToGrid="0">
      <p:cViewPr varScale="1">
        <p:scale>
          <a:sx n="92" d="100"/>
          <a:sy n="92" d="100"/>
        </p:scale>
        <p:origin x="60" y="216"/>
      </p:cViewPr>
      <p:guideLst>
        <p:guide orient="horz" pos="2160"/>
        <p:guide pos="35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Sewell" userId="fc22f9313c7e9fd5" providerId="LiveId" clId="{33085B02-29E7-4089-9642-20E7B8C042D6}"/>
    <pc:docChg chg="modSld">
      <pc:chgData name="Robert Sewell" userId="fc22f9313c7e9fd5" providerId="LiveId" clId="{33085B02-29E7-4089-9642-20E7B8C042D6}" dt="2019-07-16T17:15:44.014" v="20" actId="207"/>
      <pc:docMkLst>
        <pc:docMk/>
      </pc:docMkLst>
      <pc:sldChg chg="addSp modSp">
        <pc:chgData name="Robert Sewell" userId="fc22f9313c7e9fd5" providerId="LiveId" clId="{33085B02-29E7-4089-9642-20E7B8C042D6}" dt="2019-07-16T17:15:44.014" v="20" actId="207"/>
        <pc:sldMkLst>
          <pc:docMk/>
          <pc:sldMk cId="3151860435" sldId="339"/>
        </pc:sldMkLst>
        <pc:spChg chg="mod">
          <ac:chgData name="Robert Sewell" userId="fc22f9313c7e9fd5" providerId="LiveId" clId="{33085B02-29E7-4089-9642-20E7B8C042D6}" dt="2019-07-16T17:10:00.181" v="5" actId="1076"/>
          <ac:spMkLst>
            <pc:docMk/>
            <pc:sldMk cId="3151860435" sldId="339"/>
            <ac:spMk id="58" creationId="{5B8A6B20-FFE5-42FA-BF77-14A6AD89DDD7}"/>
          </ac:spMkLst>
        </pc:spChg>
        <pc:spChg chg="mod">
          <ac:chgData name="Robert Sewell" userId="fc22f9313c7e9fd5" providerId="LiveId" clId="{33085B02-29E7-4089-9642-20E7B8C042D6}" dt="2019-07-16T17:11:19.754" v="16" actId="1076"/>
          <ac:spMkLst>
            <pc:docMk/>
            <pc:sldMk cId="3151860435" sldId="339"/>
            <ac:spMk id="67" creationId="{F7615821-C328-4FF4-8986-E43CC4B062FB}"/>
          </ac:spMkLst>
        </pc:spChg>
        <pc:spChg chg="mod">
          <ac:chgData name="Robert Sewell" userId="fc22f9313c7e9fd5" providerId="LiveId" clId="{33085B02-29E7-4089-9642-20E7B8C042D6}" dt="2019-07-16T17:11:32.426" v="19" actId="1035"/>
          <ac:spMkLst>
            <pc:docMk/>
            <pc:sldMk cId="3151860435" sldId="339"/>
            <ac:spMk id="68" creationId="{684E4C88-5C6B-4284-AA7A-423A542DC031}"/>
          </ac:spMkLst>
        </pc:spChg>
        <pc:spChg chg="mod">
          <ac:chgData name="Robert Sewell" userId="fc22f9313c7e9fd5" providerId="LiveId" clId="{33085B02-29E7-4089-9642-20E7B8C042D6}" dt="2019-07-16T17:11:19.754" v="16" actId="1076"/>
          <ac:spMkLst>
            <pc:docMk/>
            <pc:sldMk cId="3151860435" sldId="339"/>
            <ac:spMk id="74" creationId="{8649B17D-11CA-43B6-A97D-A2B49811E0CA}"/>
          </ac:spMkLst>
        </pc:spChg>
        <pc:spChg chg="mod">
          <ac:chgData name="Robert Sewell" userId="fc22f9313c7e9fd5" providerId="LiveId" clId="{33085B02-29E7-4089-9642-20E7B8C042D6}" dt="2019-07-16T17:15:44.014" v="20" actId="207"/>
          <ac:spMkLst>
            <pc:docMk/>
            <pc:sldMk cId="3151860435" sldId="339"/>
            <ac:spMk id="82" creationId="{51A33F44-4EAA-4009-AE41-23522317470E}"/>
          </ac:spMkLst>
        </pc:spChg>
        <pc:picChg chg="mod">
          <ac:chgData name="Robert Sewell" userId="fc22f9313c7e9fd5" providerId="LiveId" clId="{33085B02-29E7-4089-9642-20E7B8C042D6}" dt="2019-07-16T17:10:01.912" v="6" actId="1076"/>
          <ac:picMkLst>
            <pc:docMk/>
            <pc:sldMk cId="3151860435" sldId="339"/>
            <ac:picMk id="7" creationId="{931FDB3A-B3EA-4263-BD29-38A3E6EC204E}"/>
          </ac:picMkLst>
        </pc:picChg>
        <pc:cxnChg chg="mod">
          <ac:chgData name="Robert Sewell" userId="fc22f9313c7e9fd5" providerId="LiveId" clId="{33085B02-29E7-4089-9642-20E7B8C042D6}" dt="2019-07-16T17:10:31.010" v="14" actId="14100"/>
          <ac:cxnSpMkLst>
            <pc:docMk/>
            <pc:sldMk cId="3151860435" sldId="339"/>
            <ac:cxnSpMk id="55" creationId="{02E62261-EFC3-4B23-BCE7-699B1E2CFBED}"/>
          </ac:cxnSpMkLst>
        </pc:cxnChg>
        <pc:cxnChg chg="mod">
          <ac:chgData name="Robert Sewell" userId="fc22f9313c7e9fd5" providerId="LiveId" clId="{33085B02-29E7-4089-9642-20E7B8C042D6}" dt="2019-07-16T17:11:16.894" v="15" actId="1076"/>
          <ac:cxnSpMkLst>
            <pc:docMk/>
            <pc:sldMk cId="3151860435" sldId="339"/>
            <ac:cxnSpMk id="81" creationId="{7226D069-C68E-49C7-A3BB-6258EEC4CEA9}"/>
          </ac:cxnSpMkLst>
        </pc:cxnChg>
        <pc:cxnChg chg="add mod">
          <ac:chgData name="Robert Sewell" userId="fc22f9313c7e9fd5" providerId="LiveId" clId="{33085B02-29E7-4089-9642-20E7B8C042D6}" dt="2019-07-16T17:10:08.187" v="8" actId="14100"/>
          <ac:cxnSpMkLst>
            <pc:docMk/>
            <pc:sldMk cId="3151860435" sldId="339"/>
            <ac:cxnSpMk id="103" creationId="{B8129AE3-3551-441D-9B84-798493F2C2BA}"/>
          </ac:cxnSpMkLst>
        </pc:cxnChg>
        <pc:cxnChg chg="add mod">
          <ac:chgData name="Robert Sewell" userId="fc22f9313c7e9fd5" providerId="LiveId" clId="{33085B02-29E7-4089-9642-20E7B8C042D6}" dt="2019-07-16T17:10:20.643" v="11" actId="14100"/>
          <ac:cxnSpMkLst>
            <pc:docMk/>
            <pc:sldMk cId="3151860435" sldId="339"/>
            <ac:cxnSpMk id="104" creationId="{53FA6779-1699-4797-BDAE-C4D3C3FC4087}"/>
          </ac:cxnSpMkLst>
        </pc:cxnChg>
      </pc:sldChg>
    </pc:docChg>
  </pc:docChgLst>
  <pc:docChgLst>
    <pc:chgData name="Robert Sewell" userId="fc22f9313c7e9fd5" providerId="LiveId" clId="{B7DC0EFB-413E-4079-A754-73B635542066}"/>
    <pc:docChg chg="undo custSel modSld">
      <pc:chgData name="Robert Sewell" userId="fc22f9313c7e9fd5" providerId="LiveId" clId="{B7DC0EFB-413E-4079-A754-73B635542066}" dt="2019-07-16T17:35:47.455" v="145" actId="1076"/>
      <pc:docMkLst>
        <pc:docMk/>
      </pc:docMkLst>
      <pc:sldChg chg="addSp delSp modSp">
        <pc:chgData name="Robert Sewell" userId="fc22f9313c7e9fd5" providerId="LiveId" clId="{B7DC0EFB-413E-4079-A754-73B635542066}" dt="2019-07-16T17:35:47.455" v="145" actId="1076"/>
        <pc:sldMkLst>
          <pc:docMk/>
          <pc:sldMk cId="3151860435" sldId="339"/>
        </pc:sldMkLst>
        <pc:spChg chg="add del mod">
          <ac:chgData name="Robert Sewell" userId="fc22f9313c7e9fd5" providerId="LiveId" clId="{B7DC0EFB-413E-4079-A754-73B635542066}" dt="2019-07-16T17:35:11.963" v="60"/>
          <ac:spMkLst>
            <pc:docMk/>
            <pc:sldMk cId="3151860435" sldId="339"/>
            <ac:spMk id="57" creationId="{A784B5AB-2F2F-4637-BA66-3249148B79C3}"/>
          </ac:spMkLst>
        </pc:spChg>
        <pc:spChg chg="add del mod">
          <ac:chgData name="Robert Sewell" userId="fc22f9313c7e9fd5" providerId="LiveId" clId="{B7DC0EFB-413E-4079-A754-73B635542066}" dt="2019-07-16T17:35:11.963" v="60"/>
          <ac:spMkLst>
            <pc:docMk/>
            <pc:sldMk cId="3151860435" sldId="339"/>
            <ac:spMk id="60" creationId="{B66DB117-326F-42CA-ADE3-8BA998042920}"/>
          </ac:spMkLst>
        </pc:spChg>
        <pc:spChg chg="add del mod">
          <ac:chgData name="Robert Sewell" userId="fc22f9313c7e9fd5" providerId="LiveId" clId="{B7DC0EFB-413E-4079-A754-73B635542066}" dt="2019-07-16T17:35:11.963" v="60"/>
          <ac:spMkLst>
            <pc:docMk/>
            <pc:sldMk cId="3151860435" sldId="339"/>
            <ac:spMk id="61" creationId="{151E36E7-DAC2-4E45-9576-33A417BF2924}"/>
          </ac:spMkLst>
        </pc:spChg>
        <pc:spChg chg="add del mod">
          <ac:chgData name="Robert Sewell" userId="fc22f9313c7e9fd5" providerId="LiveId" clId="{B7DC0EFB-413E-4079-A754-73B635542066}" dt="2019-07-16T17:35:11.963" v="60"/>
          <ac:spMkLst>
            <pc:docMk/>
            <pc:sldMk cId="3151860435" sldId="339"/>
            <ac:spMk id="62" creationId="{91F3F66D-79F2-4E4C-9E57-265BD571EB5F}"/>
          </ac:spMkLst>
        </pc:spChg>
        <pc:spChg chg="add del mod">
          <ac:chgData name="Robert Sewell" userId="fc22f9313c7e9fd5" providerId="LiveId" clId="{B7DC0EFB-413E-4079-A754-73B635542066}" dt="2019-07-16T17:35:11.963" v="60"/>
          <ac:spMkLst>
            <pc:docMk/>
            <pc:sldMk cId="3151860435" sldId="339"/>
            <ac:spMk id="63" creationId="{84CA03E9-C78B-46C9-8F22-3D92801BD534}"/>
          </ac:spMkLst>
        </pc:spChg>
        <pc:spChg chg="mod">
          <ac:chgData name="Robert Sewell" userId="fc22f9313c7e9fd5" providerId="LiveId" clId="{B7DC0EFB-413E-4079-A754-73B635542066}" dt="2019-07-16T17:23:53.308" v="23" actId="1076"/>
          <ac:spMkLst>
            <pc:docMk/>
            <pc:sldMk cId="3151860435" sldId="339"/>
            <ac:spMk id="68" creationId="{684E4C88-5C6B-4284-AA7A-423A542DC031}"/>
          </ac:spMkLst>
        </pc:spChg>
        <pc:spChg chg="mod">
          <ac:chgData name="Robert Sewell" userId="fc22f9313c7e9fd5" providerId="LiveId" clId="{B7DC0EFB-413E-4079-A754-73B635542066}" dt="2019-07-16T17:23:15.630" v="8" actId="3064"/>
          <ac:spMkLst>
            <pc:docMk/>
            <pc:sldMk cId="3151860435" sldId="339"/>
            <ac:spMk id="76" creationId="{84B7FB6E-F4A5-44F4-9796-5EBD6E646600}"/>
          </ac:spMkLst>
        </pc:spChg>
        <pc:spChg chg="mod">
          <ac:chgData name="Robert Sewell" userId="fc22f9313c7e9fd5" providerId="LiveId" clId="{B7DC0EFB-413E-4079-A754-73B635542066}" dt="2019-07-16T17:23:22.328" v="10" actId="404"/>
          <ac:spMkLst>
            <pc:docMk/>
            <pc:sldMk cId="3151860435" sldId="339"/>
            <ac:spMk id="77" creationId="{FC7D6444-DC29-45E2-A4E9-42423AE60E8A}"/>
          </ac:spMkLst>
        </pc:spChg>
        <pc:spChg chg="mod">
          <ac:chgData name="Robert Sewell" userId="fc22f9313c7e9fd5" providerId="LiveId" clId="{B7DC0EFB-413E-4079-A754-73B635542066}" dt="2019-07-16T17:23:26.142" v="12" actId="255"/>
          <ac:spMkLst>
            <pc:docMk/>
            <pc:sldMk cId="3151860435" sldId="339"/>
            <ac:spMk id="78" creationId="{649A83C8-28F6-4FB2-A021-3F338CDC11B3}"/>
          </ac:spMkLst>
        </pc:spChg>
        <pc:spChg chg="mod">
          <ac:chgData name="Robert Sewell" userId="fc22f9313c7e9fd5" providerId="LiveId" clId="{B7DC0EFB-413E-4079-A754-73B635542066}" dt="2019-07-16T17:23:27.817" v="14" actId="255"/>
          <ac:spMkLst>
            <pc:docMk/>
            <pc:sldMk cId="3151860435" sldId="339"/>
            <ac:spMk id="79" creationId="{FEBE6947-8709-41CB-8BAC-027F6CA5E48A}"/>
          </ac:spMkLst>
        </pc:spChg>
        <pc:spChg chg="add del mod">
          <ac:chgData name="Robert Sewell" userId="fc22f9313c7e9fd5" providerId="LiveId" clId="{B7DC0EFB-413E-4079-A754-73B635542066}" dt="2019-07-16T17:35:11.963" v="60"/>
          <ac:spMkLst>
            <pc:docMk/>
            <pc:sldMk cId="3151860435" sldId="339"/>
            <ac:spMk id="105" creationId="{5ED7ABBA-C5DD-480D-B4C5-DB89AE1E2C7A}"/>
          </ac:spMkLst>
        </pc:spChg>
        <pc:spChg chg="add del mod">
          <ac:chgData name="Robert Sewell" userId="fc22f9313c7e9fd5" providerId="LiveId" clId="{B7DC0EFB-413E-4079-A754-73B635542066}" dt="2019-07-16T17:35:11.963" v="60"/>
          <ac:spMkLst>
            <pc:docMk/>
            <pc:sldMk cId="3151860435" sldId="339"/>
            <ac:spMk id="106" creationId="{E1EB1277-9003-46A9-AB1A-046BA39C1E6A}"/>
          </ac:spMkLst>
        </pc:spChg>
        <pc:spChg chg="add del mod">
          <ac:chgData name="Robert Sewell" userId="fc22f9313c7e9fd5" providerId="LiveId" clId="{B7DC0EFB-413E-4079-A754-73B635542066}" dt="2019-07-16T17:35:11.963" v="60"/>
          <ac:spMkLst>
            <pc:docMk/>
            <pc:sldMk cId="3151860435" sldId="339"/>
            <ac:spMk id="107" creationId="{63BB38D5-3319-499D-A6C5-ED249F3B2D2F}"/>
          </ac:spMkLst>
        </pc:spChg>
        <pc:spChg chg="add mod">
          <ac:chgData name="Robert Sewell" userId="fc22f9313c7e9fd5" providerId="LiveId" clId="{B7DC0EFB-413E-4079-A754-73B635542066}" dt="2019-07-16T17:35:45.522" v="144" actId="1036"/>
          <ac:spMkLst>
            <pc:docMk/>
            <pc:sldMk cId="3151860435" sldId="339"/>
            <ac:spMk id="108" creationId="{008A0439-0E7B-46FB-9F36-3EA03CCF3CA6}"/>
          </ac:spMkLst>
        </pc:spChg>
        <pc:spChg chg="add mod">
          <ac:chgData name="Robert Sewell" userId="fc22f9313c7e9fd5" providerId="LiveId" clId="{B7DC0EFB-413E-4079-A754-73B635542066}" dt="2019-07-16T17:35:45.522" v="144" actId="1036"/>
          <ac:spMkLst>
            <pc:docMk/>
            <pc:sldMk cId="3151860435" sldId="339"/>
            <ac:spMk id="109" creationId="{24859F26-E2BC-4E0E-B51A-756915BD054E}"/>
          </ac:spMkLst>
        </pc:spChg>
        <pc:spChg chg="add mod">
          <ac:chgData name="Robert Sewell" userId="fc22f9313c7e9fd5" providerId="LiveId" clId="{B7DC0EFB-413E-4079-A754-73B635542066}" dt="2019-07-16T17:35:35.128" v="130" actId="1036"/>
          <ac:spMkLst>
            <pc:docMk/>
            <pc:sldMk cId="3151860435" sldId="339"/>
            <ac:spMk id="110" creationId="{B77537F8-8958-46E3-9DCF-5A392E7C99EE}"/>
          </ac:spMkLst>
        </pc:spChg>
        <pc:spChg chg="add mod">
          <ac:chgData name="Robert Sewell" userId="fc22f9313c7e9fd5" providerId="LiveId" clId="{B7DC0EFB-413E-4079-A754-73B635542066}" dt="2019-07-16T17:35:40.121" v="137" actId="1036"/>
          <ac:spMkLst>
            <pc:docMk/>
            <pc:sldMk cId="3151860435" sldId="339"/>
            <ac:spMk id="111" creationId="{27978703-EC75-475F-BFC9-A048BE970EDE}"/>
          </ac:spMkLst>
        </pc:spChg>
        <pc:spChg chg="add mod">
          <ac:chgData name="Robert Sewell" userId="fc22f9313c7e9fd5" providerId="LiveId" clId="{B7DC0EFB-413E-4079-A754-73B635542066}" dt="2019-07-16T17:35:35.128" v="130" actId="1036"/>
          <ac:spMkLst>
            <pc:docMk/>
            <pc:sldMk cId="3151860435" sldId="339"/>
            <ac:spMk id="112" creationId="{DF1B87E9-1491-45BC-9C6C-E9E8C72CB67D}"/>
          </ac:spMkLst>
        </pc:spChg>
        <pc:spChg chg="add mod">
          <ac:chgData name="Robert Sewell" userId="fc22f9313c7e9fd5" providerId="LiveId" clId="{B7DC0EFB-413E-4079-A754-73B635542066}" dt="2019-07-16T17:35:40.121" v="137" actId="1036"/>
          <ac:spMkLst>
            <pc:docMk/>
            <pc:sldMk cId="3151860435" sldId="339"/>
            <ac:spMk id="113" creationId="{A19D715F-58AF-4524-A151-E1AD6821C560}"/>
          </ac:spMkLst>
        </pc:spChg>
        <pc:grpChg chg="mod">
          <ac:chgData name="Robert Sewell" userId="fc22f9313c7e9fd5" providerId="LiveId" clId="{B7DC0EFB-413E-4079-A754-73B635542066}" dt="2019-07-16T17:23:49.192" v="22" actId="12789"/>
          <ac:grpSpMkLst>
            <pc:docMk/>
            <pc:sldMk cId="3151860435" sldId="339"/>
            <ac:grpSpMk id="4" creationId="{50A2E961-1FEC-4DCA-9FE1-4DF6A3E56B5D}"/>
          </ac:grpSpMkLst>
        </pc:grpChg>
        <pc:grpChg chg="mod">
          <ac:chgData name="Robert Sewell" userId="fc22f9313c7e9fd5" providerId="LiveId" clId="{B7DC0EFB-413E-4079-A754-73B635542066}" dt="2019-07-16T17:23:49.192" v="22" actId="12789"/>
          <ac:grpSpMkLst>
            <pc:docMk/>
            <pc:sldMk cId="3151860435" sldId="339"/>
            <ac:grpSpMk id="75" creationId="{ED686F87-F5D2-44EF-BED1-82A7CE6FB027}"/>
          </ac:grpSpMkLst>
        </pc:grpChg>
        <pc:graphicFrameChg chg="del mod">
          <ac:chgData name="Robert Sewell" userId="fc22f9313c7e9fd5" providerId="LiveId" clId="{B7DC0EFB-413E-4079-A754-73B635542066}" dt="2019-07-16T17:35:01.989" v="26" actId="478"/>
          <ac:graphicFrameMkLst>
            <pc:docMk/>
            <pc:sldMk cId="3151860435" sldId="339"/>
            <ac:graphicFrameMk id="94" creationId="{2D1481CB-2671-407C-8E4A-ECFD25540E9D}"/>
          </ac:graphicFrameMkLst>
        </pc:graphicFrameChg>
        <pc:cxnChg chg="mod">
          <ac:chgData name="Robert Sewell" userId="fc22f9313c7e9fd5" providerId="LiveId" clId="{B7DC0EFB-413E-4079-A754-73B635542066}" dt="2019-07-16T17:35:47.455" v="145" actId="1076"/>
          <ac:cxnSpMkLst>
            <pc:docMk/>
            <pc:sldMk cId="3151860435" sldId="339"/>
            <ac:cxnSpMk id="80" creationId="{A92CF2DB-BA59-451F-AB79-3312158A3D73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ber\Desktop\Vespr\SPI%202017\Final\2019%20Vespr%20Savings%20Calculator_0707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133297167435088E-4"/>
          <c:y val="0.15403437287840493"/>
          <c:w val="0.98307210517231058"/>
          <c:h val="0.84596562712159507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'Calculation - Overhead included'!$B$8</c:f>
              <c:strCache>
                <c:ptCount val="1"/>
                <c:pt idx="0">
                  <c:v>Project Costs ($/Watt)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'Calculation - Overhead included'!$C$4:$I$6</c:f>
              <c:multiLvlStrCache>
                <c:ptCount val="2"/>
                <c:lvl>
                  <c:pt idx="0">
                    <c:v>100 panels/man/day</c:v>
                  </c:pt>
                  <c:pt idx="1">
                    <c:v>400 panels/man/day</c:v>
                  </c:pt>
                </c:lvl>
                <c:lvl>
                  <c:pt idx="0">
                    <c:v> Nuts/Bolts Solution </c:v>
                  </c:pt>
                  <c:pt idx="1">
                    <c:v> Piranha Clip </c:v>
                  </c:pt>
                </c:lvl>
              </c:multiLvlStrCache>
            </c:multiLvlStrRef>
          </c:cat>
          <c:val>
            <c:numRef>
              <c:f>'Calculation - Overhead included'!$C$8:$I$8</c:f>
              <c:numCache>
                <c:formatCode>_(* #,##0.000_);_(* \(#,##0.000\);_(* "-"??_);_(@_)</c:formatCode>
                <c:ptCount val="2"/>
                <c:pt idx="0">
                  <c:v>1.3920588235294119E-2</c:v>
                </c:pt>
                <c:pt idx="1">
                  <c:v>4.8529411764705876E-3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DD-4F12-86B0-271BF0D5E5C1}"/>
            </c:ext>
          </c:extLst>
        </c:ser>
        <c:ser>
          <c:idx val="2"/>
          <c:order val="2"/>
          <c:tx>
            <c:strRef>
              <c:f>'Calculation - Overhead included'!$B$9</c:f>
              <c:strCache>
                <c:ptCount val="1"/>
                <c:pt idx="0">
                  <c:v>Labor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$1.3M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DD-4F12-86B0-271BF0D5E5C1}"/>
                </c:ext>
              </c:extLst>
            </c:dLbl>
            <c:numFmt formatCode="&quot;$&quot;0.#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j-lt"/>
                    <a:ea typeface="Microsoft YaHei UI Light" panose="020B0502040204020203" pitchFamily="34" charset="-122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'Calculation - Overhead included'!$C$4:$I$6</c:f>
              <c:multiLvlStrCache>
                <c:ptCount val="2"/>
                <c:lvl>
                  <c:pt idx="0">
                    <c:v>100 panels/man/day</c:v>
                  </c:pt>
                  <c:pt idx="1">
                    <c:v>400 panels/man/day</c:v>
                  </c:pt>
                </c:lvl>
                <c:lvl>
                  <c:pt idx="0">
                    <c:v> Nuts/Bolts Solution </c:v>
                  </c:pt>
                  <c:pt idx="1">
                    <c:v> Piranha Clip </c:v>
                  </c:pt>
                </c:lvl>
              </c:multiLvlStrCache>
            </c:multiLvlStrRef>
          </c:cat>
          <c:val>
            <c:numRef>
              <c:f>'Calculation - Overhead included'!$C$9:$I$9</c:f>
              <c:numCache>
                <c:formatCode>_(* #,##0_);_(* \(#,##0\);_(* "-"??_);_(@_)</c:formatCode>
                <c:ptCount val="2"/>
                <c:pt idx="0">
                  <c:v>1235294.1176470588</c:v>
                </c:pt>
                <c:pt idx="1">
                  <c:v>308823.5294117647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DD-4F12-86B0-271BF0D5E5C1}"/>
            </c:ext>
          </c:extLst>
        </c:ser>
        <c:ser>
          <c:idx val="3"/>
          <c:order val="3"/>
          <c:tx>
            <c:strRef>
              <c:f>'Calculation - Overhead included'!$B$10</c:f>
              <c:strCache>
                <c:ptCount val="1"/>
                <c:pt idx="0">
                  <c:v>Materials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dLbls>
            <c:numFmt formatCode="&quot;$&quot;0.#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Microsoft YaHei UI Light" panose="020B0502040204020203" pitchFamily="34" charset="-122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'Calculation - Overhead included'!$C$4:$I$6</c:f>
              <c:multiLvlStrCache>
                <c:ptCount val="2"/>
                <c:lvl>
                  <c:pt idx="0">
                    <c:v>100 panels/man/day</c:v>
                  </c:pt>
                  <c:pt idx="1">
                    <c:v>400 panels/man/day</c:v>
                  </c:pt>
                </c:lvl>
                <c:lvl>
                  <c:pt idx="0">
                    <c:v> Nuts/Bolts Solution </c:v>
                  </c:pt>
                  <c:pt idx="1">
                    <c:v> Piranha Clip </c:v>
                  </c:pt>
                </c:lvl>
              </c:multiLvlStrCache>
            </c:multiLvlStrRef>
          </c:cat>
          <c:val>
            <c:numRef>
              <c:f>'Calculation - Overhead included'!$C$10:$I$10</c:f>
              <c:numCache>
                <c:formatCode>_(* #,##0_);_(* \(#,##0\);_(* "-"??_);_(@_)</c:formatCode>
                <c:ptCount val="2"/>
                <c:pt idx="0">
                  <c:v>156764.70588235295</c:v>
                </c:pt>
                <c:pt idx="1">
                  <c:v>176470.58823529413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DD-4F12-86B0-271BF0D5E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86782328"/>
        <c:axId val="586786264"/>
      </c:barChart>
      <c:lineChart>
        <c:grouping val="standard"/>
        <c:varyColors val="0"/>
        <c:ser>
          <c:idx val="0"/>
          <c:order val="0"/>
          <c:tx>
            <c:strRef>
              <c:f>'Calculation - Overhead included'!$B$7</c:f>
              <c:strCache>
                <c:ptCount val="1"/>
                <c:pt idx="0">
                  <c:v>Project Costs ($)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6177385991078242E-2"/>
                  <c:y val="-7.270949673585074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000" b="1" i="0" u="none" strike="noStrike" kern="1200" baseline="0">
                        <a:solidFill>
                          <a:sysClr val="windowText" lastClr="000000"/>
                        </a:solidFill>
                        <a:latin typeface="+mj-lt"/>
                        <a:ea typeface="Microsoft YaHei UI Light" panose="020B0502040204020203" pitchFamily="34" charset="-122"/>
                        <a:cs typeface="+mn-cs"/>
                      </a:defRPr>
                    </a:pPr>
                    <a:r>
                      <a:rPr lang="en-US" dirty="0">
                        <a:latin typeface="+mj-lt"/>
                      </a:rPr>
                      <a:t>$1.5M</a:t>
                    </a:r>
                  </a:p>
                </c:rich>
              </c:tx>
              <c:numFmt formatCode="&quot;$&quot;0.#,,&quot;M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j-lt"/>
                      <a:ea typeface="Microsoft YaHei UI Light" panose="020B0502040204020203" pitchFamily="34" charset="-122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9DD-4F12-86B0-271BF0D5E5C1}"/>
                </c:ext>
              </c:extLst>
            </c:dLbl>
            <c:dLbl>
              <c:idx val="1"/>
              <c:layout>
                <c:manualLayout>
                  <c:x val="-8.1106539440031766E-2"/>
                  <c:y val="-8.2296856575697519E-2"/>
                </c:manualLayout>
              </c:layout>
              <c:numFmt formatCode="&quot;$&quot;0.#,,&quot;M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j-lt"/>
                      <a:ea typeface="Microsoft YaHei UI Light" panose="020B0502040204020203" pitchFamily="34" charset="-122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9DD-4F12-86B0-271BF0D5E5C1}"/>
                </c:ext>
              </c:extLst>
            </c:dLbl>
            <c:numFmt formatCode="&quot;$&quot;0.#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Microsoft YaHei UI Light" panose="020B0502040204020203" pitchFamily="34" charset="-122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'Calculation - Overhead included'!$C$4:$I$6</c:f>
              <c:multiLvlStrCache>
                <c:ptCount val="2"/>
                <c:lvl>
                  <c:pt idx="0">
                    <c:v>100 panels/man/day</c:v>
                  </c:pt>
                  <c:pt idx="1">
                    <c:v>400 panels/man/day</c:v>
                  </c:pt>
                </c:lvl>
                <c:lvl>
                  <c:pt idx="0">
                    <c:v> Nuts/Bolts Solution </c:v>
                  </c:pt>
                  <c:pt idx="1">
                    <c:v> Piranha Clip </c:v>
                  </c:pt>
                </c:lvl>
              </c:multiLvlStrCache>
            </c:multiLvlStrRef>
          </c:cat>
          <c:val>
            <c:numRef>
              <c:f>'Calculation - Overhead included'!$C$7:$I$7</c:f>
              <c:numCache>
                <c:formatCode>_(* #,##0_);_(* \(#,##0\);_(* "-"??_);_(@_)</c:formatCode>
                <c:ptCount val="2"/>
                <c:pt idx="0">
                  <c:v>1392058.8235294118</c:v>
                </c:pt>
                <c:pt idx="1">
                  <c:v>485294.1176470588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9DD-4F12-86B0-271BF0D5E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6782328"/>
        <c:axId val="586786264"/>
        <c:extLst/>
      </c:lineChart>
      <c:catAx>
        <c:axId val="5867823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86786264"/>
        <c:crosses val="autoZero"/>
        <c:auto val="1"/>
        <c:lblAlgn val="ctr"/>
        <c:lblOffset val="100"/>
        <c:noMultiLvlLbl val="0"/>
      </c:catAx>
      <c:valAx>
        <c:axId val="586786264"/>
        <c:scaling>
          <c:orientation val="minMax"/>
          <c:max val="1500000"/>
          <c:min val="0"/>
        </c:scaling>
        <c:delete val="1"/>
        <c:axPos val="l"/>
        <c:numFmt formatCode="&quot;$&quot;#.#,,&quot;M&quot;" sourceLinked="0"/>
        <c:majorTickMark val="out"/>
        <c:minorTickMark val="none"/>
        <c:tickLblPos val="nextTo"/>
        <c:crossAx val="586782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Microsoft YaHei UI Light" panose="020B0502040204020203" pitchFamily="34" charset="-122"/>
          <a:ea typeface="Microsoft YaHei UI Light" panose="020B0502040204020203" pitchFamily="34" charset="-122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B66BF-AAF3-41DA-B94D-AF260505EA78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BF180-BEE9-47C3-B98E-CFC3F8582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05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D18FA-11EB-4F4A-ADEF-E08B2BD32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A8EDD0-E3E1-4AF5-AC47-DA040EA7E4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04237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5F0AA-DD4C-43BA-BEB5-7B0FDEA71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813" y="120940"/>
            <a:ext cx="11193379" cy="404896"/>
          </a:xfrm>
        </p:spPr>
        <p:txBody>
          <a:bodyPr lIns="0" tIns="0" rIns="0" bIns="0" anchor="ctr"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FF041-D1E6-4AF4-869A-A175AC0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192" y="6356350"/>
            <a:ext cx="375863" cy="365125"/>
          </a:xfrm>
        </p:spPr>
        <p:txBody>
          <a:bodyPr/>
          <a:lstStyle>
            <a:lvl1pPr>
              <a:defRPr sz="800"/>
            </a:lvl1pPr>
          </a:lstStyle>
          <a:p>
            <a:fld id="{DEB54E95-CECD-40DE-9CC2-86B69A33D0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2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BF9207-E867-45E9-90F0-C3C87659D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79619-7113-4E50-B187-B3611660E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0C5BB-711A-4168-97C1-268364344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7C799-C08E-481A-B7C6-28541530E028}" type="datetime1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71047-1B18-4594-BE9A-4F27D66CC6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D3B6B-A53A-4221-8E5E-513A9D1B6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54E95-CECD-40DE-9CC2-86B69A33D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8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1FDB3A-B3EA-4263-BD29-38A3E6EC2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14" y="2836876"/>
            <a:ext cx="4732229" cy="12093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704F41-AF43-4B0B-9C74-DEACCBE8C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99" y="88543"/>
            <a:ext cx="1168150" cy="469690"/>
          </a:xfrm>
          <a:prstGeom prst="rect">
            <a:avLst/>
          </a:prstGeom>
        </p:spPr>
      </p:pic>
      <p:sp>
        <p:nvSpPr>
          <p:cNvPr id="14" name="Text Box 2">
            <a:extLst>
              <a:ext uri="{FF2B5EF4-FFF2-40B4-BE49-F238E27FC236}">
                <a16:creationId xmlns:a16="http://schemas.microsoft.com/office/drawing/2014/main" id="{293368D9-BAB2-4E27-8CD1-1EC40CA94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4321273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+mj-lt"/>
              <a:ea typeface="ＭＳ Ｐゴシック" charset="0"/>
            </a:endParaRPr>
          </a:p>
        </p:txBody>
      </p:sp>
      <p:sp>
        <p:nvSpPr>
          <p:cNvPr id="15" name="Text Box 68">
            <a:extLst>
              <a:ext uri="{FF2B5EF4-FFF2-40B4-BE49-F238E27FC236}">
                <a16:creationId xmlns:a16="http://schemas.microsoft.com/office/drawing/2014/main" id="{8E05C885-5918-4488-AEE2-A01349D4D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4241898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+mj-lt"/>
              <a:ea typeface="ＭＳ Ｐゴシック" charset="0"/>
            </a:endParaRPr>
          </a:p>
        </p:txBody>
      </p:sp>
      <p:sp>
        <p:nvSpPr>
          <p:cNvPr id="16" name="Text Box 76">
            <a:extLst>
              <a:ext uri="{FF2B5EF4-FFF2-40B4-BE49-F238E27FC236}">
                <a16:creationId xmlns:a16="http://schemas.microsoft.com/office/drawing/2014/main" id="{D06AF7E2-E946-4518-B924-E957F9CFE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4203798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+mj-lt"/>
              <a:ea typeface="ＭＳ Ｐゴシック" charset="0"/>
            </a:endParaRPr>
          </a:p>
        </p:txBody>
      </p:sp>
      <p:sp>
        <p:nvSpPr>
          <p:cNvPr id="20" name="Text Box 82">
            <a:extLst>
              <a:ext uri="{FF2B5EF4-FFF2-40B4-BE49-F238E27FC236}">
                <a16:creationId xmlns:a16="http://schemas.microsoft.com/office/drawing/2014/main" id="{4E7C8B12-30A5-4FFD-B337-6DB2B24FA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455" y="739321"/>
            <a:ext cx="4937760" cy="28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114300" indent="-114300"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0" hangingPunct="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sz="1800" b="1" u="sng" dirty="0">
                <a:latin typeface="+mj-lt"/>
                <a:cs typeface="Arial" panose="020B0604020202020204" pitchFamily="34" charset="0"/>
              </a:rPr>
              <a:t>Product Overview</a:t>
            </a:r>
            <a:endParaRPr lang="en-US" sz="18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8" name="Text Box 82">
            <a:extLst>
              <a:ext uri="{FF2B5EF4-FFF2-40B4-BE49-F238E27FC236}">
                <a16:creationId xmlns:a16="http://schemas.microsoft.com/office/drawing/2014/main" id="{5B8A6B20-FFE5-42FA-BF77-14A6AD89D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303" y="1117796"/>
            <a:ext cx="3649579" cy="199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114300" indent="-114300"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 eaLnBrk="0" hangingPunct="0">
              <a:defRPr/>
            </a:pPr>
            <a:r>
              <a:rPr lang="en-US" sz="1400" dirty="0">
                <a:latin typeface="+mj-lt"/>
                <a:cs typeface="Arial" panose="020B0604020202020204" pitchFamily="34" charset="0"/>
              </a:rPr>
              <a:t>The 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Piranha System 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is an extremely simple, universal attachment solution that is </a:t>
            </a:r>
            <a:r>
              <a:rPr lang="en-US" sz="1400" b="1" dirty="0">
                <a:solidFill>
                  <a:srgbClr val="70AD47"/>
                </a:solidFill>
                <a:latin typeface="+mj-lt"/>
                <a:cs typeface="Arial" panose="020B0604020202020204" pitchFamily="34" charset="0"/>
              </a:rPr>
              <a:t>4x faster to install than conventional fasteners. 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It uses a </a:t>
            </a:r>
            <a:r>
              <a:rPr lang="en-US" sz="1400" b="1" dirty="0">
                <a:solidFill>
                  <a:srgbClr val="70AD47"/>
                </a:solidFill>
                <a:latin typeface="+mj-lt"/>
                <a:cs typeface="Arial" panose="020B0604020202020204" pitchFamily="34" charset="0"/>
              </a:rPr>
              <a:t>spring-based clip 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that locks in place once activated, securing the PV module while providing electrical bonding and wire management capabilities.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EC6D0D-57C3-48D2-A8D6-82742C693CCC}"/>
              </a:ext>
            </a:extLst>
          </p:cNvPr>
          <p:cNvSpPr/>
          <p:nvPr/>
        </p:nvSpPr>
        <p:spPr>
          <a:xfrm>
            <a:off x="1" y="0"/>
            <a:ext cx="170249" cy="6857999"/>
          </a:xfrm>
          <a:prstGeom prst="rect">
            <a:avLst/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" name="Text Box 2">
            <a:extLst>
              <a:ext uri="{FF2B5EF4-FFF2-40B4-BE49-F238E27FC236}">
                <a16:creationId xmlns:a16="http://schemas.microsoft.com/office/drawing/2014/main" id="{55302A5E-5B56-443B-8997-14FA2760F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463992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+mj-lt"/>
              <a:ea typeface="ＭＳ Ｐゴシック" charset="0"/>
            </a:endParaRPr>
          </a:p>
        </p:txBody>
      </p:sp>
      <p:sp>
        <p:nvSpPr>
          <p:cNvPr id="65" name="Text Box 68">
            <a:extLst>
              <a:ext uri="{FF2B5EF4-FFF2-40B4-BE49-F238E27FC236}">
                <a16:creationId xmlns:a16="http://schemas.microsoft.com/office/drawing/2014/main" id="{2B6DE762-88B9-4DDB-A727-0905418A4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45605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+mj-lt"/>
              <a:ea typeface="ＭＳ Ｐゴシック" charset="0"/>
            </a:endParaRPr>
          </a:p>
        </p:txBody>
      </p:sp>
      <p:sp>
        <p:nvSpPr>
          <p:cNvPr id="66" name="Text Box 76">
            <a:extLst>
              <a:ext uri="{FF2B5EF4-FFF2-40B4-BE49-F238E27FC236}">
                <a16:creationId xmlns:a16="http://schemas.microsoft.com/office/drawing/2014/main" id="{4B4CA739-0B30-4CB9-B9C7-E185187A1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45224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+mj-lt"/>
              <a:ea typeface="ＭＳ Ｐゴシック" charset="0"/>
            </a:endParaRPr>
          </a:p>
        </p:txBody>
      </p:sp>
      <p:sp>
        <p:nvSpPr>
          <p:cNvPr id="67" name="Text Box 82">
            <a:extLst>
              <a:ext uri="{FF2B5EF4-FFF2-40B4-BE49-F238E27FC236}">
                <a16:creationId xmlns:a16="http://schemas.microsoft.com/office/drawing/2014/main" id="{F7615821-C328-4FF4-8986-E43CC4B06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7387" y="4228402"/>
            <a:ext cx="2567917" cy="31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114300" indent="-114300"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0" hangingPunct="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sz="1800" b="1" u="sng" dirty="0">
                <a:latin typeface="+mj-lt"/>
                <a:cs typeface="Arial" panose="020B0604020202020204" pitchFamily="34" charset="0"/>
              </a:rPr>
              <a:t>Universal Functionality</a:t>
            </a:r>
          </a:p>
        </p:txBody>
      </p:sp>
      <p:sp>
        <p:nvSpPr>
          <p:cNvPr id="68" name="Text Box 82">
            <a:extLst>
              <a:ext uri="{FF2B5EF4-FFF2-40B4-BE49-F238E27FC236}">
                <a16:creationId xmlns:a16="http://schemas.microsoft.com/office/drawing/2014/main" id="{684E4C88-5C6B-4284-AA7A-423A542DC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824" y="4595002"/>
            <a:ext cx="5615023" cy="30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114300" indent="-114300"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 eaLnBrk="0" hangingPunct="0">
              <a:defRPr/>
            </a:pPr>
            <a:r>
              <a:rPr lang="en-US" sz="1400" dirty="0">
                <a:latin typeface="+mj-lt"/>
                <a:cs typeface="Arial" panose="020B0604020202020204" pitchFamily="34" charset="0"/>
              </a:rPr>
              <a:t>The 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Piranha System 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works across: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0A2E961-1FEC-4DCA-9FE1-4DF6A3E56B5D}"/>
              </a:ext>
            </a:extLst>
          </p:cNvPr>
          <p:cNvGrpSpPr/>
          <p:nvPr/>
        </p:nvGrpSpPr>
        <p:grpSpPr>
          <a:xfrm>
            <a:off x="1096948" y="5026284"/>
            <a:ext cx="4174809" cy="1437629"/>
            <a:chOff x="1096948" y="5070600"/>
            <a:chExt cx="4174809" cy="143762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D4351ED-682D-4B5F-B6C6-725E787544FA}"/>
                </a:ext>
              </a:extLst>
            </p:cNvPr>
            <p:cNvSpPr/>
            <p:nvPr/>
          </p:nvSpPr>
          <p:spPr>
            <a:xfrm>
              <a:off x="1773238" y="5291047"/>
              <a:ext cx="2701636" cy="1073727"/>
            </a:xfrm>
            <a:prstGeom prst="ellipse">
              <a:avLst/>
            </a:prstGeom>
            <a:noFill/>
            <a:ln w="28575">
              <a:solidFill>
                <a:schemeClr val="accent6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CE702F5-96C1-403D-ABAE-8228D36D7817}"/>
                </a:ext>
              </a:extLst>
            </p:cNvPr>
            <p:cNvSpPr/>
            <p:nvPr/>
          </p:nvSpPr>
          <p:spPr>
            <a:xfrm>
              <a:off x="1107252" y="5070600"/>
              <a:ext cx="1700271" cy="6071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  <a:ea typeface="ＭＳ Ｐゴシック" charset="0"/>
                  <a:cs typeface="Arial" panose="020B0604020202020204" pitchFamily="34" charset="0"/>
                </a:rPr>
                <a:t>Most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  <a:ea typeface="ＭＳ Ｐゴシック" charset="0"/>
                  <a:cs typeface="Arial" panose="020B0604020202020204" pitchFamily="34" charset="0"/>
                </a:rPr>
                <a:t>Module Sizes &amp; Dimensions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4B7C3155-F4AF-4261-81EA-69C1AB5C31D0}"/>
                </a:ext>
              </a:extLst>
            </p:cNvPr>
            <p:cNvSpPr/>
            <p:nvPr/>
          </p:nvSpPr>
          <p:spPr>
            <a:xfrm>
              <a:off x="3513225" y="5070600"/>
              <a:ext cx="1758532" cy="6071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  <a:ea typeface="ＭＳ Ｐゴシック" charset="0"/>
                  <a:cs typeface="Arial" panose="020B0604020202020204" pitchFamily="34" charset="0"/>
                </a:rPr>
                <a:t>Portrait &amp; Landscape Module Orientations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37CAE92-DCAE-4B0E-9878-2D1C425DDE5A}"/>
                </a:ext>
              </a:extLst>
            </p:cNvPr>
            <p:cNvSpPr/>
            <p:nvPr/>
          </p:nvSpPr>
          <p:spPr>
            <a:xfrm>
              <a:off x="1096948" y="5901109"/>
              <a:ext cx="1700271" cy="6071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numCol="1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  <a:ea typeface="ＭＳ Ｐゴシック" charset="0"/>
                  <a:cs typeface="Arial" panose="020B0604020202020204" pitchFamily="34" charset="0"/>
                </a:rPr>
                <a:t>Framed &amp; Frameless Modules 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13FD71B-8C9A-4853-8150-3216422CF242}"/>
                </a:ext>
              </a:extLst>
            </p:cNvPr>
            <p:cNvSpPr/>
            <p:nvPr/>
          </p:nvSpPr>
          <p:spPr>
            <a:xfrm>
              <a:off x="3513225" y="5901109"/>
              <a:ext cx="1700271" cy="6071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  <a:ea typeface="ＭＳ Ｐゴシック" charset="0"/>
                  <a:cs typeface="Arial" panose="020B0604020202020204" pitchFamily="34" charset="0"/>
                </a:rPr>
                <a:t>Fixed, Tracking and Flat Roof Jobs</a:t>
              </a:r>
            </a:p>
          </p:txBody>
        </p:sp>
      </p:grpSp>
      <p:sp>
        <p:nvSpPr>
          <p:cNvPr id="73" name="Rectangle 83">
            <a:extLst>
              <a:ext uri="{FF2B5EF4-FFF2-40B4-BE49-F238E27FC236}">
                <a16:creationId xmlns:a16="http://schemas.microsoft.com/office/drawing/2014/main" id="{90A625B9-FA3E-4E83-861B-CE7B68F01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8796" y="4914852"/>
            <a:ext cx="1841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 sz="1200">
              <a:latin typeface="+mj-lt"/>
              <a:ea typeface="ＭＳ Ｐゴシック" charset="0"/>
            </a:endParaRPr>
          </a:p>
        </p:txBody>
      </p:sp>
      <p:sp>
        <p:nvSpPr>
          <p:cNvPr id="74" name="Text Box 82">
            <a:extLst>
              <a:ext uri="{FF2B5EF4-FFF2-40B4-BE49-F238E27FC236}">
                <a16:creationId xmlns:a16="http://schemas.microsoft.com/office/drawing/2014/main" id="{8649B17D-11CA-43B6-A97D-A2B49811E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21" y="4278338"/>
            <a:ext cx="4937760" cy="340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marL="114300" indent="-114300" algn="ctr" eaLnBrk="0" hangingPunct="0">
              <a:lnSpc>
                <a:spcPct val="80000"/>
              </a:lnSpc>
              <a:spcBef>
                <a:spcPct val="25000"/>
              </a:spcBef>
              <a:tabLst>
                <a:tab pos="1830388" algn="ctr"/>
                <a:tab pos="2514600" algn="ctr"/>
                <a:tab pos="3200400" algn="ctr"/>
              </a:tabLst>
              <a:defRPr b="1" u="sng">
                <a:latin typeface="+mj-lt"/>
                <a:ea typeface="ＭＳ Ｐゴシック" charset="0"/>
                <a:cs typeface="Arial" panose="020B0604020202020204" pitchFamily="34" charset="0"/>
              </a:defRPr>
            </a:lvl1pPr>
            <a:lvl2pPr>
              <a:tabLst>
                <a:tab pos="1830388" algn="ctr"/>
                <a:tab pos="2514600" algn="ctr"/>
                <a:tab pos="3200400" algn="ctr"/>
              </a:tabLst>
              <a:defRPr sz="2400">
                <a:latin typeface="Times New Roman" charset="0"/>
                <a:ea typeface="ＭＳ Ｐゴシック" charset="0"/>
              </a:defRPr>
            </a:lvl2pPr>
            <a:lvl3pPr>
              <a:tabLst>
                <a:tab pos="1830388" algn="ctr"/>
                <a:tab pos="2514600" algn="ctr"/>
                <a:tab pos="3200400" algn="ctr"/>
              </a:tabLst>
              <a:defRPr sz="2400">
                <a:latin typeface="Times New Roman" charset="0"/>
                <a:ea typeface="ＭＳ Ｐゴシック" charset="0"/>
              </a:defRPr>
            </a:lvl3pPr>
            <a:lvl4pPr>
              <a:tabLst>
                <a:tab pos="1830388" algn="ctr"/>
                <a:tab pos="2514600" algn="ctr"/>
                <a:tab pos="3200400" algn="ctr"/>
              </a:tabLst>
              <a:defRPr sz="2400">
                <a:latin typeface="Times New Roman" charset="0"/>
                <a:ea typeface="ＭＳ Ｐゴシック" charset="0"/>
              </a:defRPr>
            </a:lvl4pPr>
            <a:lvl5pPr>
              <a:tabLst>
                <a:tab pos="1830388" algn="ctr"/>
                <a:tab pos="2514600" algn="ctr"/>
                <a:tab pos="3200400" algn="ctr"/>
              </a:tabLst>
              <a:defRPr sz="2400">
                <a:latin typeface="Times New Roman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latin typeface="Times New Roman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latin typeface="Times New Roman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latin typeface="Times New Roman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/>
              <a:t>Key Benefits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D686F87-F5D2-44EF-BED1-82A7CE6FB027}"/>
              </a:ext>
            </a:extLst>
          </p:cNvPr>
          <p:cNvGrpSpPr/>
          <p:nvPr/>
        </p:nvGrpSpPr>
        <p:grpSpPr>
          <a:xfrm>
            <a:off x="6350422" y="4901507"/>
            <a:ext cx="5469236" cy="1687183"/>
            <a:chOff x="6655019" y="4299904"/>
            <a:chExt cx="4406102" cy="2245640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84B7FB6E-F4A5-44F4-9796-5EBD6E646600}"/>
                </a:ext>
              </a:extLst>
            </p:cNvPr>
            <p:cNvSpPr/>
            <p:nvPr/>
          </p:nvSpPr>
          <p:spPr>
            <a:xfrm>
              <a:off x="8924255" y="4299904"/>
              <a:ext cx="2136866" cy="104973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numCol="1" rtlCol="0" anchor="ctr"/>
            <a:lstStyle/>
            <a:p>
              <a:pPr lvl="0" algn="ctr" defTabSz="914079">
                <a:defRPr/>
              </a:pPr>
              <a:r>
                <a:rPr lang="en-US" sz="1400" b="1" kern="0" dirty="0">
                  <a:solidFill>
                    <a:schemeClr val="tx1"/>
                  </a:solidFill>
                  <a:latin typeface="+mj-lt"/>
                  <a:ea typeface="Microsoft YaHei UI Light" panose="020B0502040204020203" pitchFamily="34" charset="-122"/>
                </a:rPr>
                <a:t>4X Faster</a:t>
              </a:r>
            </a:p>
            <a:p>
              <a:pPr algn="ctr" defTabSz="914079">
                <a:defRPr/>
              </a:pPr>
              <a:r>
                <a:rPr lang="en-US" sz="1000" b="1" kern="0" dirty="0">
                  <a:solidFill>
                    <a:schemeClr val="tx1"/>
                  </a:solidFill>
                  <a:latin typeface="+mj-lt"/>
                  <a:ea typeface="Microsoft YaHei UI Light" panose="020B0502040204020203" pitchFamily="34" charset="-122"/>
                </a:rPr>
                <a:t>Consistent 400 PV modules/person-day </a:t>
              </a:r>
              <a:r>
                <a:rPr lang="en-US" sz="1000" kern="0" dirty="0">
                  <a:solidFill>
                    <a:schemeClr val="tx1"/>
                  </a:solidFill>
                  <a:latin typeface="+mj-lt"/>
                  <a:ea typeface="Microsoft YaHei UI Light" panose="020B0502040204020203" pitchFamily="34" charset="-122"/>
                </a:rPr>
                <a:t>(or ~40 sec/module) </a:t>
              </a:r>
              <a:r>
                <a:rPr lang="en-US" sz="1000" dirty="0">
                  <a:solidFill>
                    <a:schemeClr val="tx1"/>
                  </a:solidFill>
                  <a:latin typeface="+mj-lt"/>
                  <a:ea typeface="Microsoft YaHei UI Light" panose="020B0502040204020203" pitchFamily="34" charset="-122"/>
                </a:rPr>
                <a:t>compared to 100 modules/person-day with conventional fasteners</a:t>
              </a:r>
              <a:endParaRPr lang="en-US" sz="1000" u="sng" kern="0" dirty="0">
                <a:solidFill>
                  <a:schemeClr val="tx1"/>
                </a:solidFill>
                <a:latin typeface="+mj-lt"/>
                <a:ea typeface="Microsoft YaHei UI Light" panose="020B0502040204020203" pitchFamily="34" charset="-122"/>
              </a:endParaRPr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FC7D6444-DC29-45E2-A4E9-42423AE60E8A}"/>
                </a:ext>
              </a:extLst>
            </p:cNvPr>
            <p:cNvSpPr/>
            <p:nvPr/>
          </p:nvSpPr>
          <p:spPr>
            <a:xfrm>
              <a:off x="6655019" y="4299904"/>
              <a:ext cx="2136866" cy="1049736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lvl="0" algn="ctr" defTabSz="914079">
                <a:defRPr/>
              </a:pPr>
              <a:r>
                <a:rPr lang="en-US" sz="1400" b="1" kern="0" dirty="0">
                  <a:solidFill>
                    <a:schemeClr val="tx1"/>
                  </a:solidFill>
                  <a:latin typeface="+mj-lt"/>
                  <a:ea typeface="Microsoft YaHei UI Light" panose="020B0502040204020203" pitchFamily="34" charset="-122"/>
                </a:rPr>
                <a:t>1 Cent / Watt Savings</a:t>
              </a:r>
            </a:p>
            <a:p>
              <a:pPr algn="ctr" defTabSz="914079">
                <a:defRPr/>
              </a:pPr>
              <a:r>
                <a:rPr lang="en-US" sz="1000" kern="0" dirty="0">
                  <a:solidFill>
                    <a:schemeClr val="tx1"/>
                  </a:solidFill>
                  <a:latin typeface="+mj-lt"/>
                  <a:ea typeface="Microsoft YaHei UI Light" panose="020B0502040204020203" pitchFamily="34" charset="-122"/>
                </a:rPr>
                <a:t>For a 100 MW project, we estimate </a:t>
              </a:r>
              <a:r>
                <a:rPr lang="en-US" sz="1000" b="1" kern="0" dirty="0">
                  <a:solidFill>
                    <a:schemeClr val="tx1"/>
                  </a:solidFill>
                  <a:latin typeface="+mj-lt"/>
                  <a:ea typeface="Microsoft YaHei UI Light" panose="020B0502040204020203" pitchFamily="34" charset="-122"/>
                </a:rPr>
                <a:t>nearly $1M savings</a:t>
              </a:r>
              <a:r>
                <a:rPr lang="en-US" sz="1000" kern="0" dirty="0">
                  <a:solidFill>
                    <a:schemeClr val="tx1"/>
                  </a:solidFill>
                  <a:latin typeface="+mj-lt"/>
                  <a:ea typeface="Microsoft YaHei UI Light" panose="020B0502040204020203" pitchFamily="34" charset="-122"/>
                </a:rPr>
                <a:t>, or 1 cent / watt </a:t>
              </a:r>
              <a:endParaRPr lang="en-US" sz="1000" kern="0" baseline="30000" dirty="0">
                <a:solidFill>
                  <a:schemeClr val="tx1"/>
                </a:solidFill>
                <a:latin typeface="+mj-lt"/>
                <a:ea typeface="Microsoft YaHei UI Light" panose="020B0502040204020203" pitchFamily="34" charset="-122"/>
              </a:endParaRP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649A83C8-28F6-4FB2-A021-3F338CDC11B3}"/>
                </a:ext>
              </a:extLst>
            </p:cNvPr>
            <p:cNvSpPr/>
            <p:nvPr/>
          </p:nvSpPr>
          <p:spPr>
            <a:xfrm>
              <a:off x="6655019" y="5495809"/>
              <a:ext cx="2136866" cy="104973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lvl="0" algn="ctr" defTabSz="914079">
                <a:defRPr/>
              </a:pPr>
              <a:r>
                <a:rPr lang="en-US" sz="1400" b="1" kern="0" dirty="0">
                  <a:solidFill>
                    <a:schemeClr val="tx1"/>
                  </a:solidFill>
                  <a:latin typeface="+mj-lt"/>
                  <a:ea typeface="Microsoft YaHei UI Light" panose="020B0502040204020203" pitchFamily="34" charset="-122"/>
                </a:rPr>
                <a:t>Job-site Simplification</a:t>
              </a:r>
              <a:br>
                <a:rPr lang="en-US" sz="1100" b="1" kern="0" dirty="0">
                  <a:solidFill>
                    <a:schemeClr val="tx1"/>
                  </a:solidFill>
                  <a:latin typeface="+mj-lt"/>
                  <a:ea typeface="Microsoft YaHei UI Light" panose="020B0502040204020203" pitchFamily="34" charset="-122"/>
                </a:rPr>
              </a:br>
              <a:r>
                <a:rPr lang="en-US" sz="1000" b="1" kern="0" dirty="0">
                  <a:solidFill>
                    <a:schemeClr val="tx1"/>
                  </a:solidFill>
                  <a:latin typeface="+mj-lt"/>
                  <a:ea typeface="Microsoft YaHei UI Light" panose="020B0502040204020203" pitchFamily="34" charset="-122"/>
                </a:rPr>
                <a:t>Power tool-free attachment </a:t>
              </a:r>
              <a:r>
                <a:rPr lang="en-US" sz="1000" kern="0" dirty="0">
                  <a:solidFill>
                    <a:schemeClr val="tx1"/>
                  </a:solidFill>
                  <a:latin typeface="+mj-lt"/>
                  <a:ea typeface="Microsoft YaHei UI Light" panose="020B0502040204020203" pitchFamily="34" charset="-122"/>
                </a:rPr>
                <a:t>eliminates need for rechargeable screw guns, and dramatically reduces the number of small parts</a:t>
              </a:r>
              <a:endParaRPr lang="en-US" sz="1100" kern="0" dirty="0">
                <a:solidFill>
                  <a:schemeClr val="tx1"/>
                </a:solidFill>
                <a:latin typeface="+mj-lt"/>
                <a:ea typeface="Microsoft YaHei UI Light" panose="020B0502040204020203" pitchFamily="34" charset="-122"/>
              </a:endParaRPr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FEBE6947-8709-41CB-8BAC-027F6CA5E48A}"/>
                </a:ext>
              </a:extLst>
            </p:cNvPr>
            <p:cNvSpPr/>
            <p:nvPr/>
          </p:nvSpPr>
          <p:spPr>
            <a:xfrm>
              <a:off x="8924255" y="5495809"/>
              <a:ext cx="2136866" cy="104973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 defTabSz="914079">
                <a:defRPr/>
              </a:pPr>
              <a:r>
                <a:rPr lang="en-US" sz="1400" b="1" kern="0" dirty="0">
                  <a:solidFill>
                    <a:schemeClr val="tx1"/>
                  </a:solidFill>
                  <a:latin typeface="+mj-lt"/>
                  <a:ea typeface="Microsoft YaHei UI Light" panose="020B0502040204020203" pitchFamily="34" charset="-122"/>
                </a:rPr>
                <a:t>Supply Chain Simplification</a:t>
              </a:r>
            </a:p>
            <a:p>
              <a:pPr algn="ctr" defTabSz="914079">
                <a:defRPr/>
              </a:pPr>
              <a:r>
                <a:rPr lang="en-US" sz="1000" kern="0" dirty="0">
                  <a:solidFill>
                    <a:schemeClr val="tx1"/>
                  </a:solidFill>
                  <a:latin typeface="+mj-lt"/>
                  <a:ea typeface="Microsoft YaHei UI Light" panose="020B0502040204020203" pitchFamily="34" charset="-122"/>
                </a:rPr>
                <a:t>The Piranha System can support most PV module systems, eliminating the need to customize drill holes for each project</a:t>
              </a:r>
            </a:p>
          </p:txBody>
        </p:sp>
      </p:grpSp>
      <p:sp>
        <p:nvSpPr>
          <p:cNvPr id="82" name="Title 1">
            <a:extLst>
              <a:ext uri="{FF2B5EF4-FFF2-40B4-BE49-F238E27FC236}">
                <a16:creationId xmlns:a16="http://schemas.microsoft.com/office/drawing/2014/main" id="{51A33F44-4EAA-4009-AE41-235223174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054" y="134942"/>
            <a:ext cx="7895610" cy="430649"/>
          </a:xfrm>
          <a:solidFill>
            <a:srgbClr val="C5E0B4"/>
          </a:solidFill>
          <a:ln>
            <a:noFill/>
          </a:ln>
          <a:effectLst/>
        </p:spPr>
        <p:txBody>
          <a:bodyPr/>
          <a:lstStyle/>
          <a:p>
            <a:pPr algn="ctr"/>
            <a:r>
              <a:rPr lang="en-US" b="1" i="1" dirty="0"/>
              <a:t>The Piranha System</a:t>
            </a:r>
            <a:r>
              <a:rPr lang="en-US" b="1" dirty="0"/>
              <a:t>: </a:t>
            </a:r>
            <a:r>
              <a:rPr lang="en-US" i="1" dirty="0"/>
              <a:t>Transforming the PV module attachment process</a:t>
            </a:r>
            <a:endParaRPr lang="en-US" i="1" u="sng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22D4E6B-5F21-44D8-A440-7511F8EA976E}"/>
              </a:ext>
            </a:extLst>
          </p:cNvPr>
          <p:cNvGrpSpPr/>
          <p:nvPr/>
        </p:nvGrpSpPr>
        <p:grpSpPr>
          <a:xfrm>
            <a:off x="6650128" y="1563161"/>
            <a:ext cx="4492597" cy="2147076"/>
            <a:chOff x="6691486" y="1525079"/>
            <a:chExt cx="4492597" cy="2442080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C998FFD-A150-4DEA-96E3-31B4FB8B8D9F}"/>
                </a:ext>
              </a:extLst>
            </p:cNvPr>
            <p:cNvSpPr/>
            <p:nvPr/>
          </p:nvSpPr>
          <p:spPr>
            <a:xfrm>
              <a:off x="9446886" y="1525079"/>
              <a:ext cx="1723743" cy="24420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56C7E7C1-C10F-4DBA-845F-58AA390B6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8679" y="1685174"/>
              <a:ext cx="1060156" cy="412623"/>
            </a:xfrm>
            <a:prstGeom prst="rect">
              <a:avLst/>
            </a:prstGeom>
          </p:spPr>
        </p:pic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0B2CF7C-C4BA-4DA9-92EC-3134A79B1557}"/>
                </a:ext>
              </a:extLst>
            </p:cNvPr>
            <p:cNvCxnSpPr>
              <a:cxnSpLocks/>
            </p:cNvCxnSpPr>
            <p:nvPr/>
          </p:nvCxnSpPr>
          <p:spPr>
            <a:xfrm>
              <a:off x="7309910" y="2785343"/>
              <a:ext cx="387417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8A0D8B14-BC90-47F7-B1B2-646B49B38CBF}"/>
                </a:ext>
              </a:extLst>
            </p:cNvPr>
            <p:cNvCxnSpPr/>
            <p:nvPr/>
          </p:nvCxnSpPr>
          <p:spPr>
            <a:xfrm flipH="1">
              <a:off x="7928993" y="2375494"/>
              <a:ext cx="257193" cy="0"/>
            </a:xfrm>
            <a:prstGeom prst="line">
              <a:avLst/>
            </a:prstGeom>
            <a:ln w="19050">
              <a:solidFill>
                <a:srgbClr val="4454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34304BE-D17C-4121-8BD2-2773430996CA}"/>
                </a:ext>
              </a:extLst>
            </p:cNvPr>
            <p:cNvCxnSpPr/>
            <p:nvPr/>
          </p:nvCxnSpPr>
          <p:spPr>
            <a:xfrm flipH="1">
              <a:off x="7928993" y="1872072"/>
              <a:ext cx="257193" cy="0"/>
            </a:xfrm>
            <a:prstGeom prst="line">
              <a:avLst/>
            </a:prstGeom>
            <a:ln w="19050">
              <a:solidFill>
                <a:srgbClr val="D0CE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7AC9D49-BC6C-4309-A3C7-AC7DCCD3FD80}"/>
                </a:ext>
              </a:extLst>
            </p:cNvPr>
            <p:cNvSpPr txBox="1"/>
            <p:nvPr/>
          </p:nvSpPr>
          <p:spPr>
            <a:xfrm>
              <a:off x="7208943" y="2261212"/>
              <a:ext cx="732749" cy="228564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050" i="1" dirty="0">
                  <a:latin typeface="+mj-lt"/>
                </a:rPr>
                <a:t>Labor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CF0F9D0-9C1D-4154-B7FD-3F08ECD0D6BD}"/>
                </a:ext>
              </a:extLst>
            </p:cNvPr>
            <p:cNvSpPr txBox="1"/>
            <p:nvPr/>
          </p:nvSpPr>
          <p:spPr>
            <a:xfrm>
              <a:off x="7084091" y="1757790"/>
              <a:ext cx="857601" cy="228564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050" i="1" dirty="0">
                  <a:latin typeface="+mj-lt"/>
                </a:rPr>
                <a:t>Materials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3C05F48-962E-420C-8D0D-39F035391032}"/>
                </a:ext>
              </a:extLst>
            </p:cNvPr>
            <p:cNvSpPr txBox="1"/>
            <p:nvPr/>
          </p:nvSpPr>
          <p:spPr>
            <a:xfrm>
              <a:off x="6691486" y="3241168"/>
              <a:ext cx="1238842" cy="28613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050" b="1" dirty="0">
                  <a:latin typeface="+mj-lt"/>
                </a:rPr>
                <a:t>Project Duration: </a:t>
              </a:r>
              <a:br>
                <a:rPr lang="en-US" sz="1050" b="1" dirty="0">
                  <a:latin typeface="+mj-lt"/>
                </a:rPr>
              </a:br>
              <a:r>
                <a:rPr lang="en-US" sz="1050" i="1" dirty="0">
                  <a:latin typeface="+mj-lt"/>
                </a:rPr>
                <a:t>100-person team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ED924FB-346F-46D1-9A50-1BA91D994131}"/>
                </a:ext>
              </a:extLst>
            </p:cNvPr>
            <p:cNvSpPr txBox="1"/>
            <p:nvPr/>
          </p:nvSpPr>
          <p:spPr>
            <a:xfrm>
              <a:off x="6691486" y="3615370"/>
              <a:ext cx="1238842" cy="28613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050" i="1" dirty="0">
                  <a:latin typeface="+mj-lt"/>
                </a:rPr>
                <a:t>200-person team</a:t>
              </a:r>
            </a:p>
          </p:txBody>
        </p:sp>
        <p:graphicFrame>
          <p:nvGraphicFramePr>
            <p:cNvPr id="93" name="Chart 92">
              <a:extLst>
                <a:ext uri="{FF2B5EF4-FFF2-40B4-BE49-F238E27FC236}">
                  <a16:creationId xmlns:a16="http://schemas.microsoft.com/office/drawing/2014/main" id="{A605D161-B94F-443F-976A-8DF05DD67C1D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763899" y="1538821"/>
            <a:ext cx="3406729" cy="12458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95" name="Text Box 82">
            <a:extLst>
              <a:ext uri="{FF2B5EF4-FFF2-40B4-BE49-F238E27FC236}">
                <a16:creationId xmlns:a16="http://schemas.microsoft.com/office/drawing/2014/main" id="{78CE5DDA-6F27-4790-B1BE-75A231D50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21" y="815030"/>
            <a:ext cx="4937760" cy="2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114300" indent="-114300"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30388" algn="ctr"/>
                <a:tab pos="2514600" algn="ctr"/>
                <a:tab pos="32004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0" hangingPunct="0">
              <a:lnSpc>
                <a:spcPct val="80000"/>
              </a:lnSpc>
              <a:spcBef>
                <a:spcPct val="25000"/>
              </a:spcBef>
              <a:defRPr/>
            </a:pPr>
            <a:r>
              <a:rPr lang="en-US" sz="1800" b="1" u="sng" dirty="0">
                <a:latin typeface="+mj-lt"/>
                <a:cs typeface="Arial" panose="020B0604020202020204" pitchFamily="34" charset="0"/>
              </a:rPr>
              <a:t>Attachment Time &amp; Cost Savings Opportunity</a:t>
            </a:r>
            <a:br>
              <a:rPr lang="en-US" sz="1800" b="1" u="sng" dirty="0">
                <a:latin typeface="+mj-lt"/>
                <a:cs typeface="Arial" panose="020B0604020202020204" pitchFamily="34" charset="0"/>
              </a:rPr>
            </a:br>
            <a:br>
              <a:rPr lang="en-US" sz="1800" b="1" u="sng" dirty="0">
                <a:latin typeface="+mj-lt"/>
                <a:cs typeface="Arial" panose="020B0604020202020204" pitchFamily="34" charset="0"/>
              </a:rPr>
            </a:br>
            <a:r>
              <a:rPr lang="en-US" sz="1200" i="1" dirty="0">
                <a:latin typeface="+mj-lt"/>
                <a:cs typeface="Arial" panose="020B0604020202020204" pitchFamily="34" charset="0"/>
              </a:rPr>
              <a:t>100 MW Single-axis Tracker Attachment Costs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CAE87C70-75DC-484A-A08E-B606D17645FC}"/>
              </a:ext>
            </a:extLst>
          </p:cNvPr>
          <p:cNvSpPr/>
          <p:nvPr/>
        </p:nvSpPr>
        <p:spPr>
          <a:xfrm>
            <a:off x="9957818" y="3190081"/>
            <a:ext cx="746536" cy="21086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047CF27A-0095-418A-A3E9-1A5A601E57E0}"/>
              </a:ext>
            </a:extLst>
          </p:cNvPr>
          <p:cNvSpPr/>
          <p:nvPr/>
        </p:nvSpPr>
        <p:spPr>
          <a:xfrm>
            <a:off x="9957818" y="3439570"/>
            <a:ext cx="746536" cy="21086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EDC34B3A-D42C-4A3B-976D-38602764F407}"/>
              </a:ext>
            </a:extLst>
          </p:cNvPr>
          <p:cNvSpPr/>
          <p:nvPr/>
        </p:nvSpPr>
        <p:spPr>
          <a:xfrm>
            <a:off x="8129253" y="3180919"/>
            <a:ext cx="746536" cy="21086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042876EA-EFE8-440A-A5EE-988C760B5D0B}"/>
              </a:ext>
            </a:extLst>
          </p:cNvPr>
          <p:cNvSpPr/>
          <p:nvPr/>
        </p:nvSpPr>
        <p:spPr>
          <a:xfrm>
            <a:off x="8116441" y="3441691"/>
            <a:ext cx="746536" cy="21086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D60000A4-0EEA-416E-B94D-37803ABA6C8B}"/>
              </a:ext>
            </a:extLst>
          </p:cNvPr>
          <p:cNvCxnSpPr>
            <a:stCxn id="98" idx="6"/>
          </p:cNvCxnSpPr>
          <p:nvPr/>
        </p:nvCxnSpPr>
        <p:spPr>
          <a:xfrm>
            <a:off x="8875789" y="3286351"/>
            <a:ext cx="1082029" cy="916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055D6AAD-BCD3-4881-AB75-CA0611AE9898}"/>
              </a:ext>
            </a:extLst>
          </p:cNvPr>
          <p:cNvCxnSpPr/>
          <p:nvPr/>
        </p:nvCxnSpPr>
        <p:spPr>
          <a:xfrm>
            <a:off x="8873026" y="3555587"/>
            <a:ext cx="1082029" cy="916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CC00E21E-2325-463E-B3BC-DA0B12DCDA9E}"/>
              </a:ext>
            </a:extLst>
          </p:cNvPr>
          <p:cNvCxnSpPr/>
          <p:nvPr/>
        </p:nvCxnSpPr>
        <p:spPr>
          <a:xfrm>
            <a:off x="8770187" y="1767760"/>
            <a:ext cx="1255294" cy="49226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E0B8E5A8-2092-4E95-8372-7A3A77AFF662}"/>
              </a:ext>
            </a:extLst>
          </p:cNvPr>
          <p:cNvGrpSpPr/>
          <p:nvPr/>
        </p:nvGrpSpPr>
        <p:grpSpPr>
          <a:xfrm>
            <a:off x="4212202" y="1338966"/>
            <a:ext cx="1518023" cy="1093074"/>
            <a:chOff x="4011255" y="1049432"/>
            <a:chExt cx="1958027" cy="1409905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C7A50D9E-A899-4F73-A119-1E2FD6749C78}"/>
                </a:ext>
              </a:extLst>
            </p:cNvPr>
            <p:cNvPicPr/>
            <p:nvPr/>
          </p:nvPicPr>
          <p:blipFill rotWithShape="1">
            <a:blip r:embed="rId6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aintStrokes/>
                      </a14:imgEffect>
                      <a14:imgEffect>
                        <a14:brightnessContrast bright="-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65" t="32496" r="22272" b="39656"/>
            <a:stretch/>
          </p:blipFill>
          <p:spPr bwMode="auto">
            <a:xfrm>
              <a:off x="4011255" y="1049432"/>
              <a:ext cx="1958027" cy="1409905"/>
            </a:xfrm>
            <a:prstGeom prst="rect">
              <a:avLst/>
            </a:prstGeom>
            <a:solidFill>
              <a:srgbClr val="C5E0B4"/>
            </a:solidFill>
            <a:ln>
              <a:noFill/>
            </a:ln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867E022-D0DC-4DFE-A780-EC9578500208}"/>
                </a:ext>
              </a:extLst>
            </p:cNvPr>
            <p:cNvSpPr txBox="1"/>
            <p:nvPr/>
          </p:nvSpPr>
          <p:spPr>
            <a:xfrm>
              <a:off x="4088402" y="2200323"/>
              <a:ext cx="1803730" cy="24166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600" dirty="0"/>
                <a:t>ILLUSTRATIVE</a:t>
              </a:r>
            </a:p>
            <a:p>
              <a:pPr algn="ctr"/>
              <a:r>
                <a:rPr lang="en-US" sz="600" i="1" dirty="0"/>
                <a:t>Actual Clip Being Finalized</a:t>
              </a:r>
            </a:p>
          </p:txBody>
        </p:sp>
      </p:grp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E62261-EFC3-4B23-BCE7-699B1E2CFBED}"/>
              </a:ext>
            </a:extLst>
          </p:cNvPr>
          <p:cNvCxnSpPr>
            <a:cxnSpLocks/>
          </p:cNvCxnSpPr>
          <p:nvPr/>
        </p:nvCxnSpPr>
        <p:spPr>
          <a:xfrm>
            <a:off x="4212932" y="2353379"/>
            <a:ext cx="256528" cy="932971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A92CF2DB-BA59-451F-AB79-3312158A3D73}"/>
              </a:ext>
            </a:extLst>
          </p:cNvPr>
          <p:cNvCxnSpPr/>
          <p:nvPr/>
        </p:nvCxnSpPr>
        <p:spPr>
          <a:xfrm>
            <a:off x="6096834" y="863870"/>
            <a:ext cx="0" cy="5600043"/>
          </a:xfrm>
          <a:prstGeom prst="line">
            <a:avLst/>
          </a:prstGeom>
          <a:ln w="38100">
            <a:solidFill>
              <a:srgbClr val="D0CE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7226D069-C68E-49C7-A3BB-6258EEC4CEA9}"/>
              </a:ext>
            </a:extLst>
          </p:cNvPr>
          <p:cNvCxnSpPr>
            <a:cxnSpLocks/>
          </p:cNvCxnSpPr>
          <p:nvPr/>
        </p:nvCxnSpPr>
        <p:spPr>
          <a:xfrm rot="5400000">
            <a:off x="6157448" y="-1534306"/>
            <a:ext cx="0" cy="11409907"/>
          </a:xfrm>
          <a:prstGeom prst="line">
            <a:avLst/>
          </a:prstGeom>
          <a:ln w="38100">
            <a:solidFill>
              <a:srgbClr val="D0CE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B8129AE3-3551-441D-9B84-798493F2C2BA}"/>
              </a:ext>
            </a:extLst>
          </p:cNvPr>
          <p:cNvCxnSpPr>
            <a:cxnSpLocks/>
          </p:cNvCxnSpPr>
          <p:nvPr/>
        </p:nvCxnSpPr>
        <p:spPr>
          <a:xfrm flipH="1">
            <a:off x="2842638" y="2353379"/>
            <a:ext cx="1369562" cy="898172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53FA6779-1699-4797-BDAE-C4D3C3FC4087}"/>
              </a:ext>
            </a:extLst>
          </p:cNvPr>
          <p:cNvCxnSpPr>
            <a:cxnSpLocks/>
          </p:cNvCxnSpPr>
          <p:nvPr/>
        </p:nvCxnSpPr>
        <p:spPr>
          <a:xfrm flipH="1">
            <a:off x="1458299" y="2353379"/>
            <a:ext cx="2748633" cy="624735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08A0439-0E7B-46FB-9F36-3EA03CCF3CA6}"/>
              </a:ext>
            </a:extLst>
          </p:cNvPr>
          <p:cNvSpPr txBox="1"/>
          <p:nvPr/>
        </p:nvSpPr>
        <p:spPr>
          <a:xfrm>
            <a:off x="7714482" y="2739108"/>
            <a:ext cx="1648899" cy="25156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lvl="0" algn="ctr"/>
            <a:r>
              <a:rPr lang="en-US" sz="1200" b="1" dirty="0">
                <a:solidFill>
                  <a:prstClr val="black"/>
                </a:solidFill>
                <a:latin typeface="Calibri Light" panose="020F0302020204030204"/>
              </a:rPr>
              <a:t>Conventional Fasteners</a:t>
            </a:r>
            <a:br>
              <a:rPr lang="en-US" sz="1200" b="1" dirty="0">
                <a:solidFill>
                  <a:prstClr val="black"/>
                </a:solidFill>
                <a:latin typeface="Calibri Light" panose="020F0302020204030204"/>
              </a:rPr>
            </a:br>
            <a:r>
              <a:rPr lang="en-US" sz="1050" i="1" dirty="0">
                <a:solidFill>
                  <a:prstClr val="black"/>
                </a:solidFill>
                <a:latin typeface="Calibri Light" panose="020F0302020204030204"/>
              </a:rPr>
              <a:t>100 modules/person-day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4859F26-E2BC-4E0E-B51A-756915BD054E}"/>
              </a:ext>
            </a:extLst>
          </p:cNvPr>
          <p:cNvSpPr txBox="1"/>
          <p:nvPr/>
        </p:nvSpPr>
        <p:spPr>
          <a:xfrm>
            <a:off x="9455772" y="2739108"/>
            <a:ext cx="1648899" cy="25156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lvl="0" algn="ctr"/>
            <a:r>
              <a:rPr lang="en-US" sz="1200" b="1" dirty="0">
                <a:solidFill>
                  <a:prstClr val="black"/>
                </a:solidFill>
                <a:latin typeface="Calibri Light" panose="020F0302020204030204"/>
              </a:rPr>
              <a:t>Piranha System</a:t>
            </a:r>
            <a:br>
              <a:rPr lang="en-US" sz="1200" b="1" dirty="0">
                <a:solidFill>
                  <a:prstClr val="black"/>
                </a:solidFill>
                <a:latin typeface="Calibri Light" panose="020F0302020204030204"/>
              </a:rPr>
            </a:br>
            <a:r>
              <a:rPr lang="en-US" sz="1050" i="1" dirty="0">
                <a:solidFill>
                  <a:prstClr val="black"/>
                </a:solidFill>
                <a:latin typeface="Calibri Light" panose="020F0302020204030204"/>
              </a:rPr>
              <a:t>400 modules/person-day</a:t>
            </a:r>
            <a:endParaRPr lang="en-US" sz="1200" i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B77537F8-8958-46E3-9DCF-5A392E7C99EE}"/>
              </a:ext>
            </a:extLst>
          </p:cNvPr>
          <p:cNvSpPr txBox="1"/>
          <p:nvPr/>
        </p:nvSpPr>
        <p:spPr>
          <a:xfrm>
            <a:off x="7923651" y="3161996"/>
            <a:ext cx="1238842" cy="25156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050" dirty="0">
                <a:latin typeface="+mj-lt"/>
              </a:rPr>
              <a:t>30 days</a:t>
            </a:r>
            <a:endParaRPr lang="en-US" sz="1050" i="1" dirty="0">
              <a:latin typeface="+mj-lt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7978703-EC75-475F-BFC9-A048BE970EDE}"/>
              </a:ext>
            </a:extLst>
          </p:cNvPr>
          <p:cNvSpPr txBox="1"/>
          <p:nvPr/>
        </p:nvSpPr>
        <p:spPr>
          <a:xfrm>
            <a:off x="7923651" y="3407866"/>
            <a:ext cx="1238842" cy="25156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050" dirty="0">
                <a:latin typeface="+mj-lt"/>
              </a:rPr>
              <a:t>15 days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F1B87E9-1491-45BC-9C6C-E9E8C72CB67D}"/>
              </a:ext>
            </a:extLst>
          </p:cNvPr>
          <p:cNvSpPr txBox="1"/>
          <p:nvPr/>
        </p:nvSpPr>
        <p:spPr>
          <a:xfrm>
            <a:off x="9690539" y="3161996"/>
            <a:ext cx="1238842" cy="25156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050" dirty="0">
                <a:latin typeface="+mj-lt"/>
              </a:rPr>
              <a:t>8 days</a:t>
            </a:r>
            <a:endParaRPr lang="en-US" sz="1050" i="1" dirty="0">
              <a:latin typeface="+mj-lt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19D715F-58AF-4524-A151-E1AD6821C560}"/>
              </a:ext>
            </a:extLst>
          </p:cNvPr>
          <p:cNvSpPr txBox="1"/>
          <p:nvPr/>
        </p:nvSpPr>
        <p:spPr>
          <a:xfrm>
            <a:off x="9690539" y="3407866"/>
            <a:ext cx="1238842" cy="25156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050" dirty="0">
                <a:latin typeface="+mj-lt"/>
              </a:rPr>
              <a:t>4 days</a:t>
            </a:r>
          </a:p>
        </p:txBody>
      </p:sp>
    </p:spTree>
    <p:extLst>
      <p:ext uri="{BB962C8B-B14F-4D97-AF65-F5344CB8AC3E}">
        <p14:creationId xmlns:p14="http://schemas.microsoft.com/office/powerpoint/2010/main" val="31518604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noFill/>
        </a:ln>
      </a:spPr>
      <a:bodyPr numCol="1" rtlCol="0" anchor="ctr"/>
      <a:lstStyle>
        <a:defPPr algn="ctr">
          <a:defRPr sz="16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noAutofit/>
      </a:bodyPr>
      <a:lstStyle>
        <a:defPPr marL="285750" indent="-285750" algn="l">
          <a:buFont typeface="Arial" panose="020B0604020202020204" pitchFamily="34" charset="0"/>
          <a:buChar char="•"/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67544</TotalTime>
  <Words>197</Words>
  <Application>Microsoft Office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1_Office Theme</vt:lpstr>
      <vt:lpstr>The Piranha System: Transforming the PV module attachment process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Phidro Strategy</dc:title>
  <dc:creator>Robert Sewell</dc:creator>
  <cp:lastModifiedBy>Robert Sewell</cp:lastModifiedBy>
  <cp:revision>411</cp:revision>
  <dcterms:created xsi:type="dcterms:W3CDTF">2019-02-13T02:17:22Z</dcterms:created>
  <dcterms:modified xsi:type="dcterms:W3CDTF">2019-07-16T17:35:49Z</dcterms:modified>
</cp:coreProperties>
</file>