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79" autoAdjust="0"/>
  </p:normalViewPr>
  <p:slideViewPr>
    <p:cSldViewPr snapToGrid="0">
      <p:cViewPr>
        <p:scale>
          <a:sx n="60" d="100"/>
          <a:sy n="60" d="100"/>
        </p:scale>
        <p:origin x="840" y="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4ABAD-D478-462A-8DEB-2AF555A922E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4FD5A-C68A-4CB4-9492-673423689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56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4FD5A-C68A-4CB4-9492-673423689E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319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9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6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07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7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484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8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78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88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42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06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4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B5538-6804-4727-AAF5-730B59297BE3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47F9E-8138-48F7-96FD-9452C6F9A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73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3545" y="-142686"/>
            <a:ext cx="10204910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dirty="0" smtClean="0">
                <a:latin typeface="Franklin Gothic Medium Cond" panose="020B0606030402020204" pitchFamily="34" charset="0"/>
              </a:rPr>
              <a:t>Sunfish Solar</a:t>
            </a:r>
          </a:p>
          <a:p>
            <a:pPr algn="ctr"/>
            <a:r>
              <a:rPr lang="en-US" sz="3600" i="1" dirty="0">
                <a:latin typeface="Franklin Gothic Book" panose="020B0503020102020204" pitchFamily="34" charset="0"/>
              </a:rPr>
              <a:t>Back-contacted silicon modules at the cost of PERC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7258" y="2117037"/>
            <a:ext cx="219691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Problem</a:t>
            </a:r>
            <a:endParaRPr lang="en-US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86099" y="2117037"/>
            <a:ext cx="2988733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Our approach and plan</a:t>
            </a:r>
            <a:endParaRPr lang="en-US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96032" y="2117037"/>
            <a:ext cx="219691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Impact</a:t>
            </a:r>
            <a:endParaRPr lang="en-US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2522707"/>
            <a:ext cx="306125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Franklin Gothic Book" panose="020B0503020102020204" pitchFamily="34" charset="0"/>
              </a:rPr>
              <a:t>Back-contacted (BC) modules </a:t>
            </a:r>
            <a:r>
              <a:rPr lang="en-US" sz="1600" dirty="0" smtClean="0">
                <a:latin typeface="Century Gothic" panose="020B0502020202020204" pitchFamily="34" charset="0"/>
              </a:rPr>
              <a:t>→ </a:t>
            </a:r>
            <a:r>
              <a:rPr lang="en-US" sz="1600" dirty="0" smtClean="0">
                <a:latin typeface="Franklin Gothic Book" panose="020B0503020102020204" pitchFamily="34" charset="0"/>
              </a:rPr>
              <a:t>highest efficiency</a:t>
            </a:r>
          </a:p>
          <a:p>
            <a:pPr marL="119063" indent="-1190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Franklin Gothic Book" panose="020B0503020102020204" pitchFamily="34" charset="0"/>
              </a:rPr>
              <a:t>But high metallization costs!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Franklin Gothic Book" panose="020B05030201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08" y="4124741"/>
            <a:ext cx="2542032" cy="25041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16756"/>
          <a:stretch/>
        </p:blipFill>
        <p:spPr>
          <a:xfrm>
            <a:off x="452329" y="3388165"/>
            <a:ext cx="2161887" cy="8175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2" t="14152" r="5467" b="14550"/>
          <a:stretch/>
        </p:blipFill>
        <p:spPr>
          <a:xfrm>
            <a:off x="3996998" y="3712190"/>
            <a:ext cx="3806687" cy="1958009"/>
          </a:xfrm>
          <a:prstGeom prst="rect">
            <a:avLst/>
          </a:prstGeom>
        </p:spPr>
      </p:pic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886218"/>
              </p:ext>
            </p:extLst>
          </p:nvPr>
        </p:nvGraphicFramePr>
        <p:xfrm>
          <a:off x="3719727" y="5772467"/>
          <a:ext cx="4321476" cy="91408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629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8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itchFamily="34" charset="0"/>
                        </a:rPr>
                        <a:t>Ready</a:t>
                      </a:r>
                    </a:p>
                  </a:txBody>
                  <a:tcPr marT="45667" marB="45667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736" indent="-173736" eaLnBrk="1" hangingPunct="1"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en-US" sz="1400" dirty="0" smtClean="0"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Set up manufacture</a:t>
                      </a:r>
                      <a:r>
                        <a:rPr lang="en-US" altLang="en-US" sz="1400" baseline="0" dirty="0" smtClean="0"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 and test team</a:t>
                      </a:r>
                      <a:endParaRPr lang="en-US" sz="1400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  <a:cs typeface="Arial" pitchFamily="34" charset="0"/>
                      </a:endParaRPr>
                    </a:p>
                  </a:txBody>
                  <a:tcPr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itchFamily="34" charset="0"/>
                        </a:rPr>
                        <a:t>Set</a:t>
                      </a:r>
                    </a:p>
                  </a:txBody>
                  <a:tcPr marT="45667" marB="45667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736" indent="-173736" eaLnBrk="1" hangingPunct="1"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itchFamily="34" charset="0"/>
                        </a:rPr>
                        <a:t>Manufacturing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itchFamily="34" charset="0"/>
                        </a:rPr>
                        <a:t> test run and efficiency test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  <a:cs typeface="Arial" pitchFamily="34" charset="0"/>
                      </a:endParaRPr>
                    </a:p>
                  </a:txBody>
                  <a:tcPr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itchFamily="34" charset="0"/>
                        </a:rPr>
                        <a:t>Go</a:t>
                      </a:r>
                    </a:p>
                  </a:txBody>
                  <a:tcPr marT="45667" marB="45667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736" indent="-173736" eaLnBrk="1" hangingPunct="1"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en-US" sz="1400" dirty="0" smtClean="0"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Small production run and qualification tests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  <a:cs typeface="Arial" pitchFamily="34" charset="0"/>
                      </a:endParaRPr>
                    </a:p>
                  </a:txBody>
                  <a:tcPr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83295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384173" y="2509682"/>
            <a:ext cx="537220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Franklin Gothic Book" panose="020B0503020102020204" pitchFamily="34" charset="0"/>
              </a:rPr>
              <a:t>Remove plated metal, paste, and ECA from BC cells</a:t>
            </a:r>
          </a:p>
          <a:p>
            <a:pPr marL="119063" indent="-1190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Franklin Gothic Book" panose="020B0503020102020204" pitchFamily="34" charset="0"/>
              </a:rPr>
              <a:t>Replace with embossed Al foil and Sunfish bonding to cell</a:t>
            </a:r>
          </a:p>
          <a:p>
            <a:pPr marL="119063" indent="-1190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Franklin Gothic Book" panose="020B0503020102020204" pitchFamily="34" charset="0"/>
              </a:rPr>
              <a:t>Demonstrated high efficiency and reliable mini-modules; time to scale!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3864" y="2509682"/>
            <a:ext cx="306125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Franklin Gothic Book" panose="020B0503020102020204" pitchFamily="34" charset="0"/>
              </a:rPr>
              <a:t>NREL cost analysis shows lower $/W than other BC modules; path to cheaper than PERC</a:t>
            </a:r>
          </a:p>
          <a:p>
            <a:pPr marL="119063" indent="-1190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Franklin Gothic Book" panose="020B0503020102020204" pitchFamily="34" charset="0"/>
              </a:rPr>
              <a:t>With higher W/m</a:t>
            </a:r>
            <a:r>
              <a:rPr lang="en-US" sz="1600" baseline="30000" dirty="0" smtClean="0">
                <a:latin typeface="Franklin Gothic Book" panose="020B0503020102020204" pitchFamily="34" charset="0"/>
              </a:rPr>
              <a:t>2</a:t>
            </a:r>
            <a:r>
              <a:rPr lang="en-US" sz="1600" dirty="0">
                <a:latin typeface="Franklin Gothic Book" panose="020B0503020102020204" pitchFamily="34" charset="0"/>
              </a:rPr>
              <a:t> </a:t>
            </a:r>
            <a:r>
              <a:rPr lang="en-US" sz="1600" dirty="0" smtClean="0">
                <a:latin typeface="Franklin Gothic Book" panose="020B0503020102020204" pitchFamily="34" charset="0"/>
              </a:rPr>
              <a:t>than PERC translates into lower LCOE</a:t>
            </a:r>
            <a:endParaRPr lang="en-US" sz="1600" dirty="0">
              <a:latin typeface="Franklin Gothic Book" panose="020B0503020102020204" pitchFamily="34" charset="0"/>
            </a:endParaRPr>
          </a:p>
        </p:txBody>
      </p:sp>
      <p:pic>
        <p:nvPicPr>
          <p:cNvPr id="1026" name="Picture 2" descr="imag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024" y="3884643"/>
            <a:ext cx="3551605" cy="280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26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595959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109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Franklin Gothic Book</vt:lpstr>
      <vt:lpstr>Franklin Gothic Medium Cond</vt:lpstr>
      <vt:lpstr>Wingdings</vt:lpstr>
      <vt:lpstr>Office Theme</vt:lpstr>
      <vt:lpstr>PowerPoint Presentation</vt:lpstr>
    </vt:vector>
  </TitlesOfParts>
  <Company>Arizona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 is More:  High Efficiency, Low Cost Modules</dc:title>
  <dc:creator>Kathryn Fisher</dc:creator>
  <cp:lastModifiedBy>Kathryn Fisher</cp:lastModifiedBy>
  <cp:revision>39</cp:revision>
  <dcterms:created xsi:type="dcterms:W3CDTF">2019-07-15T00:12:50Z</dcterms:created>
  <dcterms:modified xsi:type="dcterms:W3CDTF">2019-07-16T16:29:18Z</dcterms:modified>
</cp:coreProperties>
</file>