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12192000" cy="6858000"/>
  <p:notesSz cx="6858000" cy="9144000"/>
  <p:embeddedFontLst>
    <p:embeddedFont>
      <p:font typeface="Calibri" panose="020F0502020204030204" pitchFamily="34" charset="0"/>
      <p:regular r:id="rId4"/>
      <p:bold r:id="rId5"/>
      <p:italic r:id="rId6"/>
      <p:boldItalic r:id="rId7"/>
    </p:embeddedFont>
    <p:embeddedFont>
      <p:font typeface="EB Garamond" pitchFamily="2" charset="0"/>
      <p:regular r:id="rId8"/>
      <p:bold r:id="rId9"/>
      <p:italic r:id="rId10"/>
      <p:boldItalic r:id="rId11"/>
    </p:embeddedFont>
    <p:embeddedFont>
      <p:font typeface="Open Sans" panose="020B0606030504020204" pitchFamily="34"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6" roundtripDataSignature="AMtx7mgy0kOMJVjS/7Od1ew5GC6FGt97t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FFDFAB"/>
    <a:srgbClr val="B6ADA0"/>
    <a:srgbClr val="C1C3C3"/>
    <a:srgbClr val="C0C7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A79B37A-04C4-4836-8B96-8C11F810C9D1}">
  <a:tblStyle styleId="{3A79B37A-04C4-4836-8B96-8C11F810C9D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p:restoredTop sz="94675"/>
  </p:normalViewPr>
  <p:slideViewPr>
    <p:cSldViewPr snapToGrid="0">
      <p:cViewPr varScale="1">
        <p:scale>
          <a:sx n="132" d="100"/>
          <a:sy n="132" d="100"/>
        </p:scale>
        <p:origin x="192" y="5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5d751f4585_0_8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6" name="Google Shape;86;g5d751f4585_0_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1000"/>
            <a:lum/>
          </a:blip>
          <a:srcRect/>
          <a:stretch>
            <a:fillRect/>
          </a:stretch>
        </a:blipFill>
        <a:effectLst/>
      </p:bgPr>
    </p:bg>
    <p:spTree>
      <p:nvGrpSpPr>
        <p:cNvPr id="1" name="Shape 87"/>
        <p:cNvGrpSpPr/>
        <p:nvPr/>
      </p:nvGrpSpPr>
      <p:grpSpPr>
        <a:xfrm>
          <a:off x="0" y="0"/>
          <a:ext cx="0" cy="0"/>
          <a:chOff x="0" y="0"/>
          <a:chExt cx="0" cy="0"/>
        </a:xfrm>
      </p:grpSpPr>
      <p:sp>
        <p:nvSpPr>
          <p:cNvPr id="90" name="Google Shape;90;g5d751f4585_0_81"/>
          <p:cNvSpPr/>
          <p:nvPr/>
        </p:nvSpPr>
        <p:spPr>
          <a:xfrm>
            <a:off x="0" y="-1"/>
            <a:ext cx="12192000" cy="733500"/>
          </a:xfrm>
          <a:prstGeom prst="rect">
            <a:avLst/>
          </a:prstGeom>
          <a:solidFill>
            <a:schemeClr val="accent6">
              <a:lumMod val="50000"/>
            </a:schemeClr>
          </a:solidFill>
          <a:ln w="12700" cap="flat" cmpd="sng">
            <a:solidFill>
              <a:srgbClr val="D0C3AE"/>
            </a:solidFill>
            <a:prstDash val="solid"/>
            <a:miter lim="800000"/>
            <a:headEnd type="none" w="sm" len="sm"/>
            <a:tailEnd type="none" w="sm" len="sm"/>
          </a:ln>
        </p:spPr>
        <p:txBody>
          <a:bodyPr spcFirstLastPara="1" wrap="square" lIns="91425" tIns="45700" rIns="91425" bIns="457200" anchor="t" anchorCtr="0">
            <a:noAutofit/>
          </a:bodyPr>
          <a:lstStyle/>
          <a:p>
            <a:pPr marL="0" marR="0" lvl="0" indent="0" algn="l" rtl="0">
              <a:spcBef>
                <a:spcPts val="0"/>
              </a:spcBef>
              <a:spcAft>
                <a:spcPts val="0"/>
              </a:spcAft>
              <a:buNone/>
            </a:pPr>
            <a:r>
              <a:rPr lang="en-US" sz="3000" b="1" dirty="0">
                <a:solidFill>
                  <a:srgbClr val="D0C3AE"/>
                </a:solidFill>
                <a:latin typeface="Open Sans" panose="020B0604020202020204" charset="0"/>
                <a:ea typeface="Open Sans" panose="020B0604020202020204" charset="0"/>
                <a:cs typeface="Open Sans" panose="020B0604020202020204" charset="0"/>
                <a:sym typeface="Algerian"/>
              </a:rPr>
              <a:t>	 	</a:t>
            </a:r>
            <a:endParaRPr sz="3000" b="1" dirty="0">
              <a:solidFill>
                <a:srgbClr val="D0C3AE"/>
              </a:solidFill>
              <a:latin typeface="Open Sans" panose="020B0604020202020204" charset="0"/>
              <a:ea typeface="Open Sans" panose="020B0604020202020204" charset="0"/>
              <a:cs typeface="Open Sans" panose="020B0604020202020204" charset="0"/>
              <a:sym typeface="Algerian"/>
            </a:endParaRPr>
          </a:p>
        </p:txBody>
      </p:sp>
      <p:sp>
        <p:nvSpPr>
          <p:cNvPr id="32" name="Google Shape;88;g5d751f4585_0_81">
            <a:extLst>
              <a:ext uri="{FF2B5EF4-FFF2-40B4-BE49-F238E27FC236}">
                <a16:creationId xmlns:a16="http://schemas.microsoft.com/office/drawing/2014/main" id="{144E746D-2F9F-A24D-BDC9-29662E2B171E}"/>
              </a:ext>
            </a:extLst>
          </p:cNvPr>
          <p:cNvSpPr/>
          <p:nvPr/>
        </p:nvSpPr>
        <p:spPr>
          <a:xfrm>
            <a:off x="-399" y="4914900"/>
            <a:ext cx="4542900" cy="1943100"/>
          </a:xfrm>
          <a:prstGeom prst="rect">
            <a:avLst/>
          </a:prstGeom>
          <a:solidFill>
            <a:schemeClr val="bg1">
              <a:lumMod val="6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Open Sans" panose="020B0604020202020204" charset="0"/>
              <a:ea typeface="Open Sans" panose="020B0604020202020204" charset="0"/>
              <a:cs typeface="Open Sans" panose="020B0604020202020204" charset="0"/>
              <a:sym typeface="Calibri"/>
            </a:endParaRPr>
          </a:p>
        </p:txBody>
      </p:sp>
      <p:sp>
        <p:nvSpPr>
          <p:cNvPr id="33" name="Google Shape;89;g5d751f4585_0_81">
            <a:extLst>
              <a:ext uri="{FF2B5EF4-FFF2-40B4-BE49-F238E27FC236}">
                <a16:creationId xmlns:a16="http://schemas.microsoft.com/office/drawing/2014/main" id="{EF2A5189-08D9-304F-86A6-7940CF1CEB6F}"/>
              </a:ext>
            </a:extLst>
          </p:cNvPr>
          <p:cNvSpPr/>
          <p:nvPr/>
        </p:nvSpPr>
        <p:spPr>
          <a:xfrm>
            <a:off x="4543424" y="4914900"/>
            <a:ext cx="7648500" cy="1943100"/>
          </a:xfrm>
          <a:prstGeom prst="rect">
            <a:avLst/>
          </a:prstGeom>
          <a:solidFill>
            <a:srgbClr val="F3F3F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Open Sans" panose="020B0604020202020204" charset="0"/>
              <a:ea typeface="Open Sans" panose="020B0604020202020204" charset="0"/>
              <a:cs typeface="Open Sans" panose="020B0604020202020204" charset="0"/>
              <a:sym typeface="Calibri"/>
            </a:endParaRPr>
          </a:p>
        </p:txBody>
      </p:sp>
      <p:pic>
        <p:nvPicPr>
          <p:cNvPr id="34" name="Google Shape;91;g5d751f4585_0_81">
            <a:extLst>
              <a:ext uri="{FF2B5EF4-FFF2-40B4-BE49-F238E27FC236}">
                <a16:creationId xmlns:a16="http://schemas.microsoft.com/office/drawing/2014/main" id="{F66803A9-01E1-0C4F-93BC-0BBBD5001D91}"/>
              </a:ext>
            </a:extLst>
          </p:cNvPr>
          <p:cNvPicPr preferRelativeResize="0"/>
          <p:nvPr/>
        </p:nvPicPr>
        <p:blipFill rotWithShape="1">
          <a:blip r:embed="rId4">
            <a:alphaModFix/>
          </a:blip>
          <a:srcRect/>
          <a:stretch/>
        </p:blipFill>
        <p:spPr>
          <a:xfrm>
            <a:off x="54839" y="48979"/>
            <a:ext cx="659860" cy="733492"/>
          </a:xfrm>
          <a:prstGeom prst="rect">
            <a:avLst/>
          </a:prstGeom>
          <a:noFill/>
          <a:ln>
            <a:noFill/>
          </a:ln>
        </p:spPr>
      </p:pic>
      <p:pic>
        <p:nvPicPr>
          <p:cNvPr id="35" name="Google Shape;92;g5d751f4585_0_81">
            <a:extLst>
              <a:ext uri="{FF2B5EF4-FFF2-40B4-BE49-F238E27FC236}">
                <a16:creationId xmlns:a16="http://schemas.microsoft.com/office/drawing/2014/main" id="{73CB5D95-3DF4-1743-9738-24CB0DD583C5}"/>
              </a:ext>
            </a:extLst>
          </p:cNvPr>
          <p:cNvPicPr preferRelativeResize="0"/>
          <p:nvPr/>
        </p:nvPicPr>
        <p:blipFill rotWithShape="1">
          <a:blip r:embed="rId5">
            <a:alphaModFix/>
          </a:blip>
          <a:srcRect/>
          <a:stretch/>
        </p:blipFill>
        <p:spPr>
          <a:xfrm>
            <a:off x="315422" y="4894428"/>
            <a:ext cx="1353295" cy="966638"/>
          </a:xfrm>
          <a:prstGeom prst="rect">
            <a:avLst/>
          </a:prstGeom>
          <a:noFill/>
          <a:ln>
            <a:noFill/>
          </a:ln>
        </p:spPr>
      </p:pic>
      <p:sp>
        <p:nvSpPr>
          <p:cNvPr id="36" name="Google Shape;93;g5d751f4585_0_81">
            <a:extLst>
              <a:ext uri="{FF2B5EF4-FFF2-40B4-BE49-F238E27FC236}">
                <a16:creationId xmlns:a16="http://schemas.microsoft.com/office/drawing/2014/main" id="{117ED6C1-7D78-9A41-8680-23758C9F41DE}"/>
              </a:ext>
            </a:extLst>
          </p:cNvPr>
          <p:cNvSpPr txBox="1"/>
          <p:nvPr/>
        </p:nvSpPr>
        <p:spPr>
          <a:xfrm>
            <a:off x="184518" y="1086428"/>
            <a:ext cx="6923255" cy="4002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dirty="0">
                <a:solidFill>
                  <a:schemeClr val="tx1"/>
                </a:solidFill>
                <a:latin typeface="Open Sans" panose="020B0604020202020204" charset="0"/>
                <a:ea typeface="Open Sans" panose="020B0604020202020204" charset="0"/>
                <a:cs typeface="Open Sans" panose="020B0604020202020204" charset="0"/>
                <a:sym typeface="EB Garamond"/>
              </a:rPr>
              <a:t>The Problem</a:t>
            </a:r>
            <a:endParaRPr sz="1800" b="1" dirty="0">
              <a:solidFill>
                <a:schemeClr val="tx1"/>
              </a:solidFill>
              <a:latin typeface="Open Sans" panose="020B0604020202020204" charset="0"/>
              <a:ea typeface="Open Sans" panose="020B0604020202020204" charset="0"/>
              <a:cs typeface="Open Sans" panose="020B0604020202020204" charset="0"/>
              <a:sym typeface="EB Garamond"/>
            </a:endParaRPr>
          </a:p>
        </p:txBody>
      </p:sp>
      <p:sp>
        <p:nvSpPr>
          <p:cNvPr id="37" name="Google Shape;94;g5d751f4585_0_81">
            <a:extLst>
              <a:ext uri="{FF2B5EF4-FFF2-40B4-BE49-F238E27FC236}">
                <a16:creationId xmlns:a16="http://schemas.microsoft.com/office/drawing/2014/main" id="{95A6A83D-68D0-994B-BD98-06B7F0DDB42E}"/>
              </a:ext>
            </a:extLst>
          </p:cNvPr>
          <p:cNvSpPr txBox="1"/>
          <p:nvPr/>
        </p:nvSpPr>
        <p:spPr>
          <a:xfrm>
            <a:off x="4964587" y="8849"/>
            <a:ext cx="7342908" cy="742341"/>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600" dirty="0">
                <a:solidFill>
                  <a:srgbClr val="F3F3F3"/>
                </a:solidFill>
                <a:latin typeface="Open Sans" panose="020B0604020202020204" charset="0"/>
                <a:ea typeface="Open Sans" panose="020B0604020202020204" charset="0"/>
                <a:cs typeface="Open Sans" panose="020B0604020202020204" charset="0"/>
                <a:sym typeface="Open Sans"/>
              </a:rPr>
              <a:t>Addressing the Duck Curve through Solid State Solar Water Heating</a:t>
            </a:r>
            <a:endParaRPr sz="1600" dirty="0">
              <a:solidFill>
                <a:srgbClr val="F3F3F3"/>
              </a:solidFill>
              <a:latin typeface="Open Sans" panose="020B0604020202020204" charset="0"/>
              <a:ea typeface="Open Sans" panose="020B0604020202020204" charset="0"/>
              <a:cs typeface="Open Sans" panose="020B0604020202020204" charset="0"/>
              <a:sym typeface="Open Sans"/>
            </a:endParaRPr>
          </a:p>
        </p:txBody>
      </p:sp>
      <p:sp>
        <p:nvSpPr>
          <p:cNvPr id="38" name="Google Shape;95;g5d751f4585_0_81">
            <a:extLst>
              <a:ext uri="{FF2B5EF4-FFF2-40B4-BE49-F238E27FC236}">
                <a16:creationId xmlns:a16="http://schemas.microsoft.com/office/drawing/2014/main" id="{E2930005-490D-364E-B53B-E1C38C47EC67}"/>
              </a:ext>
            </a:extLst>
          </p:cNvPr>
          <p:cNvSpPr txBox="1"/>
          <p:nvPr/>
        </p:nvSpPr>
        <p:spPr>
          <a:xfrm>
            <a:off x="7351200" y="1086428"/>
            <a:ext cx="4595200" cy="4002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dirty="0">
                <a:solidFill>
                  <a:schemeClr val="tx1"/>
                </a:solidFill>
                <a:latin typeface="Open Sans" panose="020B0604020202020204" charset="0"/>
                <a:ea typeface="Open Sans" panose="020B0604020202020204" charset="0"/>
                <a:cs typeface="Open Sans" panose="020B0604020202020204" charset="0"/>
                <a:sym typeface="EB Garamond"/>
              </a:rPr>
              <a:t>Our Solution</a:t>
            </a:r>
            <a:endParaRPr sz="1800" b="1" dirty="0">
              <a:solidFill>
                <a:schemeClr val="tx1"/>
              </a:solidFill>
              <a:latin typeface="Open Sans" panose="020B0604020202020204" charset="0"/>
              <a:ea typeface="Open Sans" panose="020B0604020202020204" charset="0"/>
              <a:cs typeface="Open Sans" panose="020B0604020202020204" charset="0"/>
              <a:sym typeface="EB Garamond"/>
            </a:endParaRPr>
          </a:p>
        </p:txBody>
      </p:sp>
      <p:sp>
        <p:nvSpPr>
          <p:cNvPr id="39" name="Google Shape;96;g5d751f4585_0_81">
            <a:extLst>
              <a:ext uri="{FF2B5EF4-FFF2-40B4-BE49-F238E27FC236}">
                <a16:creationId xmlns:a16="http://schemas.microsoft.com/office/drawing/2014/main" id="{4FA51440-6BB4-A443-8A0D-E4C3031D0FF1}"/>
              </a:ext>
            </a:extLst>
          </p:cNvPr>
          <p:cNvSpPr txBox="1"/>
          <p:nvPr/>
        </p:nvSpPr>
        <p:spPr>
          <a:xfrm>
            <a:off x="184525" y="5756875"/>
            <a:ext cx="1787700" cy="246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In collaboration with</a:t>
            </a:r>
            <a:endParaRPr sz="1100" i="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40" name="Google Shape;97;g5d751f4585_0_81">
            <a:extLst>
              <a:ext uri="{FF2B5EF4-FFF2-40B4-BE49-F238E27FC236}">
                <a16:creationId xmlns:a16="http://schemas.microsoft.com/office/drawing/2014/main" id="{6E14EB99-4212-6E4C-9A30-69046B164811}"/>
              </a:ext>
            </a:extLst>
          </p:cNvPr>
          <p:cNvSpPr txBox="1"/>
          <p:nvPr/>
        </p:nvSpPr>
        <p:spPr>
          <a:xfrm>
            <a:off x="1892660" y="6318875"/>
            <a:ext cx="2649841" cy="554100"/>
          </a:xfrm>
          <a:prstGeom prst="rect">
            <a:avLst/>
          </a:prstGeom>
          <a:noFill/>
          <a:ln>
            <a:noFill/>
          </a:ln>
        </p:spPr>
        <p:txBody>
          <a:bodyPr spcFirstLastPara="1" wrap="square" lIns="91425" tIns="45700" rIns="91425" bIns="45700" anchor="t" anchorCtr="0">
            <a:noAutofit/>
          </a:bodyPr>
          <a:lstStyle/>
          <a:p>
            <a:pPr lvl="0" algn="ctr"/>
            <a:r>
              <a:rPr lang="en-US" sz="1000" dirty="0">
                <a:solidFill>
                  <a:srgbClr val="262626"/>
                </a:solidFill>
                <a:latin typeface="Open Sans" panose="020B0604020202020204" charset="0"/>
                <a:ea typeface="Open Sans" panose="020B0604020202020204" charset="0"/>
                <a:cs typeface="Open Sans" panose="020B0604020202020204" charset="0"/>
                <a:sym typeface="EB Garamond"/>
              </a:rPr>
              <a:t>Wayne Sawka, Danny Cox, Trisha Buescher, Jackee Ellis, Vince Camilleri, Trevor Summerfield, Greg Atchley</a:t>
            </a:r>
            <a:endParaRPr sz="1000" dirty="0">
              <a:latin typeface="Open Sans" panose="020B0604020202020204" charset="0"/>
              <a:ea typeface="Open Sans" panose="020B0604020202020204" charset="0"/>
              <a:cs typeface="Open Sans" panose="020B0604020202020204" charset="0"/>
            </a:endParaRPr>
          </a:p>
        </p:txBody>
      </p:sp>
      <p:sp>
        <p:nvSpPr>
          <p:cNvPr id="41" name="Google Shape;98;g5d751f4585_0_81">
            <a:extLst>
              <a:ext uri="{FF2B5EF4-FFF2-40B4-BE49-F238E27FC236}">
                <a16:creationId xmlns:a16="http://schemas.microsoft.com/office/drawing/2014/main" id="{E13C71C3-3C39-7D4F-A3C3-04410F8376F1}"/>
              </a:ext>
            </a:extLst>
          </p:cNvPr>
          <p:cNvSpPr txBox="1"/>
          <p:nvPr/>
        </p:nvSpPr>
        <p:spPr>
          <a:xfrm>
            <a:off x="4542627" y="4894428"/>
            <a:ext cx="971481" cy="400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1" dirty="0">
                <a:solidFill>
                  <a:srgbClr val="262626"/>
                </a:solidFill>
                <a:latin typeface="Open Sans" panose="020B0604020202020204" charset="0"/>
                <a:ea typeface="Open Sans" panose="020B0604020202020204" charset="0"/>
                <a:cs typeface="Open Sans" panose="020B0604020202020204" charset="0"/>
                <a:sym typeface="EB Garamond"/>
              </a:rPr>
              <a:t>Plan</a:t>
            </a:r>
            <a:endParaRPr sz="2000" b="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42" name="Arrow: Right 1">
            <a:extLst>
              <a:ext uri="{FF2B5EF4-FFF2-40B4-BE49-F238E27FC236}">
                <a16:creationId xmlns:a16="http://schemas.microsoft.com/office/drawing/2014/main" id="{CE3B2CF0-B593-AE42-8F9B-03ACE09CB69B}"/>
              </a:ext>
            </a:extLst>
          </p:cNvPr>
          <p:cNvSpPr/>
          <p:nvPr/>
        </p:nvSpPr>
        <p:spPr>
          <a:xfrm>
            <a:off x="6906266" y="5217244"/>
            <a:ext cx="1938767" cy="1287644"/>
          </a:xfrm>
          <a:prstGeom prst="rightArrow">
            <a:avLst>
              <a:gd name="adj1" fmla="val 76065"/>
              <a:gd name="adj2" fmla="val 54136"/>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4020202020204" charset="0"/>
              <a:ea typeface="Open Sans" panose="020B0604020202020204" charset="0"/>
              <a:cs typeface="Open Sans" panose="020B0604020202020204" charset="0"/>
            </a:endParaRPr>
          </a:p>
        </p:txBody>
      </p:sp>
      <p:sp>
        <p:nvSpPr>
          <p:cNvPr id="43" name="Google Shape;100;g5d751f4585_0_81">
            <a:extLst>
              <a:ext uri="{FF2B5EF4-FFF2-40B4-BE49-F238E27FC236}">
                <a16:creationId xmlns:a16="http://schemas.microsoft.com/office/drawing/2014/main" id="{9FF83C2D-8545-BE4A-B2D3-FB57D0A0D3B0}"/>
              </a:ext>
            </a:extLst>
          </p:cNvPr>
          <p:cNvSpPr txBox="1"/>
          <p:nvPr/>
        </p:nvSpPr>
        <p:spPr>
          <a:xfrm>
            <a:off x="8761452" y="5343436"/>
            <a:ext cx="1943427" cy="1205575"/>
          </a:xfrm>
          <a:prstGeom prst="rect">
            <a:avLst/>
          </a:prstGeom>
          <a:noFill/>
          <a:ln>
            <a:noFill/>
          </a:ln>
        </p:spPr>
        <p:txBody>
          <a:bodyPr spcFirstLastPara="1" wrap="square" lIns="91425" tIns="45700" rIns="91425" bIns="45700" anchor="t" anchorCtr="0">
            <a:noAutofit/>
          </a:bodyPr>
          <a:lstStyle/>
          <a:p>
            <a:pPr marL="133350">
              <a:buClr>
                <a:srgbClr val="262626"/>
              </a:buClr>
              <a:buSzPts val="1500"/>
            </a:pPr>
            <a:r>
              <a:rPr lang="en-US" sz="1100" b="1" i="1" dirty="0">
                <a:solidFill>
                  <a:srgbClr val="262626"/>
                </a:solidFill>
                <a:latin typeface="Open Sans" panose="020B0604020202020204" charset="0"/>
                <a:ea typeface="Open Sans" panose="020B0604020202020204" charset="0"/>
                <a:cs typeface="Open Sans" panose="020B0604020202020204" charset="0"/>
                <a:sym typeface="EB Garamond"/>
              </a:rPr>
              <a:t>Ready! Phase</a:t>
            </a:r>
          </a:p>
          <a:p>
            <a:pPr marL="457200" indent="-323850">
              <a:buClr>
                <a:srgbClr val="262626"/>
              </a:buClr>
              <a:buSzPts val="1500"/>
              <a:buFont typeface="EB Garamond"/>
              <a:buChar char="●"/>
            </a:pP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Market Research </a:t>
            </a:r>
          </a:p>
          <a:p>
            <a:pPr marL="457200" marR="0" lvl="0" indent="-323850" algn="l" rtl="0">
              <a:spcBef>
                <a:spcPts val="0"/>
              </a:spcBef>
              <a:spcAft>
                <a:spcPts val="0"/>
              </a:spcAft>
              <a:buClr>
                <a:srgbClr val="262626"/>
              </a:buClr>
              <a:buSzPts val="1500"/>
              <a:buFont typeface="EB Garamond"/>
              <a:buChar char="●"/>
            </a:pP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Networking</a:t>
            </a:r>
          </a:p>
          <a:p>
            <a:pPr marL="457200" marR="0" lvl="0" indent="-323850" algn="l" rtl="0">
              <a:spcBef>
                <a:spcPts val="0"/>
              </a:spcBef>
              <a:spcAft>
                <a:spcPts val="0"/>
              </a:spcAft>
              <a:buClr>
                <a:srgbClr val="262626"/>
              </a:buClr>
              <a:buSzPts val="1500"/>
              <a:buFont typeface="EB Garamond"/>
              <a:buChar char="●"/>
            </a:pP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Prototype Testing</a:t>
            </a:r>
            <a:endParaRPr sz="1100" i="1" dirty="0">
              <a:solidFill>
                <a:srgbClr val="262626"/>
              </a:solidFill>
              <a:latin typeface="Open Sans" panose="020B0604020202020204" charset="0"/>
              <a:ea typeface="Open Sans" panose="020B0604020202020204" charset="0"/>
              <a:cs typeface="Open Sans" panose="020B0604020202020204" charset="0"/>
              <a:sym typeface="EB Garamond"/>
            </a:endParaRPr>
          </a:p>
          <a:p>
            <a:pPr marL="457200" marR="0" lvl="0" indent="-323850" algn="l" rtl="0">
              <a:spcBef>
                <a:spcPts val="0"/>
              </a:spcBef>
              <a:spcAft>
                <a:spcPts val="0"/>
              </a:spcAft>
              <a:buClr>
                <a:srgbClr val="262626"/>
              </a:buClr>
              <a:buSzPts val="1500"/>
              <a:buFont typeface="EB Garamond"/>
              <a:buChar char="●"/>
            </a:pP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Redesign</a:t>
            </a:r>
            <a:endParaRPr sz="1100" i="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cxnSp>
        <p:nvCxnSpPr>
          <p:cNvPr id="44" name="Google Shape;102;g5d751f4585_0_81">
            <a:extLst>
              <a:ext uri="{FF2B5EF4-FFF2-40B4-BE49-F238E27FC236}">
                <a16:creationId xmlns:a16="http://schemas.microsoft.com/office/drawing/2014/main" id="{9426C4DC-352D-6F47-BF83-FD16BB763948}"/>
              </a:ext>
            </a:extLst>
          </p:cNvPr>
          <p:cNvCxnSpPr/>
          <p:nvPr/>
        </p:nvCxnSpPr>
        <p:spPr>
          <a:xfrm flipH="1">
            <a:off x="7255405" y="1564719"/>
            <a:ext cx="9600" cy="2955000"/>
          </a:xfrm>
          <a:prstGeom prst="straightConnector1">
            <a:avLst/>
          </a:prstGeom>
          <a:noFill/>
          <a:ln w="38100" cap="flat" cmpd="sng">
            <a:solidFill>
              <a:srgbClr val="262626"/>
            </a:solidFill>
            <a:prstDash val="solid"/>
            <a:miter lim="800000"/>
            <a:headEnd type="none" w="sm" len="sm"/>
            <a:tailEnd type="none" w="sm" len="sm"/>
          </a:ln>
        </p:spPr>
      </p:cxnSp>
      <p:sp>
        <p:nvSpPr>
          <p:cNvPr id="45" name="Google Shape;103;g5d751f4585_0_81">
            <a:extLst>
              <a:ext uri="{FF2B5EF4-FFF2-40B4-BE49-F238E27FC236}">
                <a16:creationId xmlns:a16="http://schemas.microsoft.com/office/drawing/2014/main" id="{4DCB9D1C-DC41-8344-8E46-19293F27D803}"/>
              </a:ext>
            </a:extLst>
          </p:cNvPr>
          <p:cNvSpPr txBox="1"/>
          <p:nvPr/>
        </p:nvSpPr>
        <p:spPr>
          <a:xfrm>
            <a:off x="7393750" y="1450650"/>
            <a:ext cx="4542900" cy="1419547"/>
          </a:xfrm>
          <a:prstGeom prst="rect">
            <a:avLst/>
          </a:prstGeom>
          <a:solidFill>
            <a:srgbClr val="F3F3F3"/>
          </a:solidFill>
          <a:ln>
            <a:noFill/>
          </a:ln>
          <a:effectLst>
            <a:outerShdw blurRad="50800" dist="38100" dir="2700000" algn="tl" rotWithShape="0">
              <a:srgbClr val="000000">
                <a:alpha val="81000"/>
              </a:srgbClr>
            </a:outerShdw>
          </a:effectLst>
        </p:spPr>
        <p:txBody>
          <a:bodyPr spcFirstLastPara="1" wrap="square" lIns="91425" tIns="45700" rIns="91425" bIns="45700" anchor="t" anchorCtr="0">
            <a:noAutofit/>
          </a:bodyPr>
          <a:lstStyle/>
          <a:p>
            <a:pPr marL="0" marR="0" lvl="0" indent="0" algn="just" rtl="0">
              <a:spcBef>
                <a:spcPts val="0"/>
              </a:spcBef>
              <a:spcAft>
                <a:spcPts val="0"/>
              </a:spcAft>
              <a:buNone/>
            </a:pPr>
            <a:r>
              <a:rPr lang="en-US" sz="1100" b="1" dirty="0">
                <a:solidFill>
                  <a:schemeClr val="dk1"/>
                </a:solidFill>
                <a:latin typeface="Open Sans" panose="020B0604020202020204" charset="0"/>
                <a:ea typeface="Open Sans" panose="020B0604020202020204" charset="0"/>
                <a:cs typeface="Open Sans" panose="020B0604020202020204" charset="0"/>
                <a:sym typeface="Calibri"/>
              </a:rPr>
              <a:t>The Mallard Controller </a:t>
            </a:r>
            <a:r>
              <a:rPr lang="en-US" sz="1100" dirty="0">
                <a:solidFill>
                  <a:schemeClr val="dk1"/>
                </a:solidFill>
                <a:latin typeface="Open Sans" panose="020B0604020202020204" charset="0"/>
                <a:ea typeface="Open Sans" panose="020B0604020202020204" charset="0"/>
                <a:cs typeface="Open Sans" panose="020B0604020202020204" charset="0"/>
                <a:sym typeface="Calibri"/>
              </a:rPr>
              <a:t>accepts DC current directly from a small, dedicated PV panel array and outputs a Pulse-width modulated (PWM) AC signal. This signal is capable of powering a standard electric water heater resistive element, avoiding the conversion loss of a typical DC to standard-AC inverter, without needing to tie into the grid. The Mallard Controller can also work in conjunction with household AC power without the interconnection issues, if the user desires.</a:t>
            </a:r>
            <a:endParaRPr sz="1100" dirty="0">
              <a:solidFill>
                <a:schemeClr val="dk1"/>
              </a:solidFill>
              <a:latin typeface="Open Sans" panose="020B0604020202020204" charset="0"/>
              <a:ea typeface="Open Sans" panose="020B0604020202020204" charset="0"/>
              <a:cs typeface="Open Sans" panose="020B0604020202020204" charset="0"/>
              <a:sym typeface="Calibri"/>
            </a:endParaRPr>
          </a:p>
          <a:p>
            <a:pPr marL="0" marR="0" lvl="0" indent="0" algn="l" rtl="0">
              <a:spcBef>
                <a:spcPts val="0"/>
              </a:spcBef>
              <a:spcAft>
                <a:spcPts val="0"/>
              </a:spcAft>
              <a:buNone/>
            </a:pPr>
            <a:endParaRPr sz="1500" b="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46" name="Arrow: Right 29">
            <a:extLst>
              <a:ext uri="{FF2B5EF4-FFF2-40B4-BE49-F238E27FC236}">
                <a16:creationId xmlns:a16="http://schemas.microsoft.com/office/drawing/2014/main" id="{4A306692-86DC-0B4C-870B-5A1F42171268}"/>
              </a:ext>
            </a:extLst>
          </p:cNvPr>
          <p:cNvSpPr/>
          <p:nvPr/>
        </p:nvSpPr>
        <p:spPr>
          <a:xfrm>
            <a:off x="10567252" y="5217244"/>
            <a:ext cx="1453577" cy="1287644"/>
          </a:xfrm>
          <a:prstGeom prst="rightArrow">
            <a:avLst>
              <a:gd name="adj1" fmla="val 76065"/>
              <a:gd name="adj2" fmla="val 54136"/>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anose="020B0604020202020204" charset="0"/>
              <a:ea typeface="Open Sans" panose="020B0604020202020204" charset="0"/>
              <a:cs typeface="Open Sans" panose="020B0604020202020204" charset="0"/>
            </a:endParaRPr>
          </a:p>
        </p:txBody>
      </p:sp>
      <p:pic>
        <p:nvPicPr>
          <p:cNvPr id="47" name="Google Shape;104;g5d751f4585_0_81">
            <a:extLst>
              <a:ext uri="{FF2B5EF4-FFF2-40B4-BE49-F238E27FC236}">
                <a16:creationId xmlns:a16="http://schemas.microsoft.com/office/drawing/2014/main" id="{FE349DE9-9116-B843-8BC4-30AE6B9EF033}"/>
              </a:ext>
            </a:extLst>
          </p:cNvPr>
          <p:cNvPicPr preferRelativeResize="0"/>
          <p:nvPr/>
        </p:nvPicPr>
        <p:blipFill>
          <a:blip r:embed="rId6">
            <a:alphaModFix/>
          </a:blip>
          <a:stretch>
            <a:fillRect/>
          </a:stretch>
        </p:blipFill>
        <p:spPr>
          <a:xfrm>
            <a:off x="2178650" y="4962450"/>
            <a:ext cx="2052624" cy="1392654"/>
          </a:xfrm>
          <a:prstGeom prst="rect">
            <a:avLst/>
          </a:prstGeom>
          <a:noFill/>
          <a:ln>
            <a:noFill/>
          </a:ln>
        </p:spPr>
      </p:pic>
      <p:pic>
        <p:nvPicPr>
          <p:cNvPr id="48" name="Google Shape;105;g5d751f4585_0_81">
            <a:extLst>
              <a:ext uri="{FF2B5EF4-FFF2-40B4-BE49-F238E27FC236}">
                <a16:creationId xmlns:a16="http://schemas.microsoft.com/office/drawing/2014/main" id="{39AAB426-FB96-5545-9B0F-8DA383CD1C64}"/>
              </a:ext>
            </a:extLst>
          </p:cNvPr>
          <p:cNvPicPr preferRelativeResize="0"/>
          <p:nvPr/>
        </p:nvPicPr>
        <p:blipFill>
          <a:blip r:embed="rId7">
            <a:alphaModFix/>
          </a:blip>
          <a:stretch>
            <a:fillRect/>
          </a:stretch>
        </p:blipFill>
        <p:spPr>
          <a:xfrm>
            <a:off x="489325" y="6183573"/>
            <a:ext cx="1222279" cy="554100"/>
          </a:xfrm>
          <a:prstGeom prst="rect">
            <a:avLst/>
          </a:prstGeom>
          <a:noFill/>
          <a:ln>
            <a:noFill/>
          </a:ln>
        </p:spPr>
      </p:pic>
      <p:sp>
        <p:nvSpPr>
          <p:cNvPr id="49" name="Google Shape;106;g5d751f4585_0_81">
            <a:extLst>
              <a:ext uri="{FF2B5EF4-FFF2-40B4-BE49-F238E27FC236}">
                <a16:creationId xmlns:a16="http://schemas.microsoft.com/office/drawing/2014/main" id="{02F427DA-0C06-2841-A04A-24C60D1F86C2}"/>
              </a:ext>
            </a:extLst>
          </p:cNvPr>
          <p:cNvSpPr txBox="1"/>
          <p:nvPr/>
        </p:nvSpPr>
        <p:spPr>
          <a:xfrm>
            <a:off x="764310" y="8849"/>
            <a:ext cx="4846823" cy="733491"/>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Font typeface="Arial"/>
              <a:buNone/>
            </a:pPr>
            <a:r>
              <a:rPr lang="en-US" sz="2800" b="1" dirty="0">
                <a:solidFill>
                  <a:srgbClr val="F3F3F3"/>
                </a:solidFill>
                <a:latin typeface="Open Sans" panose="020B0604020202020204" charset="0"/>
                <a:ea typeface="Open Sans" panose="020B0604020202020204" charset="0"/>
                <a:cs typeface="Open Sans" panose="020B0604020202020204" charset="0"/>
                <a:sym typeface="Open Sans"/>
              </a:rPr>
              <a:t>The Mallard Controller:</a:t>
            </a:r>
            <a:endParaRPr sz="2800" dirty="0">
              <a:solidFill>
                <a:srgbClr val="F3F3F3"/>
              </a:solidFill>
              <a:latin typeface="Open Sans" panose="020B0604020202020204" charset="0"/>
              <a:ea typeface="Open Sans" panose="020B0604020202020204" charset="0"/>
              <a:cs typeface="Open Sans" panose="020B0604020202020204" charset="0"/>
              <a:sym typeface="Calibri"/>
            </a:endParaRPr>
          </a:p>
        </p:txBody>
      </p:sp>
      <p:pic>
        <p:nvPicPr>
          <p:cNvPr id="50" name="Google Shape;107;g5d751f4585_0_81">
            <a:extLst>
              <a:ext uri="{FF2B5EF4-FFF2-40B4-BE49-F238E27FC236}">
                <a16:creationId xmlns:a16="http://schemas.microsoft.com/office/drawing/2014/main" id="{8C5EEC0A-6C0A-8543-AECC-43E96869C288}"/>
              </a:ext>
            </a:extLst>
          </p:cNvPr>
          <p:cNvPicPr preferRelativeResize="0"/>
          <p:nvPr/>
        </p:nvPicPr>
        <p:blipFill>
          <a:blip r:embed="rId8">
            <a:alphaModFix/>
          </a:blip>
          <a:stretch>
            <a:fillRect/>
          </a:stretch>
        </p:blipFill>
        <p:spPr>
          <a:xfrm>
            <a:off x="3761643" y="2164312"/>
            <a:ext cx="3339874" cy="2200417"/>
          </a:xfrm>
          <a:prstGeom prst="rect">
            <a:avLst/>
          </a:prstGeom>
          <a:noFill/>
          <a:ln>
            <a:noFill/>
          </a:ln>
          <a:effectLst>
            <a:outerShdw blurRad="50800" dist="38100" dir="2700000" algn="bl" rotWithShape="0">
              <a:srgbClr val="000000">
                <a:alpha val="81000"/>
              </a:srgbClr>
            </a:outerShdw>
          </a:effectLst>
        </p:spPr>
      </p:pic>
      <p:sp>
        <p:nvSpPr>
          <p:cNvPr id="51" name="Google Shape;108;g5d751f4585_0_81">
            <a:extLst>
              <a:ext uri="{FF2B5EF4-FFF2-40B4-BE49-F238E27FC236}">
                <a16:creationId xmlns:a16="http://schemas.microsoft.com/office/drawing/2014/main" id="{E553029B-FE41-6B46-BD67-C73F31442271}"/>
              </a:ext>
            </a:extLst>
          </p:cNvPr>
          <p:cNvSpPr txBox="1"/>
          <p:nvPr/>
        </p:nvSpPr>
        <p:spPr>
          <a:xfrm>
            <a:off x="184525" y="1450650"/>
            <a:ext cx="3456900" cy="3182625"/>
          </a:xfrm>
          <a:prstGeom prst="rect">
            <a:avLst/>
          </a:prstGeom>
          <a:solidFill>
            <a:srgbClr val="F3F3F3"/>
          </a:solidFill>
          <a:ln>
            <a:noFill/>
          </a:ln>
          <a:effectLst>
            <a:outerShdw blurRad="50800" dist="38100" dir="2700000" algn="tl" rotWithShape="0">
              <a:srgbClr val="000000">
                <a:alpha val="81000"/>
              </a:srgbClr>
            </a:outerShdw>
          </a:effectLst>
        </p:spPr>
        <p:txBody>
          <a:bodyPr spcFirstLastPara="1" wrap="square" lIns="91425" tIns="45700" rIns="91425" bIns="45700" anchor="t" anchorCtr="0">
            <a:noAutofit/>
          </a:bodyPr>
          <a:lstStyle/>
          <a:p>
            <a:pPr marL="0" lvl="0" indent="0" algn="just" rtl="0">
              <a:lnSpc>
                <a:spcPct val="107916"/>
              </a:lnSpc>
              <a:spcBef>
                <a:spcPts val="0"/>
              </a:spcBef>
              <a:spcAft>
                <a:spcPts val="0"/>
              </a:spcAft>
              <a:buClr>
                <a:schemeClr val="dk1"/>
              </a:buClr>
              <a:buSzPts val="1100"/>
              <a:buFont typeface="Arial"/>
              <a:buNone/>
            </a:pPr>
            <a:r>
              <a:rPr lang="en-US" sz="1100" dirty="0">
                <a:solidFill>
                  <a:schemeClr val="dk1"/>
                </a:solidFill>
                <a:latin typeface="Open Sans" panose="020B0604020202020204" charset="0"/>
                <a:ea typeface="Open Sans" panose="020B0604020202020204" charset="0"/>
                <a:cs typeface="Open Sans" panose="020B0604020202020204" charset="0"/>
                <a:sym typeface="Calibri"/>
              </a:rPr>
              <a:t>A significant problem exists in renewable energy--power peak usage and energy production times are mismatched. Photovoltaic systems make the most energy during the middle of the day when homeowners have all but completely ramped down their power usage. Water heaters account for 10-40% of homeowner's energy cost, representing one of the largest problems to solve for home energy use.</a:t>
            </a:r>
            <a:endParaRPr sz="1100" dirty="0">
              <a:solidFill>
                <a:schemeClr val="dk1"/>
              </a:solidFill>
              <a:latin typeface="Open Sans" panose="020B0604020202020204" charset="0"/>
              <a:ea typeface="Open Sans" panose="020B0604020202020204" charset="0"/>
              <a:cs typeface="Open Sans" panose="020B0604020202020204" charset="0"/>
              <a:sym typeface="Calibri"/>
            </a:endParaRPr>
          </a:p>
          <a:p>
            <a:pPr marL="0" lvl="0" indent="0" algn="just" rtl="0">
              <a:spcBef>
                <a:spcPts val="0"/>
              </a:spcBef>
              <a:spcAft>
                <a:spcPts val="0"/>
              </a:spcAft>
              <a:buNone/>
            </a:pPr>
            <a:endParaRPr sz="1100" b="1" dirty="0">
              <a:solidFill>
                <a:srgbClr val="262626"/>
              </a:solidFill>
              <a:latin typeface="Open Sans" panose="020B0604020202020204" charset="0"/>
              <a:ea typeface="Open Sans" panose="020B0604020202020204" charset="0"/>
              <a:cs typeface="Open Sans" panose="020B0604020202020204" charset="0"/>
              <a:sym typeface="EB Garamond"/>
            </a:endParaRPr>
          </a:p>
          <a:p>
            <a:pPr marL="0" lvl="0" indent="0" algn="just" rtl="0">
              <a:lnSpc>
                <a:spcPct val="107916"/>
              </a:lnSpc>
              <a:spcBef>
                <a:spcPts val="0"/>
              </a:spcBef>
              <a:spcAft>
                <a:spcPts val="0"/>
              </a:spcAft>
              <a:buClr>
                <a:schemeClr val="dk1"/>
              </a:buClr>
              <a:buSzPts val="1100"/>
              <a:buFont typeface="Arial"/>
              <a:buNone/>
            </a:pPr>
            <a:r>
              <a:rPr lang="en-US" sz="1100" dirty="0">
                <a:solidFill>
                  <a:schemeClr val="dk1"/>
                </a:solidFill>
                <a:latin typeface="Open Sans" panose="020B0604020202020204" charset="0"/>
                <a:ea typeface="Open Sans" panose="020B0604020202020204" charset="0"/>
                <a:cs typeface="Open Sans" panose="020B0604020202020204" charset="0"/>
                <a:sym typeface="Calibri"/>
              </a:rPr>
              <a:t>The problem with current PV systems boils down to interconnection issues. Regulations, costs, and time associated with tying into the grid dissuades many potential customers. Off-grid energy saving solutions such as onsite battery storage or thermal water heating systems require expensive and complex installations.</a:t>
            </a:r>
            <a:endParaRPr sz="1100" b="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graphicFrame>
        <p:nvGraphicFramePr>
          <p:cNvPr id="52" name="Google Shape;109;g5d751f4585_0_81">
            <a:extLst>
              <a:ext uri="{FF2B5EF4-FFF2-40B4-BE49-F238E27FC236}">
                <a16:creationId xmlns:a16="http://schemas.microsoft.com/office/drawing/2014/main" id="{A0A45F02-BA82-D545-AF58-7B3FC9C94655}"/>
              </a:ext>
            </a:extLst>
          </p:cNvPr>
          <p:cNvGraphicFramePr/>
          <p:nvPr>
            <p:extLst>
              <p:ext uri="{D42A27DB-BD31-4B8C-83A1-F6EECF244321}">
                <p14:modId xmlns:p14="http://schemas.microsoft.com/office/powerpoint/2010/main" val="2823285863"/>
              </p:ext>
            </p:extLst>
          </p:nvPr>
        </p:nvGraphicFramePr>
        <p:xfrm>
          <a:off x="7403525" y="3033324"/>
          <a:ext cx="4542875" cy="1594952"/>
        </p:xfrm>
        <a:graphic>
          <a:graphicData uri="http://schemas.openxmlformats.org/drawingml/2006/table">
            <a:tbl>
              <a:tblPr>
                <a:noFill/>
                <a:effectLst>
                  <a:outerShdw blurRad="50800" dist="38100" dir="2700000" algn="tl" rotWithShape="0">
                    <a:prstClr val="black">
                      <a:alpha val="81000"/>
                    </a:prstClr>
                  </a:outerShdw>
                </a:effectLst>
                <a:tableStyleId>{3A79B37A-04C4-4836-8B96-8C11F810C9D1}</a:tableStyleId>
              </a:tblPr>
              <a:tblGrid>
                <a:gridCol w="908575">
                  <a:extLst>
                    <a:ext uri="{9D8B030D-6E8A-4147-A177-3AD203B41FA5}">
                      <a16:colId xmlns:a16="http://schemas.microsoft.com/office/drawing/2014/main" val="20000"/>
                    </a:ext>
                  </a:extLst>
                </a:gridCol>
                <a:gridCol w="908575">
                  <a:extLst>
                    <a:ext uri="{9D8B030D-6E8A-4147-A177-3AD203B41FA5}">
                      <a16:colId xmlns:a16="http://schemas.microsoft.com/office/drawing/2014/main" val="20001"/>
                    </a:ext>
                  </a:extLst>
                </a:gridCol>
                <a:gridCol w="908575">
                  <a:extLst>
                    <a:ext uri="{9D8B030D-6E8A-4147-A177-3AD203B41FA5}">
                      <a16:colId xmlns:a16="http://schemas.microsoft.com/office/drawing/2014/main" val="20002"/>
                    </a:ext>
                  </a:extLst>
                </a:gridCol>
                <a:gridCol w="908575">
                  <a:extLst>
                    <a:ext uri="{9D8B030D-6E8A-4147-A177-3AD203B41FA5}">
                      <a16:colId xmlns:a16="http://schemas.microsoft.com/office/drawing/2014/main" val="20003"/>
                    </a:ext>
                  </a:extLst>
                </a:gridCol>
                <a:gridCol w="908575">
                  <a:extLst>
                    <a:ext uri="{9D8B030D-6E8A-4147-A177-3AD203B41FA5}">
                      <a16:colId xmlns:a16="http://schemas.microsoft.com/office/drawing/2014/main" val="20004"/>
                    </a:ext>
                  </a:extLst>
                </a:gridCol>
              </a:tblGrid>
              <a:tr h="519743">
                <a:tc>
                  <a:txBody>
                    <a:bodyPr/>
                    <a:lstStyle/>
                    <a:p>
                      <a:pPr marL="0" lvl="0" indent="0" algn="ctr" rtl="0">
                        <a:spcBef>
                          <a:spcPts val="0"/>
                        </a:spcBef>
                        <a:spcAft>
                          <a:spcPts val="0"/>
                        </a:spcAft>
                        <a:buNone/>
                      </a:pPr>
                      <a:endParaRPr sz="1100" b="0" i="0" u="none" strike="noStrike" cap="none" dirty="0">
                        <a:solidFill>
                          <a:schemeClr val="dk1"/>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1000" b="1" dirty="0">
                          <a:latin typeface="Open Sans" panose="020B0604020202020204" charset="0"/>
                          <a:ea typeface="Open Sans" panose="020B0604020202020204" charset="0"/>
                          <a:cs typeface="Open Sans" panose="020B0604020202020204" charset="0"/>
                          <a:sym typeface="Calibri"/>
                        </a:rPr>
                        <a:t>Mallard Controller System</a:t>
                      </a:r>
                      <a:endParaRPr sz="1000" b="1"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Thermal Solar Water Heater</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Grid-tied Electric Water Heater</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Battery Storage System</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extLst>
                  <a:ext uri="{0D108BD9-81ED-4DB2-BD59-A6C34878D82A}">
                    <a16:rowId xmlns:a16="http://schemas.microsoft.com/office/drawing/2014/main" val="10000"/>
                  </a:ext>
                </a:extLst>
              </a:tr>
              <a:tr h="358403">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Installation Cost</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000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FF000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000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FF000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extLst>
                  <a:ext uri="{0D108BD9-81ED-4DB2-BD59-A6C34878D82A}">
                    <a16:rowId xmlns:a16="http://schemas.microsoft.com/office/drawing/2014/main" val="10001"/>
                  </a:ext>
                </a:extLst>
              </a:tr>
              <a:tr h="358403">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Off-Grid Operation</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lvl="0" indent="0" algn="ctr" rtl="0">
                        <a:spcBef>
                          <a:spcPts val="0"/>
                        </a:spcBef>
                        <a:spcAft>
                          <a:spcPts val="0"/>
                        </a:spcAft>
                        <a:buNone/>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000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FF000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extLst>
                  <a:ext uri="{0D108BD9-81ED-4DB2-BD59-A6C34878D82A}">
                    <a16:rowId xmlns:a16="http://schemas.microsoft.com/office/drawing/2014/main" val="10002"/>
                  </a:ext>
                </a:extLst>
              </a:tr>
              <a:tr h="358403">
                <a:tc>
                  <a:txBody>
                    <a:bodyPr/>
                    <a:lstStyle/>
                    <a:p>
                      <a:pPr marL="0" lvl="0" indent="0" algn="ctr" rtl="0">
                        <a:spcBef>
                          <a:spcPts val="0"/>
                        </a:spcBef>
                        <a:spcAft>
                          <a:spcPts val="0"/>
                        </a:spcAft>
                        <a:buNone/>
                      </a:pPr>
                      <a:r>
                        <a:rPr lang="en-US" sz="1000" dirty="0">
                          <a:latin typeface="Open Sans" panose="020B0604020202020204" charset="0"/>
                          <a:ea typeface="Open Sans" panose="020B0604020202020204" charset="0"/>
                          <a:cs typeface="Open Sans" panose="020B0604020202020204" charset="0"/>
                          <a:sym typeface="Calibri"/>
                        </a:rPr>
                        <a:t>Convenience</a:t>
                      </a:r>
                      <a:endParaRPr sz="1000" dirty="0">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000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FF000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00B05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0" dirty="0">
                          <a:solidFill>
                            <a:srgbClr val="FF0000"/>
                          </a:solidFill>
                          <a:latin typeface="Open Sans" panose="020B0604020202020204" charset="0"/>
                          <a:ea typeface="Open Sans" panose="020B0604020202020204" charset="0"/>
                          <a:cs typeface="Open Sans" panose="020B0604020202020204" charset="0"/>
                          <a:sym typeface="Wingdings" panose="05000000000000000000" pitchFamily="2" charset="2"/>
                        </a:rPr>
                        <a:t></a:t>
                      </a:r>
                      <a:endParaRPr lang="en-US" sz="2000" b="0" dirty="0">
                        <a:solidFill>
                          <a:srgbClr val="FF0000"/>
                        </a:solidFill>
                        <a:latin typeface="Open Sans" panose="020B0604020202020204" charset="0"/>
                        <a:ea typeface="Open Sans" panose="020B0604020202020204" charset="0"/>
                        <a:cs typeface="Open Sans" panose="020B0604020202020204" charset="0"/>
                        <a:sym typeface="Calibri"/>
                      </a:endParaRPr>
                    </a:p>
                  </a:txBody>
                  <a:tcPr marL="0" marR="0" marT="0" marB="0" anchor="ctr">
                    <a:solidFill>
                      <a:srgbClr val="F3F3F3"/>
                    </a:solidFill>
                  </a:tcPr>
                </a:tc>
                <a:extLst>
                  <a:ext uri="{0D108BD9-81ED-4DB2-BD59-A6C34878D82A}">
                    <a16:rowId xmlns:a16="http://schemas.microsoft.com/office/drawing/2014/main" val="10003"/>
                  </a:ext>
                </a:extLst>
              </a:tr>
            </a:tbl>
          </a:graphicData>
        </a:graphic>
      </p:graphicFrame>
      <p:sp>
        <p:nvSpPr>
          <p:cNvPr id="53" name="Google Shape;110;g5d751f4585_0_81">
            <a:extLst>
              <a:ext uri="{FF2B5EF4-FFF2-40B4-BE49-F238E27FC236}">
                <a16:creationId xmlns:a16="http://schemas.microsoft.com/office/drawing/2014/main" id="{C256E48B-B9A6-F543-960A-A5A5C55436F9}"/>
              </a:ext>
            </a:extLst>
          </p:cNvPr>
          <p:cNvSpPr txBox="1"/>
          <p:nvPr/>
        </p:nvSpPr>
        <p:spPr>
          <a:xfrm>
            <a:off x="5153367" y="5714484"/>
            <a:ext cx="1436462" cy="929920"/>
          </a:xfrm>
          <a:prstGeom prst="rect">
            <a:avLst/>
          </a:prstGeom>
          <a:solidFill>
            <a:srgbClr val="F3F3F3"/>
          </a:solidFill>
          <a:ln>
            <a:noFill/>
          </a:ln>
          <a:effectLst>
            <a:outerShdw blurRad="50800" dist="38100" dir="2700000" algn="tl" rotWithShape="0">
              <a:srgbClr val="000000">
                <a:alpha val="81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latin typeface="Open Sans" panose="020B0604020202020204" charset="0"/>
              <a:ea typeface="Open Sans" panose="020B0604020202020204" charset="0"/>
              <a:cs typeface="Open Sans" panose="020B0604020202020204" charset="0"/>
            </a:endParaRPr>
          </a:p>
        </p:txBody>
      </p:sp>
      <p:pic>
        <p:nvPicPr>
          <p:cNvPr id="54" name="Google Shape;111;g5d751f4585_0_81">
            <a:extLst>
              <a:ext uri="{FF2B5EF4-FFF2-40B4-BE49-F238E27FC236}">
                <a16:creationId xmlns:a16="http://schemas.microsoft.com/office/drawing/2014/main" id="{BA89EC4E-AEEA-C84A-AD8D-706F60504F78}"/>
              </a:ext>
            </a:extLst>
          </p:cNvPr>
          <p:cNvPicPr preferRelativeResize="0"/>
          <p:nvPr/>
        </p:nvPicPr>
        <p:blipFill>
          <a:blip r:embed="rId9">
            <a:alphaModFix/>
          </a:blip>
          <a:stretch>
            <a:fillRect/>
          </a:stretch>
        </p:blipFill>
        <p:spPr>
          <a:xfrm>
            <a:off x="5202812" y="5753100"/>
            <a:ext cx="1353064" cy="836964"/>
          </a:xfrm>
          <a:prstGeom prst="rect">
            <a:avLst/>
          </a:prstGeom>
          <a:noFill/>
          <a:ln>
            <a:noFill/>
          </a:ln>
        </p:spPr>
      </p:pic>
      <p:sp>
        <p:nvSpPr>
          <p:cNvPr id="55" name="Google Shape;112;g5d751f4585_0_81">
            <a:extLst>
              <a:ext uri="{FF2B5EF4-FFF2-40B4-BE49-F238E27FC236}">
                <a16:creationId xmlns:a16="http://schemas.microsoft.com/office/drawing/2014/main" id="{369DE179-8D3D-014F-A5C0-2115A28BF70D}"/>
              </a:ext>
            </a:extLst>
          </p:cNvPr>
          <p:cNvSpPr txBox="1"/>
          <p:nvPr/>
        </p:nvSpPr>
        <p:spPr>
          <a:xfrm>
            <a:off x="3761630" y="1463466"/>
            <a:ext cx="3339900" cy="600900"/>
          </a:xfrm>
          <a:prstGeom prst="rect">
            <a:avLst/>
          </a:prstGeom>
          <a:solidFill>
            <a:srgbClr val="F3F3F3"/>
          </a:solidFill>
          <a:ln>
            <a:noFill/>
          </a:ln>
          <a:effectLst>
            <a:outerShdw blurRad="50800" dist="38100" dir="2700000" algn="tl" rotWithShape="0">
              <a:srgbClr val="000000">
                <a:alpha val="81000"/>
              </a:srgbClr>
            </a:outerShdw>
          </a:effectLst>
        </p:spPr>
        <p:txBody>
          <a:bodyPr spcFirstLastPara="1" wrap="square" lIns="91425" tIns="45700" rIns="91425" bIns="45700" anchor="t" anchorCtr="0">
            <a:noAutofit/>
          </a:bodyPr>
          <a:lstStyle/>
          <a:p>
            <a:pPr marL="0" lvl="0" indent="0" algn="ctr" rtl="0">
              <a:lnSpc>
                <a:spcPct val="107916"/>
              </a:lnSpc>
              <a:spcBef>
                <a:spcPts val="0"/>
              </a:spcBef>
              <a:spcAft>
                <a:spcPts val="0"/>
              </a:spcAft>
              <a:buSzPts val="1100"/>
              <a:buNone/>
            </a:pPr>
            <a:r>
              <a:rPr lang="en-US" sz="1100" dirty="0">
                <a:solidFill>
                  <a:schemeClr val="dk1"/>
                </a:solidFill>
                <a:latin typeface="Open Sans" panose="020B0604020202020204" charset="0"/>
                <a:ea typeface="Open Sans" panose="020B0604020202020204" charset="0"/>
                <a:cs typeface="Open Sans" panose="020B0604020202020204" charset="0"/>
                <a:sym typeface="Calibri"/>
              </a:rPr>
              <a:t>The power generated by renewable energy and power grid utility demands can be graphed into what is known as the duck curve (shown below).</a:t>
            </a:r>
            <a:endParaRPr sz="1500" b="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56" name="Google Shape;100;g5d751f4585_0_81">
            <a:extLst>
              <a:ext uri="{FF2B5EF4-FFF2-40B4-BE49-F238E27FC236}">
                <a16:creationId xmlns:a16="http://schemas.microsoft.com/office/drawing/2014/main" id="{FD343F21-2D3E-004F-B51E-A7760B97C5BF}"/>
              </a:ext>
            </a:extLst>
          </p:cNvPr>
          <p:cNvSpPr txBox="1"/>
          <p:nvPr/>
        </p:nvSpPr>
        <p:spPr>
          <a:xfrm>
            <a:off x="4896125" y="5164292"/>
            <a:ext cx="1938767" cy="929920"/>
          </a:xfrm>
          <a:prstGeom prst="rect">
            <a:avLst/>
          </a:prstGeom>
          <a:noFill/>
          <a:ln>
            <a:noFill/>
          </a:ln>
        </p:spPr>
        <p:txBody>
          <a:bodyPr spcFirstLastPara="1" wrap="square" lIns="91425" tIns="45700" rIns="91425" bIns="45700" anchor="t" anchorCtr="0">
            <a:noAutofit/>
          </a:bodyPr>
          <a:lstStyle/>
          <a:p>
            <a:pPr marL="133350">
              <a:buClr>
                <a:srgbClr val="262626"/>
              </a:buClr>
              <a:buSzPts val="1500"/>
            </a:pPr>
            <a:r>
              <a:rPr lang="en-US" sz="150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r>
              <a:rPr lang="en-US" sz="1500" dirty="0">
                <a:solidFill>
                  <a:srgbClr val="00B050"/>
                </a:solidFill>
                <a:latin typeface="Open Sans" panose="020B0604020202020204" charset="0"/>
                <a:ea typeface="Open Sans" panose="020B0604020202020204" charset="0"/>
                <a:cs typeface="Open Sans" panose="020B0604020202020204" charset="0"/>
                <a:sym typeface="Calibri"/>
              </a:rPr>
              <a:t> </a:t>
            </a: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Schematic design</a:t>
            </a:r>
          </a:p>
          <a:p>
            <a:pPr marL="133350">
              <a:buClr>
                <a:srgbClr val="262626"/>
              </a:buClr>
              <a:buSzPts val="1500"/>
            </a:pPr>
            <a:r>
              <a:rPr lang="en-US" sz="1500" dirty="0">
                <a:solidFill>
                  <a:srgbClr val="00B050"/>
                </a:solidFill>
                <a:latin typeface="Open Sans" panose="020B0604020202020204" charset="0"/>
                <a:ea typeface="Open Sans" panose="020B0604020202020204" charset="0"/>
                <a:cs typeface="Open Sans" panose="020B0604020202020204" charset="0"/>
                <a:sym typeface="Wingdings" panose="05000000000000000000" pitchFamily="2" charset="2"/>
              </a:rPr>
              <a:t></a:t>
            </a:r>
            <a:r>
              <a:rPr lang="en-US" sz="1500" dirty="0">
                <a:solidFill>
                  <a:srgbClr val="00B050"/>
                </a:solidFill>
                <a:latin typeface="Open Sans" panose="020B0604020202020204" charset="0"/>
                <a:ea typeface="Open Sans" panose="020B0604020202020204" charset="0"/>
                <a:cs typeface="Open Sans" panose="020B0604020202020204" charset="0"/>
                <a:sym typeface="Calibri"/>
              </a:rPr>
              <a:t> </a:t>
            </a:r>
            <a:r>
              <a:rPr lang="en-US" sz="1100" i="1" dirty="0">
                <a:solidFill>
                  <a:srgbClr val="262626"/>
                </a:solidFill>
                <a:latin typeface="Open Sans" panose="020B0604020202020204" charset="0"/>
                <a:ea typeface="Open Sans" panose="020B0604020202020204" charset="0"/>
                <a:cs typeface="Open Sans" panose="020B0604020202020204" charset="0"/>
                <a:sym typeface="EB Garamond"/>
              </a:rPr>
              <a:t>Prototype board build</a:t>
            </a:r>
            <a:endParaRPr sz="1100" i="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57" name="Google Shape;101;g5d751f4585_0_81">
            <a:extLst>
              <a:ext uri="{FF2B5EF4-FFF2-40B4-BE49-F238E27FC236}">
                <a16:creationId xmlns:a16="http://schemas.microsoft.com/office/drawing/2014/main" id="{D41676FF-62E2-2846-A419-55F2622F4B88}"/>
              </a:ext>
            </a:extLst>
          </p:cNvPr>
          <p:cNvSpPr txBox="1"/>
          <p:nvPr/>
        </p:nvSpPr>
        <p:spPr>
          <a:xfrm>
            <a:off x="6948482" y="5341036"/>
            <a:ext cx="1502609" cy="83840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i="1" dirty="0">
                <a:solidFill>
                  <a:srgbClr val="262626"/>
                </a:solidFill>
                <a:latin typeface="Open Sans" panose="020B0604020202020204" charset="0"/>
                <a:ea typeface="Open Sans" panose="020B0604020202020204" charset="0"/>
                <a:cs typeface="Open Sans" panose="020B0604020202020204" charset="0"/>
                <a:sym typeface="EB Garamond"/>
              </a:rPr>
              <a:t>Ready! Challenge Submission</a:t>
            </a:r>
            <a:endParaRPr sz="2000" i="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58" name="Google Shape;101;g5d751f4585_0_81">
            <a:extLst>
              <a:ext uri="{FF2B5EF4-FFF2-40B4-BE49-F238E27FC236}">
                <a16:creationId xmlns:a16="http://schemas.microsoft.com/office/drawing/2014/main" id="{4616BAC5-B293-D046-B43F-28646B8FD7C3}"/>
              </a:ext>
            </a:extLst>
          </p:cNvPr>
          <p:cNvSpPr txBox="1"/>
          <p:nvPr/>
        </p:nvSpPr>
        <p:spPr>
          <a:xfrm>
            <a:off x="10589478" y="5467246"/>
            <a:ext cx="1386112" cy="83840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i="1" dirty="0">
                <a:solidFill>
                  <a:srgbClr val="262626"/>
                </a:solidFill>
                <a:latin typeface="Open Sans" panose="020B0604020202020204" charset="0"/>
                <a:ea typeface="Open Sans" panose="020B0604020202020204" charset="0"/>
                <a:cs typeface="Open Sans" panose="020B0604020202020204" charset="0"/>
                <a:sym typeface="EB Garamond"/>
              </a:rPr>
              <a:t>Prepare for “SET!”</a:t>
            </a:r>
            <a:endParaRPr sz="2000" i="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
        <p:nvSpPr>
          <p:cNvPr id="59" name="Google Shape;112;g5d751f4585_0_81">
            <a:extLst>
              <a:ext uri="{FF2B5EF4-FFF2-40B4-BE49-F238E27FC236}">
                <a16:creationId xmlns:a16="http://schemas.microsoft.com/office/drawing/2014/main" id="{194D4B83-1DBD-F64E-97E0-EC6C05B796D8}"/>
              </a:ext>
            </a:extLst>
          </p:cNvPr>
          <p:cNvSpPr txBox="1"/>
          <p:nvPr/>
        </p:nvSpPr>
        <p:spPr>
          <a:xfrm>
            <a:off x="3761630" y="4454676"/>
            <a:ext cx="3339900" cy="169258"/>
          </a:xfrm>
          <a:prstGeom prst="rect">
            <a:avLst/>
          </a:prstGeom>
          <a:solidFill>
            <a:srgbClr val="F3F3F3"/>
          </a:solidFill>
          <a:ln>
            <a:noFill/>
          </a:ln>
          <a:effectLst>
            <a:outerShdw blurRad="50800" dist="38100" dir="2700000" algn="tl" rotWithShape="0">
              <a:srgbClr val="000000">
                <a:alpha val="81000"/>
              </a:srgbClr>
            </a:outerShdw>
          </a:effectLst>
        </p:spPr>
        <p:txBody>
          <a:bodyPr spcFirstLastPara="1" wrap="square" lIns="91425" tIns="45700" rIns="91425" bIns="45700" anchor="t" anchorCtr="0">
            <a:noAutofit/>
          </a:bodyPr>
          <a:lstStyle/>
          <a:p>
            <a:pPr lvl="0" algn="ctr">
              <a:lnSpc>
                <a:spcPct val="107916"/>
              </a:lnSpc>
              <a:buSzPts val="1100"/>
            </a:pPr>
            <a:r>
              <a:rPr lang="en-US" sz="600" dirty="0">
                <a:solidFill>
                  <a:schemeClr val="dk1"/>
                </a:solidFill>
                <a:latin typeface="Open Sans" panose="020B0604020202020204" charset="0"/>
                <a:ea typeface="Open Sans" panose="020B0604020202020204" charset="0"/>
                <a:cs typeface="Open Sans" panose="020B0604020202020204" charset="0"/>
                <a:sym typeface="Calibri"/>
              </a:rPr>
              <a:t>https://cpowerenergymanagement.com/has-california-finally-solved-the-duck-curve/</a:t>
            </a:r>
            <a:endParaRPr sz="900" b="1" dirty="0">
              <a:solidFill>
                <a:srgbClr val="262626"/>
              </a:solidFill>
              <a:latin typeface="Open Sans" panose="020B0604020202020204" charset="0"/>
              <a:ea typeface="Open Sans" panose="020B0604020202020204" charset="0"/>
              <a:cs typeface="Open Sans" panose="020B0604020202020204" charset="0"/>
              <a:sym typeface="EB Garamond"/>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TotalTime>
  <Words>329</Words>
  <Application>Microsoft Macintosh PowerPoint</Application>
  <PresentationFormat>Widescreen</PresentationFormat>
  <Paragraphs>42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Open Sans</vt:lpstr>
      <vt:lpstr>Calibri</vt:lpstr>
      <vt:lpstr>Arial</vt:lpstr>
      <vt:lpstr>EB Garamond</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Vincent Camilleri</dc:creator>
  <cp:lastModifiedBy>Danny Cox</cp:lastModifiedBy>
  <cp:revision>15</cp:revision>
  <cp:lastPrinted>2019-07-16T16:32:35Z</cp:lastPrinted>
  <dcterms:created xsi:type="dcterms:W3CDTF">2019-06-25T22:59:27Z</dcterms:created>
  <dcterms:modified xsi:type="dcterms:W3CDTF">2019-07-16T16:35:17Z</dcterms:modified>
</cp:coreProperties>
</file>