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tiff" ContentType="image/tiff"/>
  <Default Extension="rels" ContentType="application/vnd.openxmlformats-package.relationships+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6B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66"/>
    <p:restoredTop sz="94565"/>
  </p:normalViewPr>
  <p:slideViewPr>
    <p:cSldViewPr snapToGrid="0" snapToObjects="1">
      <p:cViewPr>
        <p:scale>
          <a:sx n="114" d="100"/>
          <a:sy n="114" d="100"/>
        </p:scale>
        <p:origin x="102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673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293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971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501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425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413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946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283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59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544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988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7586A-8632-384E-ACCA-E70284F12F9B}" type="datetimeFigureOut">
              <a:rPr lang="en-US" smtClean="0"/>
              <a:t>7/16/19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49C7B-7D17-0941-9577-E8BAF152E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443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.png"/><Relationship Id="rId12" Type="http://schemas.openxmlformats.org/officeDocument/2006/relationships/image" Target="../media/image10.png"/><Relationship Id="rId13" Type="http://schemas.openxmlformats.org/officeDocument/2006/relationships/image" Target="../media/image11.png"/><Relationship Id="rId14" Type="http://schemas.openxmlformats.org/officeDocument/2006/relationships/hyperlink" Target="http://www.solablock.com/" TargetMode="Externa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tiff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hyperlink" Target="http://www.nesea.org/" TargetMode="External"/><Relationship Id="rId7" Type="http://schemas.openxmlformats.org/officeDocument/2006/relationships/image" Target="../media/image5.png"/><Relationship Id="rId8" Type="http://schemas.openxmlformats.org/officeDocument/2006/relationships/image" Target="../media/image6.emf"/><Relationship Id="rId9" Type="http://schemas.openxmlformats.org/officeDocument/2006/relationships/image" Target="../media/image7.jpg"/><Relationship Id="rId10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42549" y="5511342"/>
            <a:ext cx="38187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Support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1" name="Content Placeholder 5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xmlns="" id="{AF2C5226-020B-D64B-B66D-6F76F3DD89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4923" y="4078864"/>
            <a:ext cx="1992602" cy="153319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2" name="Rectangle 41"/>
          <p:cNvSpPr/>
          <p:nvPr/>
        </p:nvSpPr>
        <p:spPr>
          <a:xfrm>
            <a:off x="242549" y="5789117"/>
            <a:ext cx="8589217" cy="968521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3"/>
          <a:srcRect t="68161"/>
          <a:stretch/>
        </p:blipFill>
        <p:spPr>
          <a:xfrm>
            <a:off x="375905" y="5878171"/>
            <a:ext cx="2074049" cy="161251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4720386" y="6400688"/>
            <a:ext cx="2111851" cy="304450"/>
            <a:chOff x="1267417" y="12672651"/>
            <a:chExt cx="2850353" cy="477109"/>
          </a:xfrm>
        </p:grpSpPr>
        <p:sp>
          <p:nvSpPr>
            <p:cNvPr id="45" name="Rectangle 44"/>
            <p:cNvSpPr/>
            <p:nvPr/>
          </p:nvSpPr>
          <p:spPr>
            <a:xfrm>
              <a:off x="1267417" y="12672651"/>
              <a:ext cx="2850352" cy="477109"/>
            </a:xfrm>
            <a:prstGeom prst="rect">
              <a:avLst/>
            </a:prstGeom>
            <a:gradFill flip="none" rotWithShape="1">
              <a:gsLst>
                <a:gs pos="86000">
                  <a:schemeClr val="bg1">
                    <a:lumMod val="75000"/>
                  </a:schemeClr>
                </a:gs>
                <a:gs pos="0">
                  <a:schemeClr val="bg1">
                    <a:lumMod val="95000"/>
                  </a:schemeClr>
                </a:gs>
                <a:gs pos="50000">
                  <a:schemeClr val="bg1">
                    <a:lumMod val="7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2700000" scaled="1"/>
              <a:tileRect/>
            </a:gra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dirty="0"/>
            </a:p>
          </p:txBody>
        </p:sp>
        <p:sp>
          <p:nvSpPr>
            <p:cNvPr id="46" name="TextBox 13"/>
            <p:cNvSpPr txBox="1">
              <a:spLocks noChangeArrowheads="1"/>
            </p:cNvSpPr>
            <p:nvPr/>
          </p:nvSpPr>
          <p:spPr bwMode="auto">
            <a:xfrm>
              <a:off x="1437186" y="12736782"/>
              <a:ext cx="2680584" cy="361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r>
                <a:rPr lang="en-US" sz="900" b="1" cap="all" dirty="0" err="1" smtClean="0">
                  <a:solidFill>
                    <a:srgbClr val="071243"/>
                  </a:solidFill>
                  <a:latin typeface="Avenir Book"/>
                  <a:cs typeface="Avenir Book"/>
                </a:rPr>
                <a:t>Fierst</a:t>
              </a:r>
              <a:r>
                <a:rPr lang="en-US" sz="900" b="1" cap="all" dirty="0" smtClean="0">
                  <a:solidFill>
                    <a:srgbClr val="071243"/>
                  </a:solidFill>
                  <a:latin typeface="Avenir Book"/>
                  <a:cs typeface="Avenir Book"/>
                </a:rPr>
                <a:t>, Kane &amp; Bloomberg LLP</a:t>
              </a:r>
              <a:endParaRPr lang="en-US" sz="900" b="1" cap="all" dirty="0">
                <a:solidFill>
                  <a:srgbClr val="071243"/>
                </a:solidFill>
                <a:latin typeface="Avenir Book"/>
                <a:cs typeface="Avenir Book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-2374210" y="7390699"/>
            <a:ext cx="3818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SUPPORT</a:t>
            </a:r>
            <a:endParaRPr lang="en-US" sz="2400" b="1" dirty="0"/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952" y="5829769"/>
            <a:ext cx="1659975" cy="547875"/>
          </a:xfrm>
          <a:prstGeom prst="rect">
            <a:avLst/>
          </a:prstGeom>
        </p:spPr>
      </p:pic>
      <p:sp>
        <p:nvSpPr>
          <p:cNvPr id="49" name="Rectangle 48"/>
          <p:cNvSpPr/>
          <p:nvPr/>
        </p:nvSpPr>
        <p:spPr>
          <a:xfrm>
            <a:off x="6902264" y="6453288"/>
            <a:ext cx="1869506" cy="23083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rgbClr val="0070C0"/>
                </a:solidFill>
                <a:latin typeface="BlairMdITC TT Medium" charset="0"/>
                <a:ea typeface="BlairMdITC TT Medium" charset="0"/>
                <a:cs typeface="BlairMdITC TT Medium" charset="0"/>
              </a:rPr>
              <a:t>Radiance IP Law, LLC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837" y="6163832"/>
            <a:ext cx="1581013" cy="473712"/>
          </a:xfrm>
          <a:prstGeom prst="rect">
            <a:avLst/>
          </a:prstGeom>
        </p:spPr>
      </p:pic>
      <p:pic>
        <p:nvPicPr>
          <p:cNvPr id="51" name="Picture 4" descr="ESEA">
            <a:hlinkClick r:id="rId6" tooltip="NESEA"/>
          </p:cNvPr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59568" y="6377644"/>
            <a:ext cx="2346554" cy="33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Box 51"/>
          <p:cNvSpPr txBox="1"/>
          <p:nvPr/>
        </p:nvSpPr>
        <p:spPr>
          <a:xfrm>
            <a:off x="3590112" y="6376868"/>
            <a:ext cx="104179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97BCD7"/>
                </a:solidFill>
                <a:latin typeface="Trebuchet MS" charset="0"/>
                <a:ea typeface="Trebuchet MS" charset="0"/>
                <a:cs typeface="Trebuchet MS" charset="0"/>
              </a:rPr>
              <a:t>Bottom </a:t>
            </a:r>
            <a:r>
              <a:rPr lang="en-US" sz="1100" dirty="0">
                <a:solidFill>
                  <a:srgbClr val="97BCD7"/>
                </a:solidFill>
                <a:latin typeface="Trebuchet MS" charset="0"/>
                <a:ea typeface="Trebuchet MS" charset="0"/>
                <a:cs typeface="Trebuchet MS" charset="0"/>
              </a:rPr>
              <a:t>Lines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906" y="231505"/>
            <a:ext cx="1669425" cy="802359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2791654" y="309518"/>
            <a:ext cx="5478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 smtClean="0">
                <a:solidFill>
                  <a:srgbClr val="2B6B71"/>
                </a:solidFill>
              </a:rPr>
              <a:t>Vertical Solar for Cities</a:t>
            </a:r>
            <a:endParaRPr lang="en-US" sz="3600" b="1" i="1" dirty="0">
              <a:solidFill>
                <a:srgbClr val="2B6B71"/>
              </a:solidFill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6" t="4041" r="3943" b="24754"/>
          <a:stretch/>
        </p:blipFill>
        <p:spPr>
          <a:xfrm>
            <a:off x="6838511" y="1259409"/>
            <a:ext cx="1989014" cy="13260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7" t="7099" r="13824" b="27855"/>
          <a:stretch/>
        </p:blipFill>
        <p:spPr>
          <a:xfrm>
            <a:off x="6838511" y="2705942"/>
            <a:ext cx="1989014" cy="12768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9" name="TextBox 58"/>
          <p:cNvSpPr txBox="1"/>
          <p:nvPr/>
        </p:nvSpPr>
        <p:spPr>
          <a:xfrm>
            <a:off x="355063" y="1103744"/>
            <a:ext cx="6251011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cap="small" dirty="0" smtClean="0">
                <a:solidFill>
                  <a:srgbClr val="2B6B71"/>
                </a:solidFill>
              </a:rPr>
              <a:t>SolaBlock Wall </a:t>
            </a:r>
            <a:r>
              <a:rPr lang="en-US" sz="2000" b="1" i="1" cap="small" dirty="0">
                <a:solidFill>
                  <a:srgbClr val="2B6B71"/>
                </a:solidFill>
              </a:rPr>
              <a:t>S</a:t>
            </a:r>
            <a:r>
              <a:rPr lang="en-US" sz="2000" b="1" i="1" cap="small" dirty="0" smtClean="0">
                <a:solidFill>
                  <a:srgbClr val="2B6B71"/>
                </a:solidFill>
              </a:rPr>
              <a:t>ystems: Empowering Cities with Solar</a:t>
            </a:r>
          </a:p>
          <a:p>
            <a:endParaRPr lang="en-US" sz="1100" b="1" i="1" cap="small" dirty="0">
              <a:solidFill>
                <a:srgbClr val="2B6B71"/>
              </a:solidFill>
            </a:endParaRPr>
          </a:p>
          <a:p>
            <a:r>
              <a:rPr lang="en-US" b="1" i="1" dirty="0" smtClean="0">
                <a:solidFill>
                  <a:srgbClr val="2B6B71"/>
                </a:solidFill>
              </a:rPr>
              <a:t>Current Solar Modules are a Poor Fit for Cities.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1400" b="1" i="1" dirty="0" smtClean="0">
                <a:solidFill>
                  <a:srgbClr val="2B6B71"/>
                </a:solidFill>
              </a:rPr>
              <a:t>Poor architectural fit and p</a:t>
            </a:r>
            <a:r>
              <a:rPr lang="en-US" sz="1400" b="1" i="1" dirty="0" smtClean="0">
                <a:solidFill>
                  <a:srgbClr val="2B6B71"/>
                </a:solidFill>
              </a:rPr>
              <a:t>oor economics.</a:t>
            </a:r>
          </a:p>
          <a:p>
            <a:pPr marL="800100" lvl="1" indent="-342900">
              <a:buFont typeface="Arial" charset="0"/>
              <a:buChar char="•"/>
            </a:pPr>
            <a:endParaRPr lang="en-US" sz="1100" b="1" i="1" dirty="0" smtClean="0">
              <a:solidFill>
                <a:srgbClr val="2B6B71"/>
              </a:solidFill>
            </a:endParaRPr>
          </a:p>
          <a:p>
            <a:r>
              <a:rPr lang="en-US" b="1" i="1" dirty="0" smtClean="0">
                <a:solidFill>
                  <a:srgbClr val="2B6B71"/>
                </a:solidFill>
              </a:rPr>
              <a:t>SolaBlock Wall Systems are Designed for Cities.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1400" b="1" i="1" dirty="0" smtClean="0">
                <a:solidFill>
                  <a:srgbClr val="2B6B71"/>
                </a:solidFill>
              </a:rPr>
              <a:t>Best architectural and economic fit.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1400" b="1" i="1" dirty="0" smtClean="0">
                <a:solidFill>
                  <a:srgbClr val="2B6B71"/>
                </a:solidFill>
              </a:rPr>
              <a:t>Brings benefits of solar to urban communities.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1400" b="1" i="1" dirty="0" smtClean="0">
                <a:solidFill>
                  <a:srgbClr val="2B6B71"/>
                </a:solidFill>
              </a:rPr>
              <a:t>Empowers communities to address climate change.</a:t>
            </a:r>
          </a:p>
          <a:p>
            <a:pPr marL="800100" lvl="1" indent="-342900">
              <a:buFont typeface="Arial" charset="0"/>
              <a:buChar char="•"/>
            </a:pPr>
            <a:endParaRPr lang="en-US" sz="1100" b="1" i="1" dirty="0">
              <a:solidFill>
                <a:srgbClr val="2B6B71"/>
              </a:solidFill>
            </a:endParaRPr>
          </a:p>
          <a:p>
            <a:r>
              <a:rPr lang="en-US" b="1" i="1" dirty="0" smtClean="0">
                <a:solidFill>
                  <a:srgbClr val="2B6B71"/>
                </a:solidFill>
              </a:rPr>
              <a:t>Seeking Technical and Business Development Support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1400" b="1" i="1" dirty="0" smtClean="0">
                <a:solidFill>
                  <a:srgbClr val="2B6B71"/>
                </a:solidFill>
              </a:rPr>
              <a:t>Technical support for low-carbon substrates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1400" b="1" i="1" dirty="0" smtClean="0">
                <a:solidFill>
                  <a:srgbClr val="2B6B71"/>
                </a:solidFill>
              </a:rPr>
              <a:t>Business development support for serial production</a:t>
            </a:r>
          </a:p>
          <a:p>
            <a:pPr marL="342900" indent="-342900">
              <a:buFont typeface="Arial" charset="0"/>
              <a:buChar char="•"/>
            </a:pPr>
            <a:endParaRPr lang="en-US" b="1" i="1" dirty="0" smtClean="0">
              <a:solidFill>
                <a:srgbClr val="2B6B71"/>
              </a:solidFill>
            </a:endParaRPr>
          </a:p>
          <a:p>
            <a:endParaRPr lang="en-US" sz="2000" b="1" i="1" cap="small" dirty="0">
              <a:solidFill>
                <a:srgbClr val="2B6B71"/>
              </a:solidFill>
            </a:endParaRPr>
          </a:p>
          <a:p>
            <a:endParaRPr lang="en-US" sz="2000" b="1" i="1" cap="small" dirty="0">
              <a:solidFill>
                <a:srgbClr val="2B6B71"/>
              </a:solidFill>
            </a:endParaRP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 rotWithShape="1">
          <a:blip r:embed="rId11"/>
          <a:srcRect l="2715" t="7979" r="3638" b="9232"/>
          <a:stretch/>
        </p:blipFill>
        <p:spPr>
          <a:xfrm>
            <a:off x="4257058" y="5854928"/>
            <a:ext cx="1517593" cy="48387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16423" y="5829769"/>
            <a:ext cx="1394954" cy="50776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13"/>
          <a:srcRect l="3205" t="12050" r="5604" b="15524"/>
          <a:stretch/>
        </p:blipFill>
        <p:spPr>
          <a:xfrm>
            <a:off x="7397731" y="5821629"/>
            <a:ext cx="1104311" cy="579059"/>
          </a:xfrm>
          <a:prstGeom prst="rect">
            <a:avLst/>
          </a:prstGeom>
        </p:spPr>
      </p:pic>
      <p:sp>
        <p:nvSpPr>
          <p:cNvPr id="65" name="Rectangle 64"/>
          <p:cNvSpPr/>
          <p:nvPr/>
        </p:nvSpPr>
        <p:spPr>
          <a:xfrm>
            <a:off x="280426" y="5220325"/>
            <a:ext cx="647102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i="1" dirty="0" smtClean="0">
                <a:solidFill>
                  <a:srgbClr val="2B6B71"/>
                </a:solidFill>
                <a:latin typeface="Calibri" charset="0"/>
                <a:ea typeface="Yu Mincho" charset="-128"/>
                <a:cs typeface="Times New Roman" charset="0"/>
              </a:rPr>
              <a:t>116 Pleasant Street</a:t>
            </a:r>
            <a:r>
              <a:rPr lang="en-US" sz="1200" b="1" i="1" dirty="0" smtClean="0">
                <a:solidFill>
                  <a:srgbClr val="2B6B71"/>
                </a:solidFill>
                <a:latin typeface="Times New Roman" charset="0"/>
                <a:ea typeface="Yu Mincho" charset="-128"/>
              </a:rPr>
              <a:t>, </a:t>
            </a:r>
            <a:r>
              <a:rPr lang="en-US" sz="1200" b="1" i="1" dirty="0" smtClean="0">
                <a:solidFill>
                  <a:srgbClr val="2B6B71"/>
                </a:solidFill>
                <a:latin typeface="Calibri" charset="0"/>
                <a:ea typeface="Yu Mincho" charset="-128"/>
                <a:cs typeface="Times New Roman" charset="0"/>
              </a:rPr>
              <a:t>EastWorks 254</a:t>
            </a:r>
            <a:r>
              <a:rPr lang="en-US" sz="1200" b="1" i="1" dirty="0" smtClean="0">
                <a:solidFill>
                  <a:srgbClr val="2B6B71"/>
                </a:solidFill>
                <a:latin typeface="Times New Roman" charset="0"/>
                <a:ea typeface="Yu Mincho" charset="-128"/>
              </a:rPr>
              <a:t>, </a:t>
            </a:r>
            <a:r>
              <a:rPr lang="en-US" sz="1200" b="1" i="1" dirty="0" smtClean="0">
                <a:solidFill>
                  <a:srgbClr val="2B6B71"/>
                </a:solidFill>
                <a:latin typeface="Calibri" charset="0"/>
                <a:ea typeface="Yu Mincho" charset="-128"/>
                <a:cs typeface="Times New Roman" charset="0"/>
              </a:rPr>
              <a:t>Easthampton, MA</a:t>
            </a:r>
            <a:r>
              <a:rPr lang="en-US" sz="1200" b="1" i="1" dirty="0">
                <a:solidFill>
                  <a:srgbClr val="2B6B71"/>
                </a:solidFill>
                <a:latin typeface="Times New Roman" charset="0"/>
                <a:ea typeface="Yu Mincho" charset="-128"/>
              </a:rPr>
              <a:t> </a:t>
            </a:r>
            <a:r>
              <a:rPr lang="en-US" sz="1200" b="1" i="1" u="sng" dirty="0" smtClean="0">
                <a:solidFill>
                  <a:srgbClr val="2B6B71"/>
                </a:solidFill>
                <a:latin typeface="Calibri" charset="0"/>
                <a:ea typeface="Yu Mincho" charset="-128"/>
                <a:cs typeface="Times New Roman" charset="0"/>
                <a:hlinkClick r:id="rId14"/>
              </a:rPr>
              <a:t>www.solablock.com</a:t>
            </a:r>
            <a:r>
              <a:rPr lang="en-US" sz="1200" b="1" i="1" dirty="0" smtClean="0">
                <a:solidFill>
                  <a:srgbClr val="2B6B71"/>
                </a:solidFill>
                <a:latin typeface="Times New Roman" charset="0"/>
                <a:ea typeface="Yu Mincho" charset="-128"/>
              </a:rPr>
              <a:t> </a:t>
            </a:r>
            <a:r>
              <a:rPr lang="en-US" sz="1200" b="1" i="1" dirty="0" smtClean="0">
                <a:solidFill>
                  <a:srgbClr val="2B6B71"/>
                </a:solidFill>
                <a:latin typeface="Calibri" charset="0"/>
                <a:ea typeface="Yu Mincho" charset="-128"/>
                <a:cs typeface="Times New Roman" charset="0"/>
              </a:rPr>
              <a:t>(339) 230-4600</a:t>
            </a:r>
            <a:endParaRPr lang="en-US" sz="1200" b="1" i="1" dirty="0">
              <a:solidFill>
                <a:srgbClr val="2B6B71"/>
              </a:solidFill>
              <a:effectLst/>
              <a:latin typeface="Times New Roman" charset="0"/>
              <a:ea typeface="Yu Mincho" charset="-128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375905" y="4484135"/>
            <a:ext cx="6292067" cy="64633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en-US" sz="1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Kevin McAllister (CEO)</a:t>
            </a:r>
            <a:r>
              <a:rPr lang="en-US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—Former founder and CEO of major business.</a:t>
            </a:r>
          </a:p>
          <a:p>
            <a:r>
              <a:rPr lang="en-US" altLang="en-US" sz="1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Patrick Quinlan (CTO—</a:t>
            </a:r>
            <a:r>
              <a:rPr lang="en-US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Former NREL Senior Analyst, White House &amp; Congressional Tech Fellow. </a:t>
            </a:r>
            <a:r>
              <a:rPr lang="en-US" altLang="en-US" sz="1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Jason Laverty (COO)</a:t>
            </a:r>
            <a:r>
              <a:rPr lang="en-US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—R&amp;D mason, construction technologies and industry partnerships.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228122" y="4200325"/>
            <a:ext cx="38187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Key Personnel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587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149</Words>
  <Application>Microsoft Macintosh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Avenir Book</vt:lpstr>
      <vt:lpstr>BlairMdITC TT Medium</vt:lpstr>
      <vt:lpstr>Calibri</vt:lpstr>
      <vt:lpstr>Calibri Light</vt:lpstr>
      <vt:lpstr>ＭＳ Ｐゴシック</vt:lpstr>
      <vt:lpstr>Times New Roman</vt:lpstr>
      <vt:lpstr>Trebuchet MS</vt:lpstr>
      <vt:lpstr>Yu Mincho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Patrick Quinlan</dc:creator>
  <cp:lastModifiedBy>Patrick Quinlan</cp:lastModifiedBy>
  <cp:revision>8</cp:revision>
  <dcterms:created xsi:type="dcterms:W3CDTF">2019-07-16T15:58:26Z</dcterms:created>
  <dcterms:modified xsi:type="dcterms:W3CDTF">2019-07-16T16:54:31Z</dcterms:modified>
</cp:coreProperties>
</file>