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8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rika Boeing" initials="EB" lastIdx="1" clrIdx="0">
    <p:extLst>
      <p:ext uri="{19B8F6BF-5375-455C-9EA6-DF929625EA0E}">
        <p15:presenceInfo xmlns:p15="http://schemas.microsoft.com/office/powerpoint/2012/main" userId="efce18ea0c3e9a9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0" autoAdjust="0"/>
    <p:restoredTop sz="94706" autoAdjust="0"/>
  </p:normalViewPr>
  <p:slideViewPr>
    <p:cSldViewPr snapToGrid="0">
      <p:cViewPr varScale="1">
        <p:scale>
          <a:sx n="109" d="100"/>
          <a:sy n="109" d="100"/>
        </p:scale>
        <p:origin x="498" y="12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41DB8-B66F-4DC8-A96E-33677E0F90FF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4A0D4-B89B-4ADD-AF9E-38636B40E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9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B49C4A-65AC-492D-9701-81B46C3AD0E4}" type="datetimeFigureOut">
              <a:rPr lang="en-US" smtClean="0"/>
              <a:t>7/16/2019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69989-EB00-4EE7-BCB5-25BDC5BB2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63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 bwMode="hidden">
          <a:xfrm>
            <a:off x="-2" y="-400832"/>
            <a:ext cx="12192002" cy="6858000"/>
            <a:chOff x="-1" y="0"/>
            <a:chExt cx="12192002" cy="6858000"/>
          </a:xfrm>
        </p:grpSpPr>
        <p:cxnSp>
          <p:nvCxnSpPr>
            <p:cNvPr id="6" name="Straight Connector 5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1" name="Straight Connector 4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4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2" name="Straight Connector 5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" name="Straight Connector 4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5" name="Straight Connector 2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6" name="Straight Connector 3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45" y="1200941"/>
            <a:ext cx="9604310" cy="3225831"/>
          </a:xfrm>
        </p:spPr>
        <p:txBody>
          <a:bodyPr anchor="ctr">
            <a:normAutofit/>
          </a:bodyPr>
          <a:lstStyle>
            <a:lvl1pPr algn="ctr">
              <a:lnSpc>
                <a:spcPct val="76000"/>
              </a:lnSpc>
              <a:defRPr sz="4800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45" y="5432564"/>
            <a:ext cx="9604310" cy="45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4B5B-21A0-4192-BF4C-38187F1A68D8}" type="datetime1">
              <a:rPr lang="en-US" smtClean="0"/>
              <a:t>7/16/2019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accent1"/>
            </a:gs>
            <a:gs pos="97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8" name="Straight Connector 7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2" name="Straight Connector 41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7" name="Group 46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6" name="Straight Connector 2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41573"/>
            <a:ext cx="9601200" cy="2743200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000"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5431536"/>
            <a:ext cx="9601200" cy="4572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778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5CF7C-B333-48E1-A4A6-83A3C8B73AC0}" type="datetime1">
              <a:rPr lang="en-US" smtClean="0"/>
              <a:t>7/16/2019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0762-5CBF-4210-AB54-376B091119F8}" type="datetime1">
              <a:rPr lang="en-US" smtClean="0"/>
              <a:t>7/16/2019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B371-BF5F-4058-A212-1A908E4D2674}" type="datetime1">
              <a:rPr lang="en-US" smtClean="0"/>
              <a:t>7/16/2019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oup 160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62" name="Straight Connector 161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8" name="Group 177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96" name="Straight Connector 19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1" name="Group 20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207" name="Straight Connector 20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Straight Connector 20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Straight Connector 20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Straight Connector 20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Straight Connector 21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2" name="Straight Connector 20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Straight Connector 20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Straight Connector 20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Group 178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80" name="Straight Connector 179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5" name="Group 184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91" name="Straight Connector 190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Straight Connector 191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Straight Connector 192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Straight Connector 193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Straight Connector 194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6" name="Straight Connector 185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3" name="Footer Placeholder 2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12" name="Date Placeholder 2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083B-90AA-48CF-BAD5-00AA24D7F288}" type="datetime1">
              <a:rPr lang="en-US" smtClean="0"/>
              <a:t>7/16/2019</a:t>
            </a:fld>
            <a:endParaRPr lang="en-US"/>
          </a:p>
        </p:txBody>
      </p:sp>
      <p:sp>
        <p:nvSpPr>
          <p:cNvPr id="214" name="Slide Number Placeholder 2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0" name="Straight Connector 9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4" name="Straight Connector 4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Group 4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8" name="Straight Connector 27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Group 32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Rectangle 6"/>
          <p:cNvSpPr/>
          <p:nvPr userDrawn="1"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152" y="571500"/>
            <a:ext cx="3657600" cy="219710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197" y="571500"/>
            <a:ext cx="6217920" cy="5715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657600" cy="228595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5BAF629-ECA2-4CF3-B790-9D9BDED98269}" type="datetime1">
              <a:rPr lang="en-US" smtClean="0"/>
              <a:pPr/>
              <a:t>7/16/2019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9" name="Straight Connector 8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24"/>
            <p:cNvGrpSpPr/>
            <p:nvPr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3" name="Straight Connector 42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7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/>
            <p:cNvGrpSpPr/>
            <p:nvPr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7" name="Straight Connector 26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2" name="Group 31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Rectangle 59"/>
          <p:cNvSpPr/>
          <p:nvPr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9560" y="576072"/>
            <a:ext cx="3657600" cy="219456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412" y="-159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9560" y="2999232"/>
            <a:ext cx="3657600" cy="2286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031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29A4-78C8-47AB-BA06-22CB45938951}" type="datetime1">
              <a:rPr lang="en-US" smtClean="0"/>
              <a:t>7/16/2019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09314" y="489856"/>
            <a:ext cx="1687286" cy="530134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489856"/>
            <a:ext cx="7587344" cy="530134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D4ACF-2D82-46F2-A8E9-23963AA34E86}" type="datetime1">
              <a:rPr lang="en-US" smtClean="0"/>
              <a:t>7/16/2019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bg1"/>
            </a:gs>
            <a:gs pos="0">
              <a:schemeClr val="bg1">
                <a:lumMod val="100000"/>
              </a:schemeClr>
            </a:gs>
            <a:gs pos="100000">
              <a:schemeClr val="bg1">
                <a:lumMod val="95000"/>
                <a:alpha val="6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/>
          <p:cNvGrpSpPr/>
          <p:nvPr userDrawn="1"/>
        </p:nvGrpSpPr>
        <p:grpSpPr bwMode="hidden">
          <a:xfrm>
            <a:off x="-1" y="-195943"/>
            <a:ext cx="12192002" cy="6858000"/>
            <a:chOff x="-1" y="0"/>
            <a:chExt cx="12192002" cy="6858000"/>
          </a:xfrm>
        </p:grpSpPr>
        <p:cxnSp>
          <p:nvCxnSpPr>
            <p:cNvPr id="97" name="Straight Connector 96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3" name="Group 11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31" name="Straight Connector 13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6" name="Group 13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42" name="Straight Connector 14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7" name="Straight Connector 13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Group 11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15" name="Straight Connector 11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0" name="Group 11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26" name="Straight Connector 12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1" name="Straight Connector 12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03853"/>
            <a:ext cx="10993422" cy="7132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4337" y="1557061"/>
            <a:ext cx="10948685" cy="42341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48" name="Straight Connector 147"/>
          <p:cNvCxnSpPr/>
          <p:nvPr userDrawn="1"/>
        </p:nvCxnSpPr>
        <p:spPr>
          <a:xfrm>
            <a:off x="609600" y="6172200"/>
            <a:ext cx="10972800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1" y="6289679"/>
            <a:ext cx="6128030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Accelerate Wind Private and Confidential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94042" y="6289679"/>
            <a:ext cx="965946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B51B2453-8663-4C69-AF73-9FD7B1DEC5D0}" type="datetime1">
              <a:rPr lang="en-US" smtClean="0"/>
              <a:pPr/>
              <a:t>7/16/2019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65311" y="6289679"/>
            <a:ext cx="918882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9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9388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878012" indent="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614" y="364295"/>
            <a:ext cx="10993422" cy="713293"/>
          </a:xfrm>
        </p:spPr>
        <p:txBody>
          <a:bodyPr/>
          <a:lstStyle/>
          <a:p>
            <a:r>
              <a:rPr lang="en-US" dirty="0" smtClean="0"/>
              <a:t>Commercial Building </a:t>
            </a:r>
            <a:r>
              <a:rPr lang="en-US" dirty="0" smtClean="0"/>
              <a:t>Solar, Wind and Storage Solution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67871" y="1224822"/>
            <a:ext cx="2547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 smtClean="0"/>
              <a:t>Use Edge </a:t>
            </a:r>
            <a:r>
              <a:rPr lang="en-US" u="sng" dirty="0" smtClean="0"/>
              <a:t>Effects for Solar and Wind</a:t>
            </a:r>
            <a:endParaRPr lang="en-US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4488218" y="1224822"/>
            <a:ext cx="2547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 smtClean="0"/>
              <a:t>Storage-Integrated </a:t>
            </a:r>
            <a:r>
              <a:rPr lang="en-US" u="sng" dirty="0" smtClean="0"/>
              <a:t>Powertrain</a:t>
            </a:r>
            <a:endParaRPr lang="en-US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8028035" y="1224821"/>
            <a:ext cx="25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 smtClean="0"/>
              <a:t>Sale to Solar Installers</a:t>
            </a:r>
            <a:endParaRPr lang="en-US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209CBA9-BEEE-47F0-81E6-F4F21DA9B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473" y="1893911"/>
            <a:ext cx="2056054" cy="1488356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683288" y="1023715"/>
            <a:ext cx="3116425" cy="4629255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3586" y="3538045"/>
            <a:ext cx="3090687" cy="105595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4213370" y="1023715"/>
            <a:ext cx="3116425" cy="4629255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/>
          <p:cNvGrpSpPr/>
          <p:nvPr/>
        </p:nvGrpSpPr>
        <p:grpSpPr>
          <a:xfrm>
            <a:off x="4340042" y="2342316"/>
            <a:ext cx="3030186" cy="1081949"/>
            <a:chOff x="4334778" y="2521698"/>
            <a:chExt cx="3030186" cy="1081949"/>
          </a:xfrm>
        </p:grpSpPr>
        <p:sp>
          <p:nvSpPr>
            <p:cNvPr id="22" name="Rounded Rectangle 21"/>
            <p:cNvSpPr/>
            <p:nvPr/>
          </p:nvSpPr>
          <p:spPr>
            <a:xfrm>
              <a:off x="5429033" y="2521701"/>
              <a:ext cx="595028" cy="1039948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n-US" sz="1200" dirty="0" smtClean="0"/>
                <a:t>Flywheel</a:t>
              </a:r>
              <a:endParaRPr lang="en-US" sz="1200" dirty="0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6234978" y="2521698"/>
              <a:ext cx="223935" cy="1030367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n-US" sz="1200" dirty="0" smtClean="0"/>
                <a:t>Generator</a:t>
              </a:r>
              <a:endParaRPr lang="en-US" sz="1200" dirty="0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6609756" y="2521698"/>
              <a:ext cx="223935" cy="1030367"/>
            </a:xfrm>
            <a:prstGeom prst="roundRec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n-US" sz="1200" dirty="0" smtClean="0"/>
                <a:t>Inverter</a:t>
              </a:r>
              <a:endParaRPr lang="en-US" sz="1200" dirty="0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334778" y="2521701"/>
              <a:ext cx="824543" cy="1039948"/>
            </a:xfrm>
            <a:prstGeom prst="roundRect">
              <a:avLst/>
            </a:prstGeom>
            <a:ln w="1905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rtlCol="0" anchor="ctr"/>
            <a:lstStyle/>
            <a:p>
              <a:pPr algn="ctr"/>
              <a:r>
                <a:rPr lang="en-US" sz="1200" dirty="0" smtClean="0"/>
                <a:t>Wind Turbine Rotor</a:t>
              </a:r>
              <a:endParaRPr lang="en-US" sz="1200" dirty="0"/>
            </a:p>
          </p:txBody>
        </p:sp>
        <p:cxnSp>
          <p:nvCxnSpPr>
            <p:cNvPr id="27" name="Straight Arrow Connector 26"/>
            <p:cNvCxnSpPr>
              <a:stCxn id="25" idx="3"/>
              <a:endCxn id="22" idx="1"/>
            </p:cNvCxnSpPr>
            <p:nvPr/>
          </p:nvCxnSpPr>
          <p:spPr>
            <a:xfrm>
              <a:off x="5159321" y="3041675"/>
              <a:ext cx="269712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>
              <a:stCxn id="22" idx="3"/>
              <a:endCxn id="23" idx="1"/>
            </p:cNvCxnSpPr>
            <p:nvPr/>
          </p:nvCxnSpPr>
          <p:spPr>
            <a:xfrm flipV="1">
              <a:off x="6024061" y="3036882"/>
              <a:ext cx="210917" cy="479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23" idx="3"/>
              <a:endCxn id="24" idx="1"/>
            </p:cNvCxnSpPr>
            <p:nvPr/>
          </p:nvCxnSpPr>
          <p:spPr>
            <a:xfrm>
              <a:off x="6458913" y="3036882"/>
              <a:ext cx="15084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Elbow Connector 46"/>
            <p:cNvCxnSpPr>
              <a:stCxn id="24" idx="3"/>
            </p:cNvCxnSpPr>
            <p:nvPr/>
          </p:nvCxnSpPr>
          <p:spPr>
            <a:xfrm>
              <a:off x="6833691" y="3036882"/>
              <a:ext cx="236954" cy="295594"/>
            </a:xfrm>
            <a:prstGeom prst="bentConnector2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48" name="TextBox 47"/>
            <p:cNvSpPr txBox="1"/>
            <p:nvPr/>
          </p:nvSpPr>
          <p:spPr>
            <a:xfrm>
              <a:off x="6872570" y="3357426"/>
              <a:ext cx="49239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smtClean="0"/>
                <a:t>Grid</a:t>
              </a:r>
              <a:endParaRPr lang="en-US" sz="1000" dirty="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870258" y="5247301"/>
            <a:ext cx="2742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Total Power Increases</a:t>
            </a:r>
            <a:endParaRPr lang="en-US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253803" y="4632296"/>
            <a:ext cx="311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Hardware Cost </a:t>
            </a:r>
            <a:r>
              <a:rPr lang="en-US" b="1" dirty="0" smtClean="0"/>
              <a:t>Reduction, Intermittency Reduced through Storage</a:t>
            </a:r>
            <a:endParaRPr lang="en-US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8081686" y="5186294"/>
            <a:ext cx="2439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Soft Cost Reduction</a:t>
            </a:r>
            <a:endParaRPr lang="en-US" b="1" dirty="0"/>
          </a:p>
        </p:txBody>
      </p:sp>
      <p:pic>
        <p:nvPicPr>
          <p:cNvPr id="54" name="Picture 4" descr="https://www.seia.org/sites/default/files/target%20smb.jpg">
            <a:extLst>
              <a:ext uri="{FF2B5EF4-FFF2-40B4-BE49-F238E27FC236}">
                <a16:creationId xmlns:a16="http://schemas.microsoft.com/office/drawing/2014/main" id="{87A01552-DA7E-4403-84D6-3B4C3EDD49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84"/>
          <a:stretch/>
        </p:blipFill>
        <p:spPr bwMode="auto">
          <a:xfrm>
            <a:off x="7783885" y="3878970"/>
            <a:ext cx="3100930" cy="1251382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7743452" y="1023715"/>
            <a:ext cx="3116425" cy="4629255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7732414" y="1654271"/>
            <a:ext cx="294536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Add on product to solar offering 20% additional energy generation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Diversifies </a:t>
            </a:r>
            <a:r>
              <a:rPr lang="en-US" sz="1400" dirty="0"/>
              <a:t>o</a:t>
            </a:r>
            <a:r>
              <a:rPr lang="en-US" sz="1400" dirty="0" smtClean="0"/>
              <a:t>ffering </a:t>
            </a:r>
            <a:r>
              <a:rPr lang="en-US" sz="1400" dirty="0" smtClean="0"/>
              <a:t>of </a:t>
            </a:r>
            <a:r>
              <a:rPr lang="en-US" sz="1400" dirty="0"/>
              <a:t>i</a:t>
            </a:r>
            <a:r>
              <a:rPr lang="en-US" sz="1400" dirty="0" smtClean="0"/>
              <a:t>nstallers in volatile market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Using soft costs from solar installers allows overall cost reduction and market adoption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Validated with 100+ installers</a:t>
            </a:r>
            <a:endParaRPr lang="en-US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744734" y="3447356"/>
            <a:ext cx="305774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Reduce costs of solar and wind by placing a combined system on roof 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Channel captures naturally faster wind speeds at roof 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Solar sits on top, weight of turbine provides stability to loads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Modular install like solar today</a:t>
            </a:r>
            <a:endParaRPr lang="en-US" sz="14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5765320"/>
            <a:ext cx="1158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Partnerships with Argonne National Lab and Illinois Institute of Technology; Seeking Pilot Project Opportunities!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24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iamond Grid 16x9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 diamond grid presentation (widescreen).potx" id="{B2221865-AD13-4DF0-B68E-BF08E8CC5659}" vid="{BAA0C488-98B6-4F47-8E1C-5C7CD9605F73}"/>
    </a:ext>
  </a:extLst>
</a:theme>
</file>

<file path=ppt/theme/theme2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diamond grid presentation (widescreen)</Template>
  <TotalTime>18165</TotalTime>
  <Words>134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Diamond Grid 16x9</vt:lpstr>
      <vt:lpstr>Commercial Building Solar, Wind and Storage Solution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Erika Boeing</dc:creator>
  <cp:lastModifiedBy>Boeing, Erika</cp:lastModifiedBy>
  <cp:revision>203</cp:revision>
  <dcterms:created xsi:type="dcterms:W3CDTF">2017-07-31T14:27:14Z</dcterms:created>
  <dcterms:modified xsi:type="dcterms:W3CDTF">2019-07-16T16:48:55Z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