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9" r:id="rId1"/>
  </p:sldMasterIdLst>
  <p:notesMasterIdLst>
    <p:notesMasterId r:id="rId3"/>
  </p:notesMasterIdLst>
  <p:sldIdLst>
    <p:sldId id="256" r:id="rId2"/>
  </p:sldIdLst>
  <p:sldSz cx="9144000" cy="6858000" type="screen4x3"/>
  <p:notesSz cx="7010400" cy="9296400"/>
  <p:embeddedFontLst>
    <p:embeddedFont>
      <p:font typeface="Cabin" panose="020B060402020202020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000000"/>
          </p15:clr>
        </p15:guide>
        <p15:guide id="2" pos="2208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1EEB2EF-5DEC-405D-87B7-5696E5AE1292}">
  <a:tblStyle styleId="{81EEB2EF-5DEC-405D-87B7-5696E5AE129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43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8475" cy="468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00" tIns="46800" rIns="93600" bIns="468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1925" y="0"/>
            <a:ext cx="3038475" cy="468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00" tIns="46800" rIns="93600" bIns="468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62050" y="703262"/>
            <a:ext cx="4686300" cy="3514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35037" y="4452937"/>
            <a:ext cx="5140325" cy="41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00" tIns="46800" rIns="93600" bIns="468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8087"/>
            <a:ext cx="3038475" cy="468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00" tIns="46800" rIns="93600" bIns="468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1925" y="8828087"/>
            <a:ext cx="3038475" cy="468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00" tIns="46800" rIns="936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5316629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:notes"/>
          <p:cNvSpPr txBox="1">
            <a:spLocks noGrp="1"/>
          </p:cNvSpPr>
          <p:nvPr>
            <p:ph type="body" idx="1"/>
          </p:nvPr>
        </p:nvSpPr>
        <p:spPr>
          <a:xfrm>
            <a:off x="935037" y="4452937"/>
            <a:ext cx="5140325" cy="41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00" tIns="46800" rIns="936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3" name="Google Shape;2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703263"/>
            <a:ext cx="4686300" cy="3514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26683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body" idx="1"/>
          </p:nvPr>
        </p:nvSpPr>
        <p:spPr>
          <a:xfrm>
            <a:off x="457200" y="1257300"/>
            <a:ext cx="4038600" cy="50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Char char="o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2"/>
          </p:nvPr>
        </p:nvSpPr>
        <p:spPr>
          <a:xfrm>
            <a:off x="4648200" y="1257300"/>
            <a:ext cx="4038600" cy="50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  <a:defRPr sz="2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Char char="o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74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body" idx="3"/>
          </p:nvPr>
        </p:nvSpPr>
        <p:spPr>
          <a:xfrm>
            <a:off x="2171699" y="6381749"/>
            <a:ext cx="6384925" cy="476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40762" y="6454775"/>
            <a:ext cx="503237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963612"/>
            <a:ext cx="9174162" cy="6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6337300"/>
            <a:ext cx="2036762" cy="45243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57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body" idx="1"/>
          </p:nvPr>
        </p:nvSpPr>
        <p:spPr>
          <a:xfrm>
            <a:off x="457200" y="1257300"/>
            <a:ext cx="8229600" cy="5045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40762" y="6454775"/>
            <a:ext cx="503237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737B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A737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 spd="med">
    <p:fade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51" y="4418543"/>
            <a:ext cx="4855142" cy="2244572"/>
          </a:xfrm>
          <a:prstGeom prst="rect">
            <a:avLst/>
          </a:prstGeom>
        </p:spPr>
      </p:pic>
      <p:sp>
        <p:nvSpPr>
          <p:cNvPr id="25" name="Google Shape;25;p3"/>
          <p:cNvSpPr txBox="1">
            <a:spLocks noGrp="1"/>
          </p:cNvSpPr>
          <p:nvPr>
            <p:ph type="title"/>
          </p:nvPr>
        </p:nvSpPr>
        <p:spPr>
          <a:xfrm>
            <a:off x="76200" y="-54350"/>
            <a:ext cx="9067800" cy="9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600" dirty="0" smtClean="0">
                <a:latin typeface="+mn-lt"/>
                <a:ea typeface="Arial"/>
                <a:cs typeface="Arial"/>
                <a:sym typeface="Arial"/>
              </a:rPr>
              <a:t>Weatherproof PV Power for Storm Resilience – </a:t>
            </a:r>
            <a:r>
              <a:rPr lang="en-US" sz="1600" dirty="0" smtClean="0">
                <a:latin typeface="+mn-lt"/>
                <a:ea typeface="Arial"/>
                <a:cs typeface="Arial"/>
                <a:sym typeface="Arial"/>
              </a:rPr>
              <a:t>SurePV</a:t>
            </a:r>
            <a:r>
              <a:rPr lang="en-US" sz="1600" dirty="0" smtClean="0">
                <a:latin typeface="+mn-lt"/>
                <a:ea typeface="Arial"/>
                <a:cs typeface="Arial"/>
                <a:sym typeface="Arial"/>
              </a:rPr>
              <a:t/>
            </a:r>
            <a:br>
              <a:rPr lang="en-US" sz="1600" dirty="0" smtClean="0">
                <a:latin typeface="+mn-lt"/>
                <a:ea typeface="Arial"/>
                <a:cs typeface="Arial"/>
                <a:sym typeface="Arial"/>
              </a:rPr>
            </a:br>
            <a:r>
              <a:rPr lang="en-US" sz="1200" dirty="0" smtClean="0">
                <a:latin typeface="+mn-lt"/>
                <a:ea typeface="Arial"/>
                <a:cs typeface="Arial"/>
                <a:sym typeface="Arial"/>
              </a:rPr>
              <a:t>Factory </a:t>
            </a:r>
            <a:r>
              <a:rPr lang="en-US" sz="1200" dirty="0">
                <a:latin typeface="+mn-lt"/>
                <a:ea typeface="Arial"/>
                <a:cs typeface="Arial"/>
                <a:sym typeface="Arial"/>
              </a:rPr>
              <a:t>Built and Rapidly </a:t>
            </a:r>
            <a:r>
              <a:rPr lang="en-US" sz="1200" dirty="0" smtClean="0">
                <a:latin typeface="+mn-lt"/>
                <a:ea typeface="Arial"/>
                <a:cs typeface="Arial"/>
                <a:sym typeface="Arial"/>
              </a:rPr>
              <a:t>Deployed Solar </a:t>
            </a:r>
            <a:r>
              <a:rPr lang="en-US" sz="1200" dirty="0">
                <a:latin typeface="+mn-lt"/>
                <a:ea typeface="Arial"/>
                <a:cs typeface="Arial"/>
                <a:sym typeface="Arial"/>
              </a:rPr>
              <a:t>PV </a:t>
            </a:r>
            <a:r>
              <a:rPr lang="en-US" sz="1200" dirty="0" smtClean="0">
                <a:latin typeface="+mn-lt"/>
                <a:ea typeface="Arial"/>
                <a:cs typeface="Arial"/>
                <a:sym typeface="Arial"/>
              </a:rPr>
              <a:t>Microgrid Protects </a:t>
            </a:r>
            <a:r>
              <a:rPr lang="en-US" sz="1200" dirty="0">
                <a:latin typeface="+mn-lt"/>
                <a:ea typeface="Arial"/>
                <a:cs typeface="Arial"/>
                <a:sym typeface="Arial"/>
              </a:rPr>
              <a:t>Critical </a:t>
            </a:r>
            <a:r>
              <a:rPr lang="en-US" sz="1200" dirty="0" smtClean="0">
                <a:latin typeface="+mn-lt"/>
                <a:ea typeface="Arial"/>
                <a:cs typeface="Arial"/>
                <a:sym typeface="Arial"/>
              </a:rPr>
              <a:t>Infrastructure From </a:t>
            </a:r>
            <a:r>
              <a:rPr lang="en-US" sz="1200" dirty="0">
                <a:latin typeface="+mn-lt"/>
                <a:ea typeface="Arial"/>
                <a:cs typeface="Arial"/>
                <a:sym typeface="Arial"/>
              </a:rPr>
              <a:t>Catastrophic Grid Loss</a:t>
            </a:r>
            <a:endParaRPr sz="1200" dirty="0">
              <a:latin typeface="+mn-lt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1200" dirty="0">
                <a:latin typeface="+mn-lt"/>
                <a:ea typeface="Arial"/>
                <a:cs typeface="Arial"/>
                <a:sym typeface="Arial"/>
              </a:rPr>
              <a:t>Fred Milder, PhD</a:t>
            </a:r>
            <a:r>
              <a:rPr lang="en-US" sz="1200" dirty="0" smtClean="0">
                <a:latin typeface="+mn-lt"/>
                <a:ea typeface="Arial"/>
                <a:cs typeface="Arial"/>
                <a:sym typeface="Arial"/>
              </a:rPr>
              <a:t>. Team Leader, </a:t>
            </a:r>
            <a:r>
              <a:rPr lang="en-US" sz="1200" dirty="0">
                <a:latin typeface="+mn-lt"/>
                <a:ea typeface="Arial"/>
                <a:cs typeface="Arial"/>
                <a:sym typeface="Arial"/>
              </a:rPr>
              <a:t>AMENERGY Distributed Energy </a:t>
            </a:r>
            <a:r>
              <a:rPr lang="en-US" sz="1200" dirty="0" smtClean="0">
                <a:latin typeface="+mn-lt"/>
                <a:ea typeface="Arial"/>
                <a:cs typeface="Arial"/>
                <a:sym typeface="Arial"/>
              </a:rPr>
              <a:t>Resources</a:t>
            </a:r>
            <a:endParaRPr sz="1200" dirty="0">
              <a:latin typeface="+mn-lt"/>
              <a:ea typeface="Arial"/>
              <a:cs typeface="Arial"/>
            </a:endParaRPr>
          </a:p>
        </p:txBody>
      </p:sp>
      <p:sp>
        <p:nvSpPr>
          <p:cNvPr id="28" name="Google Shape;28;p3"/>
          <p:cNvSpPr txBox="1"/>
          <p:nvPr/>
        </p:nvSpPr>
        <p:spPr>
          <a:xfrm>
            <a:off x="76200" y="1352728"/>
            <a:ext cx="4446600" cy="297765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100" dirty="0">
                <a:solidFill>
                  <a:schemeClr val="dk1"/>
                </a:solidFill>
                <a:latin typeface="+mn-lt"/>
              </a:rPr>
              <a:t>The U.S. electrical grid consists of large centralized generation plants and long distance transmission and distribution lines that leave critical infrastructure at risk. </a:t>
            </a:r>
            <a:r>
              <a:rPr lang="en-US" sz="1100" dirty="0">
                <a:latin typeface="+mn-lt"/>
              </a:rPr>
              <a:t>Rather than system-wide attempts to protect the entire grid from hazards, we believe that adoption of small, local, solar microgrids is a priority in the race to protect our critical infrastructure. Our project goal is to create a product that will accelerate that adoption and protect our infrastructure. </a:t>
            </a:r>
            <a:endParaRPr sz="1100" dirty="0">
              <a:solidFill>
                <a:schemeClr val="dk1"/>
              </a:solidFill>
              <a:latin typeface="+mn-l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100" dirty="0">
                <a:solidFill>
                  <a:schemeClr val="dk1"/>
                </a:solidFill>
                <a:latin typeface="+mn-lt"/>
              </a:rPr>
              <a:t>The major objective of this project is to develop and test a </a:t>
            </a:r>
            <a:r>
              <a:rPr lang="en-US" sz="1100" dirty="0" smtClean="0">
                <a:solidFill>
                  <a:schemeClr val="dk1"/>
                </a:solidFill>
                <a:latin typeface="+mn-lt"/>
              </a:rPr>
              <a:t>solar- </a:t>
            </a:r>
            <a:r>
              <a:rPr lang="en-US" sz="1100" dirty="0">
                <a:solidFill>
                  <a:schemeClr val="dk1"/>
                </a:solidFill>
                <a:latin typeface="+mn-lt"/>
              </a:rPr>
              <a:t>based, local energy generation product </a:t>
            </a:r>
            <a:r>
              <a:rPr lang="en-US" sz="1100" dirty="0" smtClean="0">
                <a:solidFill>
                  <a:schemeClr val="dk1"/>
                </a:solidFill>
                <a:latin typeface="+mn-lt"/>
              </a:rPr>
              <a:t>(SurePV) </a:t>
            </a:r>
            <a:r>
              <a:rPr lang="en-US" sz="1100" dirty="0">
                <a:solidFill>
                  <a:schemeClr val="dk1"/>
                </a:solidFill>
                <a:latin typeface="+mn-lt"/>
              </a:rPr>
              <a:t>that will directly connect to critical infrastructure such as hospitals, emergency shelters, communications structures, and water supply </a:t>
            </a:r>
            <a:r>
              <a:rPr lang="en-US" sz="1100" dirty="0" smtClean="0">
                <a:solidFill>
                  <a:schemeClr val="dk1"/>
                </a:solidFill>
                <a:latin typeface="+mn-lt"/>
              </a:rPr>
              <a:t>systems</a:t>
            </a:r>
            <a:r>
              <a:rPr lang="en-US" sz="1100" dirty="0">
                <a:solidFill>
                  <a:schemeClr val="dk1"/>
                </a:solidFill>
                <a:latin typeface="+mn-lt"/>
              </a:rPr>
              <a:t>.</a:t>
            </a:r>
            <a:r>
              <a:rPr lang="en-US" sz="1100" dirty="0" smtClean="0">
                <a:solidFill>
                  <a:schemeClr val="dk1"/>
                </a:solidFill>
                <a:latin typeface="+mn-lt"/>
              </a:rPr>
              <a:t> The </a:t>
            </a:r>
            <a:r>
              <a:rPr lang="en-US" sz="1100" dirty="0" smtClean="0">
                <a:solidFill>
                  <a:schemeClr val="dk1"/>
                </a:solidFill>
                <a:latin typeface="+mn-lt"/>
              </a:rPr>
              <a:t>SurePV </a:t>
            </a:r>
            <a:r>
              <a:rPr lang="en-US" sz="1100" dirty="0">
                <a:solidFill>
                  <a:schemeClr val="dk1"/>
                </a:solidFill>
                <a:latin typeface="+mn-lt"/>
              </a:rPr>
              <a:t>is delivered as a complete system in a 20 ft shipping container, and will operate grid-tied or off-grid, responding to the presence of the grid by automatically switching between the two modes. </a:t>
            </a:r>
            <a:r>
              <a:rPr lang="en-US" sz="1100" dirty="0" smtClean="0">
                <a:solidFill>
                  <a:schemeClr val="dk1"/>
                </a:solidFill>
                <a:latin typeface="+mn-lt"/>
              </a:rPr>
              <a:t>The automated panel retraction to protect the unit during storms is triggered by a command or a National Weather Alert from the internet or a cell phone.</a:t>
            </a:r>
            <a:r>
              <a:rPr lang="en-US" sz="1100" dirty="0">
                <a:solidFill>
                  <a:schemeClr val="dk1"/>
                </a:solidFill>
                <a:latin typeface="+mn-lt"/>
              </a:rPr>
              <a:t/>
            </a:r>
            <a:br>
              <a:rPr lang="en-US" sz="1100" dirty="0">
                <a:solidFill>
                  <a:schemeClr val="dk1"/>
                </a:solidFill>
                <a:latin typeface="+mn-lt"/>
              </a:rPr>
            </a:br>
            <a:endParaRPr sz="1100" b="0" i="0" u="none" strike="noStrike" cap="none" dirty="0">
              <a:solidFill>
                <a:schemeClr val="dk1"/>
              </a:solidFill>
              <a:latin typeface="+mn-lt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+mn-lt"/>
              <a:sym typeface="Arial"/>
            </a:endParaRPr>
          </a:p>
        </p:txBody>
      </p:sp>
      <p:sp>
        <p:nvSpPr>
          <p:cNvPr id="29" name="Google Shape;29;p3"/>
          <p:cNvSpPr txBox="1"/>
          <p:nvPr/>
        </p:nvSpPr>
        <p:spPr>
          <a:xfrm>
            <a:off x="98056" y="1041064"/>
            <a:ext cx="3085817" cy="4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Project Summary</a:t>
            </a:r>
            <a:endParaRPr sz="14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3"/>
          <p:cNvSpPr txBox="1"/>
          <p:nvPr/>
        </p:nvSpPr>
        <p:spPr>
          <a:xfrm>
            <a:off x="5232200" y="3873595"/>
            <a:ext cx="3911800" cy="261942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dirty="0">
                <a:latin typeface="+mn-lt"/>
              </a:rPr>
              <a:t>The goal of </a:t>
            </a:r>
            <a:r>
              <a:rPr lang="en-US" sz="1100" dirty="0" smtClean="0">
                <a:latin typeface="+mn-lt"/>
              </a:rPr>
              <a:t>Weatherproof PV Power is to protect </a:t>
            </a:r>
            <a:r>
              <a:rPr lang="en-US" sz="1100" dirty="0">
                <a:latin typeface="+mn-lt"/>
              </a:rPr>
              <a:t>the nation’s critical infrastructure from electrical energy disruptions. The </a:t>
            </a:r>
            <a:r>
              <a:rPr lang="en-US" sz="1100" dirty="0" smtClean="0">
                <a:latin typeface="+mn-lt"/>
              </a:rPr>
              <a:t>SurePV </a:t>
            </a:r>
            <a:r>
              <a:rPr lang="en-US" sz="1100" dirty="0">
                <a:latin typeface="+mn-lt"/>
              </a:rPr>
              <a:t>is a </a:t>
            </a:r>
            <a:r>
              <a:rPr lang="en-US" sz="1100" dirty="0" smtClean="0">
                <a:latin typeface="+mn-lt"/>
              </a:rPr>
              <a:t>solar-based </a:t>
            </a:r>
            <a:r>
              <a:rPr lang="en-US" sz="1100" dirty="0">
                <a:latin typeface="+mn-lt"/>
              </a:rPr>
              <a:t>distributed energy resource (DER) that will operate as a fully islanding microgrid, guaranteeing continuous electrical service to any attached infrastructure element. In normal operation </a:t>
            </a:r>
            <a:r>
              <a:rPr lang="en-US" sz="1100" dirty="0" smtClean="0">
                <a:latin typeface="+mn-lt"/>
              </a:rPr>
              <a:t>SurePV </a:t>
            </a:r>
            <a:r>
              <a:rPr lang="en-US" sz="1100" dirty="0">
                <a:latin typeface="+mn-lt"/>
              </a:rPr>
              <a:t>adds a solar resource to the grid; when the grid collapses due to a cyber attack or a natural hazard, the </a:t>
            </a:r>
            <a:r>
              <a:rPr lang="en-US" sz="1100" dirty="0" smtClean="0">
                <a:latin typeface="+mn-lt"/>
              </a:rPr>
              <a:t>SurePV </a:t>
            </a:r>
            <a:r>
              <a:rPr lang="en-US" sz="1100" dirty="0">
                <a:latin typeface="+mn-lt"/>
              </a:rPr>
              <a:t>provides the needed electric service to protect the critical infrastructure. </a:t>
            </a:r>
            <a:r>
              <a:rPr lang="en-US" sz="1100" dirty="0" smtClean="0">
                <a:latin typeface="+mn-lt"/>
              </a:rPr>
              <a:t>The unit self-protects during extreme weather events by automatically retracting the panels back into the container while still providing power from batteries or an internal backup generator. Deployment </a:t>
            </a:r>
            <a:r>
              <a:rPr lang="en-US" sz="1100" dirty="0">
                <a:latin typeface="+mn-lt"/>
              </a:rPr>
              <a:t>of </a:t>
            </a:r>
            <a:r>
              <a:rPr lang="en-US" sz="1100" dirty="0" smtClean="0">
                <a:latin typeface="+mn-lt"/>
              </a:rPr>
              <a:t>SurePV </a:t>
            </a:r>
            <a:r>
              <a:rPr lang="en-US" sz="1100" dirty="0">
                <a:latin typeface="+mn-lt"/>
              </a:rPr>
              <a:t>units at critical infrastructure across the grid will contribute to the building of a resilient power ecosystem. </a:t>
            </a:r>
            <a:br>
              <a:rPr lang="en-US" sz="1100" dirty="0">
                <a:latin typeface="+mn-lt"/>
              </a:rPr>
            </a:br>
            <a:endParaRPr sz="1100" i="0" u="none" strike="noStrike" cap="none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4725319" y="1099087"/>
            <a:ext cx="3276600" cy="338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Key Personnel / Organizations </a:t>
            </a:r>
            <a:endParaRPr sz="14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3"/>
          <p:cNvSpPr txBox="1"/>
          <p:nvPr/>
        </p:nvSpPr>
        <p:spPr>
          <a:xfrm>
            <a:off x="4749869" y="1407312"/>
            <a:ext cx="3252050" cy="56470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/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Fred Milder</a:t>
            </a:r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, </a:t>
            </a:r>
            <a:r>
              <a:rPr lang="en-US" sz="1000" b="0" i="0" u="none" strike="noStrike" cap="none" smtClean="0">
                <a:solidFill>
                  <a:schemeClr val="dk1"/>
                </a:solidFill>
                <a:latin typeface="+mn-lt"/>
                <a:sym typeface="Arial"/>
              </a:rPr>
              <a:t>Peter Page, Mark </a:t>
            </a:r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Howell / </a:t>
            </a:r>
            <a:r>
              <a:rPr lang="en-US" sz="1000" dirty="0" smtClean="0">
                <a:solidFill>
                  <a:schemeClr val="dk1"/>
                </a:solidFill>
                <a:latin typeface="+mn-lt"/>
              </a:rPr>
              <a:t>AMENERGY</a:t>
            </a:r>
          </a:p>
          <a:p>
            <a:pPr lvl="0"/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Gared Gruber</a:t>
            </a:r>
            <a:r>
              <a:rPr lang="en-US" sz="1000" dirty="0" smtClean="0">
                <a:solidFill>
                  <a:schemeClr val="dk1"/>
                </a:solidFill>
                <a:latin typeface="+mn-lt"/>
              </a:rPr>
              <a:t> </a:t>
            </a:r>
            <a:r>
              <a:rPr lang="en-US" sz="1000" dirty="0">
                <a:solidFill>
                  <a:schemeClr val="dk1"/>
                </a:solidFill>
                <a:latin typeface="+mn-lt"/>
              </a:rPr>
              <a:t>/ </a:t>
            </a:r>
            <a:r>
              <a:rPr lang="en-US" sz="1000" b="0" i="0" u="none" strike="noStrike" cap="none" dirty="0">
                <a:solidFill>
                  <a:schemeClr val="dk1"/>
                </a:solidFill>
                <a:latin typeface="+mn-lt"/>
                <a:sym typeface="Arial"/>
              </a:rPr>
              <a:t>G2 Project </a:t>
            </a:r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Fusion</a:t>
            </a:r>
            <a:r>
              <a:rPr lang="en-US" sz="1000" b="0" i="0" u="none" strike="noStrike" cap="none" dirty="0">
                <a:solidFill>
                  <a:schemeClr val="dk1"/>
                </a:solidFill>
                <a:latin typeface="+mn-lt"/>
                <a:sym typeface="Arial"/>
              </a:rPr>
              <a:t/>
            </a:r>
            <a:br>
              <a:rPr lang="en-US" sz="1000" b="0" i="0" u="none" strike="noStrike" cap="none" dirty="0">
                <a:solidFill>
                  <a:schemeClr val="dk1"/>
                </a:solidFill>
                <a:latin typeface="+mn-lt"/>
                <a:sym typeface="Arial"/>
              </a:rPr>
            </a:br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Kenneth </a:t>
            </a:r>
            <a:r>
              <a:rPr lang="en-US" sz="1000" b="0" i="0" u="none" strike="noStrike" cap="none" dirty="0">
                <a:solidFill>
                  <a:schemeClr val="dk1"/>
                </a:solidFill>
                <a:latin typeface="+mn-lt"/>
                <a:sym typeface="Arial"/>
              </a:rPr>
              <a:t>Armijo / Sandia National </a:t>
            </a:r>
            <a:r>
              <a:rPr lang="en-US" sz="1000" b="0" i="0" u="none" strike="noStrike" cap="none" dirty="0" smtClean="0">
                <a:solidFill>
                  <a:schemeClr val="dk1"/>
                </a:solidFill>
                <a:latin typeface="+mn-lt"/>
                <a:sym typeface="Arial"/>
              </a:rPr>
              <a:t>Laboratories</a:t>
            </a:r>
            <a:endParaRPr sz="1400" b="0" i="0" u="none" strike="noStrike" cap="none" dirty="0">
              <a:solidFill>
                <a:srgbClr val="000000"/>
              </a:solidFill>
              <a:latin typeface="+mn-lt"/>
              <a:sym typeface="Arial"/>
            </a:endParaRPr>
          </a:p>
        </p:txBody>
      </p:sp>
      <p:graphicFrame>
        <p:nvGraphicFramePr>
          <p:cNvPr id="35" name="Google Shape;35;p3"/>
          <p:cNvGraphicFramePr/>
          <p:nvPr>
            <p:extLst>
              <p:ext uri="{D42A27DB-BD31-4B8C-83A1-F6EECF244321}">
                <p14:modId xmlns:p14="http://schemas.microsoft.com/office/powerpoint/2010/main" val="736335795"/>
              </p:ext>
            </p:extLst>
          </p:nvPr>
        </p:nvGraphicFramePr>
        <p:xfrm>
          <a:off x="4743646" y="2317459"/>
          <a:ext cx="4083750" cy="1072231"/>
        </p:xfrm>
        <a:graphic>
          <a:graphicData uri="http://schemas.openxmlformats.org/drawingml/2006/table">
            <a:tbl>
              <a:tblPr>
                <a:noFill/>
                <a:tableStyleId>{81EEB2EF-5DEC-405D-87B7-5696E5AE1292}</a:tableStyleId>
              </a:tblPr>
              <a:tblGrid>
                <a:gridCol w="594400"/>
                <a:gridCol w="3489350"/>
              </a:tblGrid>
              <a:tr h="20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US" sz="1000" b="1" i="0" u="none" strike="noStrike" cap="none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Ready:       </a:t>
                      </a:r>
                      <a:endParaRPr sz="1400" u="none" strike="noStrike" cap="none" dirty="0"/>
                    </a:p>
                  </a:txBody>
                  <a:tcPr marL="45700" marR="0" marT="0" marB="0" anchor="ctr">
                    <a:lnR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000" u="none" strike="noStrike" cap="none" dirty="0" smtClean="0">
                          <a:solidFill>
                            <a:schemeClr val="dk1"/>
                          </a:solidFill>
                        </a:rPr>
                        <a:t>Critical Concept Proven</a:t>
                      </a:r>
                      <a:endParaRPr sz="1000" u="none" strike="noStrike" cap="none" dirty="0"/>
                    </a:p>
                  </a:txBody>
                  <a:tcPr marL="91425" marR="0" marT="0" marB="0" anchor="ctr">
                    <a:lnL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74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US" sz="1000" b="1" i="0" u="none" strike="noStrike" cap="none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Set:</a:t>
                      </a:r>
                      <a:endParaRPr sz="1400" u="none" strike="noStrike" cap="none" dirty="0"/>
                    </a:p>
                  </a:txBody>
                  <a:tcPr marL="45700" marR="0" marT="45700" marB="0"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000" u="none" strike="noStrike" cap="none" dirty="0" smtClean="0">
                          <a:solidFill>
                            <a:schemeClr val="dk1"/>
                          </a:solidFill>
                        </a:rPr>
                        <a:t>Product Sub</a:t>
                      </a:r>
                      <a:r>
                        <a:rPr lang="en-US" sz="1000" dirty="0" smtClean="0">
                          <a:solidFill>
                            <a:schemeClr val="dk1"/>
                          </a:solidFill>
                        </a:rPr>
                        <a:t>a</a:t>
                      </a:r>
                      <a:r>
                        <a:rPr lang="en-US" sz="1000" u="none" strike="noStrike" cap="none" dirty="0" smtClean="0">
                          <a:solidFill>
                            <a:schemeClr val="dk1"/>
                          </a:solidFill>
                        </a:rPr>
                        <a:t>ssembl</a:t>
                      </a:r>
                      <a:r>
                        <a:rPr lang="en-US" sz="1000" dirty="0" smtClean="0">
                          <a:solidFill>
                            <a:schemeClr val="dk1"/>
                          </a:solidFill>
                        </a:rPr>
                        <a:t>ies</a:t>
                      </a:r>
                      <a:r>
                        <a:rPr lang="en-US" sz="1000" u="none" strike="noStrike" cap="none" dirty="0" smtClean="0">
                          <a:solidFill>
                            <a:schemeClr val="dk1"/>
                          </a:solidFill>
                        </a:rPr>
                        <a:t> Development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000" dirty="0" smtClean="0">
                          <a:solidFill>
                            <a:schemeClr val="dk1"/>
                          </a:solidFill>
                        </a:rPr>
                        <a:t>Product </a:t>
                      </a:r>
                      <a:r>
                        <a:rPr lang="en-US" sz="1000" dirty="0">
                          <a:solidFill>
                            <a:schemeClr val="dk1"/>
                          </a:solidFill>
                        </a:rPr>
                        <a:t>Development Complete</a:t>
                      </a:r>
                      <a:br>
                        <a:rPr lang="en-US" sz="1000" dirty="0">
                          <a:solidFill>
                            <a:schemeClr val="dk1"/>
                          </a:solidFill>
                        </a:rPr>
                      </a:br>
                      <a:r>
                        <a:rPr lang="en-US" sz="1000" dirty="0">
                          <a:solidFill>
                            <a:schemeClr val="dk1"/>
                          </a:solidFill>
                        </a:rPr>
                        <a:t>Deliverable of 4 Manufactured Units</a:t>
                      </a:r>
                      <a:endParaRPr sz="1000" dirty="0"/>
                    </a:p>
                  </a:txBody>
                  <a:tcPr marL="91425" marR="0" marT="4570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92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en-US" sz="1000" b="1" i="0" u="none" strike="noStrike" cap="none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Go:</a:t>
                      </a:r>
                      <a:endParaRPr sz="1400" u="none" strike="noStrike" cap="none" dirty="0"/>
                    </a:p>
                  </a:txBody>
                  <a:tcPr marL="45700" marR="0" marT="0" marB="0" anchor="ctr"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000" u="none" strike="noStrike" cap="none" dirty="0">
                          <a:solidFill>
                            <a:schemeClr val="dk1"/>
                          </a:solidFill>
                        </a:rPr>
                        <a:t>Field Validation Testing of Manufactured </a:t>
                      </a:r>
                      <a:r>
                        <a:rPr lang="en-US" sz="1000" u="none" strike="noStrike" cap="none" dirty="0" smtClean="0">
                          <a:solidFill>
                            <a:schemeClr val="dk1"/>
                          </a:solidFill>
                        </a:rPr>
                        <a:t>Units</a:t>
                      </a:r>
                      <a:endParaRPr sz="1000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91425" marR="0" marT="0" marB="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sp>
        <p:nvSpPr>
          <p:cNvPr id="36" name="Google Shape;36;p3"/>
          <p:cNvSpPr txBox="1"/>
          <p:nvPr/>
        </p:nvSpPr>
        <p:spPr>
          <a:xfrm>
            <a:off x="5229319" y="3527444"/>
            <a:ext cx="2268600" cy="3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Project Impact</a:t>
            </a:r>
            <a:endParaRPr sz="14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3"/>
          <p:cNvSpPr txBox="1"/>
          <p:nvPr/>
        </p:nvSpPr>
        <p:spPr>
          <a:xfrm>
            <a:off x="340559" y="4418543"/>
            <a:ext cx="3870979" cy="4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 smtClean="0">
                <a:latin typeface="+mn-lt"/>
              </a:rPr>
              <a:t>SurePV </a:t>
            </a:r>
            <a:r>
              <a:rPr lang="en-US" sz="1800" b="1" dirty="0" smtClean="0">
                <a:latin typeface="+mn-lt"/>
              </a:rPr>
              <a:t>Product Function</a:t>
            </a:r>
            <a:endParaRPr sz="1800" b="1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" y="6353175"/>
            <a:ext cx="2076450" cy="42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17561" y="6184403"/>
            <a:ext cx="4193977" cy="5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Noto Sans Symbols"/>
              <a:buNone/>
            </a:pPr>
            <a:r>
              <a:rPr lang="en-US" sz="1200" b="1" i="1" dirty="0" smtClean="0">
                <a:solidFill>
                  <a:srgbClr val="351C75"/>
                </a:solidFill>
                <a:latin typeface="+mn-lt"/>
                <a:ea typeface="Arial"/>
                <a:cs typeface="Arial"/>
                <a:sym typeface="Arial"/>
              </a:rPr>
              <a:t>Automatic Deployment and Retraction — Providing Continuous Power to Critical Infrastructure</a:t>
            </a:r>
            <a:endParaRPr sz="1200" b="1" dirty="0">
              <a:solidFill>
                <a:srgbClr val="351C75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55523" y="1998290"/>
            <a:ext cx="2820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chemeClr val="dk1"/>
              </a:buClr>
              <a:buSzPts val="1600"/>
            </a:pPr>
            <a:r>
              <a:rPr lang="en-US" b="1" dirty="0">
                <a:solidFill>
                  <a:schemeClr val="dk1"/>
                </a:solidFill>
                <a:latin typeface="+mn-lt"/>
              </a:rPr>
              <a:t>Key Milestones &amp; Deliverables </a:t>
            </a:r>
            <a:endParaRPr lang="en-US" sz="1200" dirty="0"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3_SunShot External Presentation Template - White_v2">
  <a:themeElements>
    <a:clrScheme name="Sunshot White">
      <a:dk1>
        <a:srgbClr val="181300"/>
      </a:dk1>
      <a:lt1>
        <a:srgbClr val="F3F5FF"/>
      </a:lt1>
      <a:dk2>
        <a:srgbClr val="6B737B"/>
      </a:dk2>
      <a:lt2>
        <a:srgbClr val="EFA029"/>
      </a:lt2>
      <a:accent1>
        <a:srgbClr val="ED7A2C"/>
      </a:accent1>
      <a:accent2>
        <a:srgbClr val="E5002D"/>
      </a:accent2>
      <a:accent3>
        <a:srgbClr val="FBCE22"/>
      </a:accent3>
      <a:accent4>
        <a:srgbClr val="009FC2"/>
      </a:accent4>
      <a:accent5>
        <a:srgbClr val="00AB8D"/>
      </a:accent5>
      <a:accent6>
        <a:srgbClr val="F3F5FF"/>
      </a:accent6>
      <a:hlink>
        <a:srgbClr val="0000FF"/>
      </a:hlink>
      <a:folHlink>
        <a:srgbClr val="7030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394</Words>
  <Application>Microsoft Office PowerPoint</Application>
  <PresentationFormat>On-screen Show (4:3)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Noto Sans Symbols</vt:lpstr>
      <vt:lpstr>Arial</vt:lpstr>
      <vt:lpstr>Courier New</vt:lpstr>
      <vt:lpstr>Cabin</vt:lpstr>
      <vt:lpstr>Calibri</vt:lpstr>
      <vt:lpstr>3_SunShot External Presentation Template - White_v2</vt:lpstr>
      <vt:lpstr>Weatherproof PV Power for Storm Resilience – SurePV Factory Built and Rapidly Deployed Solar PV Microgrid Protects Critical Infrastructure From Catastrophic Grid Loss Fred Milder, PhD. Team Leader, AMENERGY Distributed Energy Resources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EnergySpring: Factory Built and Rapidly Deployed Solar PV Microgrids Protect Critical Infrastructure From Catastrophic Grid Loss Fred Milder, PhD., Peter Page AMENERGY / EnergySpring Distributed Energy Resource</dc:title>
  <dc:creator>Fred</dc:creator>
  <cp:lastModifiedBy>Fred Milder</cp:lastModifiedBy>
  <cp:revision>8</cp:revision>
  <dcterms:modified xsi:type="dcterms:W3CDTF">2019-07-16T16:27:11Z</dcterms:modified>
</cp:coreProperties>
</file>