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68"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77" autoAdjust="0"/>
    <p:restoredTop sz="93516" autoAdjust="0"/>
  </p:normalViewPr>
  <p:slideViewPr>
    <p:cSldViewPr snapToGrid="0">
      <p:cViewPr varScale="1">
        <p:scale>
          <a:sx n="75" d="100"/>
          <a:sy n="75" d="100"/>
        </p:scale>
        <p:origin x="101"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12F603-CB50-4F04-8FD3-DC50DA8595EF}" type="datetimeFigureOut">
              <a:rPr lang="en-US" smtClean="0"/>
              <a:t>7/16/2019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D1DDF2-88D6-40CC-9D66-A2473507F417}" type="slidenum">
              <a:rPr lang="en-US" smtClean="0"/>
              <a:t>‹#›</a:t>
            </a:fld>
            <a:endParaRPr lang="en-US"/>
          </a:p>
        </p:txBody>
      </p:sp>
    </p:spTree>
    <p:extLst>
      <p:ext uri="{BB962C8B-B14F-4D97-AF65-F5344CB8AC3E}">
        <p14:creationId xmlns:p14="http://schemas.microsoft.com/office/powerpoint/2010/main" val="23141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D6E0387-D02D-4837-A7B3-6BBDBD2B1300}" type="datetimeFigureOut">
              <a:rPr lang="en-US" smtClean="0"/>
              <a:t>7/16/2019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6EB18E-53D8-4D3D-BF2A-ED5D1664B154}" type="slidenum">
              <a:rPr lang="en-US" smtClean="0"/>
              <a:t>‹#›</a:t>
            </a:fld>
            <a:endParaRPr lang="en-US"/>
          </a:p>
        </p:txBody>
      </p:sp>
    </p:spTree>
    <p:extLst>
      <p:ext uri="{BB962C8B-B14F-4D97-AF65-F5344CB8AC3E}">
        <p14:creationId xmlns:p14="http://schemas.microsoft.com/office/powerpoint/2010/main" val="1772366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D6E0387-D02D-4837-A7B3-6BBDBD2B1300}" type="datetimeFigureOut">
              <a:rPr lang="en-US" smtClean="0"/>
              <a:t>7/16/2019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6EB18E-53D8-4D3D-BF2A-ED5D1664B154}" type="slidenum">
              <a:rPr lang="en-US" smtClean="0"/>
              <a:t>‹#›</a:t>
            </a:fld>
            <a:endParaRPr lang="en-US"/>
          </a:p>
        </p:txBody>
      </p:sp>
    </p:spTree>
    <p:extLst>
      <p:ext uri="{BB962C8B-B14F-4D97-AF65-F5344CB8AC3E}">
        <p14:creationId xmlns:p14="http://schemas.microsoft.com/office/powerpoint/2010/main" val="427746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D6E0387-D02D-4837-A7B3-6BBDBD2B1300}" type="datetimeFigureOut">
              <a:rPr lang="en-US" smtClean="0"/>
              <a:t>7/16/2019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6EB18E-53D8-4D3D-BF2A-ED5D1664B154}" type="slidenum">
              <a:rPr lang="en-US" smtClean="0"/>
              <a:t>‹#›</a:t>
            </a:fld>
            <a:endParaRPr lang="en-US"/>
          </a:p>
        </p:txBody>
      </p:sp>
    </p:spTree>
    <p:extLst>
      <p:ext uri="{BB962C8B-B14F-4D97-AF65-F5344CB8AC3E}">
        <p14:creationId xmlns:p14="http://schemas.microsoft.com/office/powerpoint/2010/main" val="3018621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D6E0387-D02D-4837-A7B3-6BBDBD2B1300}" type="datetimeFigureOut">
              <a:rPr lang="en-US" smtClean="0"/>
              <a:t>7/16/2019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6EB18E-53D8-4D3D-BF2A-ED5D1664B154}" type="slidenum">
              <a:rPr lang="en-US" smtClean="0"/>
              <a:t>‹#›</a:t>
            </a:fld>
            <a:endParaRPr lang="en-US"/>
          </a:p>
        </p:txBody>
      </p:sp>
    </p:spTree>
    <p:extLst>
      <p:ext uri="{BB962C8B-B14F-4D97-AF65-F5344CB8AC3E}">
        <p14:creationId xmlns:p14="http://schemas.microsoft.com/office/powerpoint/2010/main" val="3386236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D6E0387-D02D-4837-A7B3-6BBDBD2B1300}" type="datetimeFigureOut">
              <a:rPr lang="en-US" smtClean="0"/>
              <a:t>7/16/2019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36EB18E-53D8-4D3D-BF2A-ED5D1664B154}" type="slidenum">
              <a:rPr lang="en-US" smtClean="0"/>
              <a:t>‹#›</a:t>
            </a:fld>
            <a:endParaRPr lang="en-US"/>
          </a:p>
        </p:txBody>
      </p:sp>
    </p:spTree>
    <p:extLst>
      <p:ext uri="{BB962C8B-B14F-4D97-AF65-F5344CB8AC3E}">
        <p14:creationId xmlns:p14="http://schemas.microsoft.com/office/powerpoint/2010/main" val="22390212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D6E0387-D02D-4837-A7B3-6BBDBD2B1300}" type="datetimeFigureOut">
              <a:rPr lang="en-US" smtClean="0"/>
              <a:t>7/16/2019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36EB18E-53D8-4D3D-BF2A-ED5D1664B154}" type="slidenum">
              <a:rPr lang="en-US" smtClean="0"/>
              <a:t>‹#›</a:t>
            </a:fld>
            <a:endParaRPr lang="en-US"/>
          </a:p>
        </p:txBody>
      </p:sp>
    </p:spTree>
    <p:extLst>
      <p:ext uri="{BB962C8B-B14F-4D97-AF65-F5344CB8AC3E}">
        <p14:creationId xmlns:p14="http://schemas.microsoft.com/office/powerpoint/2010/main" val="2397843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6E0387-D02D-4837-A7B3-6BBDBD2B1300}" type="datetimeFigureOut">
              <a:rPr lang="en-US" smtClean="0"/>
              <a:t>7/16/2019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36EB18E-53D8-4D3D-BF2A-ED5D1664B154}" type="slidenum">
              <a:rPr lang="en-US" smtClean="0"/>
              <a:t>‹#›</a:t>
            </a:fld>
            <a:endParaRPr lang="en-US"/>
          </a:p>
        </p:txBody>
      </p:sp>
    </p:spTree>
    <p:extLst>
      <p:ext uri="{BB962C8B-B14F-4D97-AF65-F5344CB8AC3E}">
        <p14:creationId xmlns:p14="http://schemas.microsoft.com/office/powerpoint/2010/main" val="2070354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D6E0387-D02D-4837-A7B3-6BBDBD2B1300}" type="datetimeFigureOut">
              <a:rPr lang="en-US" smtClean="0"/>
              <a:t>7/16/2019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6EB18E-53D8-4D3D-BF2A-ED5D1664B154}" type="slidenum">
              <a:rPr lang="en-US" smtClean="0"/>
              <a:t>‹#›</a:t>
            </a:fld>
            <a:endParaRPr lang="en-US"/>
          </a:p>
        </p:txBody>
      </p:sp>
    </p:spTree>
    <p:extLst>
      <p:ext uri="{BB962C8B-B14F-4D97-AF65-F5344CB8AC3E}">
        <p14:creationId xmlns:p14="http://schemas.microsoft.com/office/powerpoint/2010/main" val="2035020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D6E0387-D02D-4837-A7B3-6BBDBD2B1300}" type="datetimeFigureOut">
              <a:rPr lang="en-US" smtClean="0"/>
              <a:t>7/16/2019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6EB18E-53D8-4D3D-BF2A-ED5D1664B154}" type="slidenum">
              <a:rPr lang="en-US" smtClean="0"/>
              <a:t>‹#›</a:t>
            </a:fld>
            <a:endParaRPr lang="en-US"/>
          </a:p>
        </p:txBody>
      </p:sp>
    </p:spTree>
    <p:extLst>
      <p:ext uri="{BB962C8B-B14F-4D97-AF65-F5344CB8AC3E}">
        <p14:creationId xmlns:p14="http://schemas.microsoft.com/office/powerpoint/2010/main" val="36219052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D6E0387-D02D-4837-A7B3-6BBDBD2B1300}" type="datetimeFigureOut">
              <a:rPr lang="en-US" smtClean="0"/>
              <a:t>7/16/2019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6EB18E-53D8-4D3D-BF2A-ED5D1664B154}" type="slidenum">
              <a:rPr lang="en-US" smtClean="0"/>
              <a:t>‹#›</a:t>
            </a:fld>
            <a:endParaRPr lang="en-US"/>
          </a:p>
        </p:txBody>
      </p:sp>
    </p:spTree>
    <p:extLst>
      <p:ext uri="{BB962C8B-B14F-4D97-AF65-F5344CB8AC3E}">
        <p14:creationId xmlns:p14="http://schemas.microsoft.com/office/powerpoint/2010/main" val="25732674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D6E0387-D02D-4837-A7B3-6BBDBD2B1300}" type="datetimeFigureOut">
              <a:rPr lang="en-US" smtClean="0"/>
              <a:t>7/16/2019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6EB18E-53D8-4D3D-BF2A-ED5D1664B154}" type="slidenum">
              <a:rPr lang="en-US" smtClean="0"/>
              <a:t>‹#›</a:t>
            </a:fld>
            <a:endParaRPr lang="en-US"/>
          </a:p>
        </p:txBody>
      </p:sp>
    </p:spTree>
    <p:extLst>
      <p:ext uri="{BB962C8B-B14F-4D97-AF65-F5344CB8AC3E}">
        <p14:creationId xmlns:p14="http://schemas.microsoft.com/office/powerpoint/2010/main" val="2168495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6E0387-D02D-4837-A7B3-6BBDBD2B1300}" type="datetimeFigureOut">
              <a:rPr lang="en-US" smtClean="0"/>
              <a:t>7/16/2019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6EB18E-53D8-4D3D-BF2A-ED5D1664B154}" type="slidenum">
              <a:rPr lang="en-US" smtClean="0"/>
              <a:t>‹#›</a:t>
            </a:fld>
            <a:endParaRPr lang="en-US"/>
          </a:p>
        </p:txBody>
      </p:sp>
      <p:pic>
        <p:nvPicPr>
          <p:cNvPr id="7" name="Picture 6">
            <a:extLst>
              <a:ext uri="{FF2B5EF4-FFF2-40B4-BE49-F238E27FC236}">
                <a16:creationId xmlns:a16="http://schemas.microsoft.com/office/drawing/2014/main" id="{771AA301-E7B8-411F-9120-23E690F58DFB}"/>
              </a:ext>
            </a:extLst>
          </p:cNvPr>
          <p:cNvPicPr>
            <a:picLocks noChangeAspect="1"/>
          </p:cNvPicPr>
          <p:nvPr userDrawn="1"/>
        </p:nvPicPr>
        <p:blipFill>
          <a:blip r:embed="rId13"/>
          <a:stretch>
            <a:fillRect/>
          </a:stretch>
        </p:blipFill>
        <p:spPr>
          <a:xfrm>
            <a:off x="11353800" y="87050"/>
            <a:ext cx="743776" cy="914479"/>
          </a:xfrm>
          <a:prstGeom prst="rect">
            <a:avLst/>
          </a:prstGeom>
        </p:spPr>
      </p:pic>
    </p:spTree>
    <p:extLst>
      <p:ext uri="{BB962C8B-B14F-4D97-AF65-F5344CB8AC3E}">
        <p14:creationId xmlns:p14="http://schemas.microsoft.com/office/powerpoint/2010/main" val="495142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EC699D57-A041-4F15-B852-9D61CB7AB32A}"/>
              </a:ext>
            </a:extLst>
          </p:cNvPr>
          <p:cNvPicPr>
            <a:picLocks noChangeAspect="1"/>
          </p:cNvPicPr>
          <p:nvPr/>
        </p:nvPicPr>
        <p:blipFill>
          <a:blip r:embed="rId2"/>
          <a:stretch>
            <a:fillRect/>
          </a:stretch>
        </p:blipFill>
        <p:spPr>
          <a:xfrm>
            <a:off x="5880942" y="3085876"/>
            <a:ext cx="5902509" cy="3519211"/>
          </a:xfrm>
          <a:prstGeom prst="rect">
            <a:avLst/>
          </a:prstGeom>
        </p:spPr>
      </p:pic>
      <p:sp>
        <p:nvSpPr>
          <p:cNvPr id="36" name="Rectangle 35">
            <a:extLst>
              <a:ext uri="{FF2B5EF4-FFF2-40B4-BE49-F238E27FC236}">
                <a16:creationId xmlns:a16="http://schemas.microsoft.com/office/drawing/2014/main" id="{72611E68-CE31-43ED-843B-B186FAAEF85E}"/>
              </a:ext>
            </a:extLst>
          </p:cNvPr>
          <p:cNvSpPr/>
          <p:nvPr/>
        </p:nvSpPr>
        <p:spPr>
          <a:xfrm>
            <a:off x="242647" y="186704"/>
            <a:ext cx="8090648" cy="954107"/>
          </a:xfrm>
          <a:prstGeom prst="rect">
            <a:avLst/>
          </a:prstGeom>
        </p:spPr>
        <p:txBody>
          <a:bodyPr wrap="square">
            <a:spAutoFit/>
          </a:bodyPr>
          <a:lstStyle/>
          <a:p>
            <a:r>
              <a:rPr lang="en-US" sz="2800" dirty="0">
                <a:solidFill>
                  <a:schemeClr val="tx2"/>
                </a:solidFill>
              </a:rPr>
              <a:t>Project title: </a:t>
            </a:r>
            <a:r>
              <a:rPr lang="en-US" sz="2800" b="1" dirty="0">
                <a:solidFill>
                  <a:schemeClr val="tx2"/>
                </a:solidFill>
              </a:rPr>
              <a:t>Power up my home, Voucher need</a:t>
            </a:r>
          </a:p>
          <a:p>
            <a:r>
              <a:rPr lang="en-US" sz="2800" b="1" dirty="0">
                <a:solidFill>
                  <a:schemeClr val="tx2"/>
                </a:solidFill>
              </a:rPr>
              <a:t> </a:t>
            </a:r>
            <a:endParaRPr lang="en-US" sz="2800" dirty="0">
              <a:solidFill>
                <a:schemeClr val="tx2"/>
              </a:solidFill>
            </a:endParaRPr>
          </a:p>
        </p:txBody>
      </p:sp>
      <p:sp>
        <p:nvSpPr>
          <p:cNvPr id="53" name="Rectangle 52">
            <a:extLst>
              <a:ext uri="{FF2B5EF4-FFF2-40B4-BE49-F238E27FC236}">
                <a16:creationId xmlns:a16="http://schemas.microsoft.com/office/drawing/2014/main" id="{4F6C7D5E-D517-44D5-A3D6-74B8A9F23A15}"/>
              </a:ext>
            </a:extLst>
          </p:cNvPr>
          <p:cNvSpPr/>
          <p:nvPr/>
        </p:nvSpPr>
        <p:spPr>
          <a:xfrm>
            <a:off x="337609" y="914707"/>
            <a:ext cx="6489911" cy="5632311"/>
          </a:xfrm>
          <a:prstGeom prst="rect">
            <a:avLst/>
          </a:prstGeom>
        </p:spPr>
        <p:txBody>
          <a:bodyPr wrap="square">
            <a:spAutoFit/>
          </a:bodyPr>
          <a:lstStyle/>
          <a:p>
            <a:pPr lvl="0"/>
            <a:r>
              <a:rPr lang="en-US" i="1" dirty="0"/>
              <a:t>Lab. of choice, 1</a:t>
            </a:r>
            <a:r>
              <a:rPr lang="en-US" i="1" baseline="30000" dirty="0"/>
              <a:t>st</a:t>
            </a:r>
            <a:r>
              <a:rPr lang="en-US" i="1" dirty="0"/>
              <a:t> NREL, 2</a:t>
            </a:r>
            <a:r>
              <a:rPr lang="en-US" i="1" baseline="30000" dirty="0"/>
              <a:t>nd</a:t>
            </a:r>
            <a:r>
              <a:rPr lang="en-US" i="1" dirty="0"/>
              <a:t> Oak Ridge </a:t>
            </a:r>
          </a:p>
          <a:p>
            <a:pPr lvl="0"/>
            <a:endParaRPr lang="en-US" i="1" dirty="0"/>
          </a:p>
          <a:p>
            <a:pPr lvl="0"/>
            <a:r>
              <a:rPr lang="en-US" i="1" dirty="0"/>
              <a:t> 1. Material properties measurement, this including electrical and mechanical properties, including thermal conductivity, density, elasticity and electric conductivity etc. The test will be done with bulk materials (i.e. not nanomaterials). </a:t>
            </a:r>
            <a:endParaRPr lang="en-US" dirty="0"/>
          </a:p>
          <a:p>
            <a:pPr lvl="0"/>
            <a:r>
              <a:rPr lang="en-US" i="1" dirty="0"/>
              <a:t>2. Solar system efficiency measurement: we will conduct in house measurement, to help community adopt to our technology, it is desired to have independent test and validation. This will require the lab. to be able to measure energy output from solar system accurately, as well as other energy form, heat, electricity etc. </a:t>
            </a:r>
            <a:endParaRPr lang="en-US" dirty="0"/>
          </a:p>
          <a:p>
            <a:pPr lvl="0"/>
            <a:r>
              <a:rPr lang="en-US" i="1" dirty="0"/>
              <a:t>3. Advanced fabrication, particular for nonconventional structured polymer. </a:t>
            </a:r>
            <a:endParaRPr lang="en-US" dirty="0"/>
          </a:p>
          <a:p>
            <a:endParaRPr lang="en-US" dirty="0"/>
          </a:p>
          <a:p>
            <a:r>
              <a:rPr lang="en-US" dirty="0"/>
              <a:t>Background: for our device build, we may use some special designed materials base on our own research. Therefore, we like to get additional support on materials property test, since it is for bulk materials, NREL has a team is able to help. </a:t>
            </a:r>
          </a:p>
          <a:p>
            <a:r>
              <a:rPr lang="en-US" dirty="0"/>
              <a:t>For efficiency measurement, many tests are needed, therefore, the voucher amount has higher $ value requested. </a:t>
            </a:r>
          </a:p>
        </p:txBody>
      </p:sp>
      <p:sp>
        <p:nvSpPr>
          <p:cNvPr id="56" name="Rectangle 55">
            <a:extLst>
              <a:ext uri="{FF2B5EF4-FFF2-40B4-BE49-F238E27FC236}">
                <a16:creationId xmlns:a16="http://schemas.microsoft.com/office/drawing/2014/main" id="{A8FAFB2E-0042-424A-A381-F7FE22EFB270}"/>
              </a:ext>
            </a:extLst>
          </p:cNvPr>
          <p:cNvSpPr/>
          <p:nvPr/>
        </p:nvSpPr>
        <p:spPr>
          <a:xfrm>
            <a:off x="8259971" y="273766"/>
            <a:ext cx="3177188" cy="523220"/>
          </a:xfrm>
          <a:prstGeom prst="rect">
            <a:avLst/>
          </a:prstGeom>
        </p:spPr>
        <p:txBody>
          <a:bodyPr wrap="square">
            <a:spAutoFit/>
          </a:bodyPr>
          <a:lstStyle/>
          <a:p>
            <a:r>
              <a:rPr lang="en-US" sz="1400" b="1" dirty="0"/>
              <a:t>Team IBT, higher efficiency</a:t>
            </a:r>
          </a:p>
          <a:p>
            <a:r>
              <a:rPr lang="en-US" sz="1400" b="1" dirty="0"/>
              <a:t>Lead: </a:t>
            </a:r>
            <a:r>
              <a:rPr lang="en-US" sz="1400" dirty="0" err="1"/>
              <a:t>Kaizhong</a:t>
            </a:r>
            <a:r>
              <a:rPr lang="en-US" sz="1400" dirty="0"/>
              <a:t> Gao, Ph. D./IEEE Fellow </a:t>
            </a:r>
          </a:p>
        </p:txBody>
      </p:sp>
    </p:spTree>
    <p:extLst>
      <p:ext uri="{BB962C8B-B14F-4D97-AF65-F5344CB8AC3E}">
        <p14:creationId xmlns:p14="http://schemas.microsoft.com/office/powerpoint/2010/main" val="8413897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1604</TotalTime>
  <Words>212</Words>
  <Application>Microsoft Office PowerPoint</Application>
  <PresentationFormat>Widescreen</PresentationFormat>
  <Paragraphs>12</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Current measurement Test  4/10/2019</dc:title>
  <dc:creator>Liou</dc:creator>
  <cp:lastModifiedBy> </cp:lastModifiedBy>
  <cp:revision>53</cp:revision>
  <cp:lastPrinted>2019-05-10T13:03:28Z</cp:lastPrinted>
  <dcterms:created xsi:type="dcterms:W3CDTF">2019-04-10T23:33:36Z</dcterms:created>
  <dcterms:modified xsi:type="dcterms:W3CDTF">2019-07-16T16:26:38Z</dcterms:modified>
</cp:coreProperties>
</file>