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99347852496969"/>
          <c:y val="5.1653680183172887E-2"/>
          <c:w val="0.77528331669003059"/>
          <c:h val="0.77576383976610197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1-FBAF-4D13-936E-819B5CE963EA}"/>
              </c:ext>
            </c:extLst>
          </c:dPt>
          <c:dLbls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accent4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'SAM output summary'!$D$6:$E$6</c:f>
              <c:strCache>
                <c:ptCount val="2"/>
                <c:pt idx="0">
                  <c:v>Baseline</c:v>
                </c:pt>
                <c:pt idx="1">
                  <c:v>With Coating</c:v>
                </c:pt>
              </c:strCache>
            </c:strRef>
          </c:cat>
          <c:val>
            <c:numRef>
              <c:f>'SAM output summary'!$D$9:$E$9</c:f>
              <c:numCache>
                <c:formatCode>General</c:formatCode>
                <c:ptCount val="2"/>
                <c:pt idx="0">
                  <c:v>0.93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AF-4D13-936E-819B5CE963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71125936"/>
        <c:axId val="1666827552"/>
      </c:barChart>
      <c:catAx>
        <c:axId val="167112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rgbClr val="112A3A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4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1666827552"/>
        <c:crosses val="autoZero"/>
        <c:auto val="1"/>
        <c:lblAlgn val="ctr"/>
        <c:lblOffset val="100"/>
        <c:noMultiLvlLbl val="0"/>
      </c:catAx>
      <c:valAx>
        <c:axId val="1666827552"/>
        <c:scaling>
          <c:orientation val="minMax"/>
          <c:max val="1"/>
          <c:min val="0.7200000000000000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cap="none" baseline="0">
                    <a:solidFill>
                      <a:schemeClr val="accent4"/>
                    </a:solidFill>
                    <a:latin typeface="Myriad Pro" panose="020B0503030403020204" pitchFamily="34" charset="0"/>
                    <a:ea typeface="+mn-ea"/>
                    <a:cs typeface="+mn-cs"/>
                  </a:defRPr>
                </a:pPr>
                <a:r>
                  <a:rPr lang="en-US" sz="1000" cap="none" baseline="0" dirty="0"/>
                  <a:t>Utility-scale System </a:t>
                </a:r>
                <a:br>
                  <a:rPr lang="en-US" sz="1000" cap="none" baseline="0" dirty="0"/>
                </a:br>
                <a:r>
                  <a:rPr lang="en-US" sz="1000" cap="none" baseline="0" dirty="0"/>
                  <a:t>$/watt-dc</a:t>
                </a:r>
              </a:p>
            </c:rich>
          </c:tx>
          <c:layout>
            <c:manualLayout>
              <c:xMode val="edge"/>
              <c:yMode val="edge"/>
              <c:x val="2.4638191253520726E-2"/>
              <c:y val="9.420701999342992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cap="none" baseline="0">
                  <a:solidFill>
                    <a:schemeClr val="accent4"/>
                  </a:solidFill>
                  <a:latin typeface="Myriad Pro" panose="020B0503030403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" sourceLinked="0"/>
        <c:majorTickMark val="none"/>
        <c:minorTickMark val="none"/>
        <c:tickLblPos val="nextTo"/>
        <c:spPr>
          <a:noFill/>
          <a:ln>
            <a:solidFill>
              <a:srgbClr val="112A3A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4"/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en-US"/>
          </a:p>
        </c:txPr>
        <c:crossAx val="1671125936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 sz="1050">
          <a:solidFill>
            <a:schemeClr val="accent4"/>
          </a:solidFill>
          <a:latin typeface="Myriad Pro" panose="020B0503030403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8480F-FF29-4D8C-938E-EAF5A17BB098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B1812-62CF-49AF-957A-C74E59ABC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8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B40507-73C0-4F52-8ED9-3DE6079E60F2}"/>
              </a:ext>
            </a:extLst>
          </p:cNvPr>
          <p:cNvCxnSpPr/>
          <p:nvPr userDrawn="1"/>
        </p:nvCxnSpPr>
        <p:spPr>
          <a:xfrm>
            <a:off x="676374" y="3556000"/>
            <a:ext cx="938272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2BE170F-DE1E-41ED-A62C-5886BC360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44" y="1721555"/>
            <a:ext cx="9144000" cy="178840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44E8C-0E51-4107-8AE7-D0220B2DF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44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1E9AC-86CC-4882-80CC-E8848D39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1C00E-2ED2-48CA-A216-2557A32FF244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1562D-69B3-443E-9BE2-AB9F1087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6C58C8-4B44-4EE2-99EB-09A16EAAAB0E}"/>
              </a:ext>
            </a:extLst>
          </p:cNvPr>
          <p:cNvSpPr/>
          <p:nvPr userDrawn="1"/>
        </p:nvSpPr>
        <p:spPr>
          <a:xfrm>
            <a:off x="9973733" y="0"/>
            <a:ext cx="221826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AB79E1-172B-446D-8FC4-0B98C1583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886" y="5161668"/>
            <a:ext cx="1681959" cy="13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8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02E28-1310-4678-ABD7-C36B148DD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6AE2B-5335-4FD9-B475-A53CE79A9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AA15C-6699-4549-BCC8-9CF10312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DF84-20B1-492C-95B0-12BDDFD8EBD4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3FE9D-165F-44E4-8B84-B1343098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8458A-F1A4-40DE-9D32-E04E66B2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8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9AB24-5783-4FC8-B70C-0A9C26A02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55BA7-3CF2-4E43-8505-73D06339A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67F42-A87D-4856-9C89-502E12E1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9E59-C939-47E5-8B72-88015C2E03BC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D4110-D67D-4C25-A2FF-DE9B442B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5B4C1-5C85-4033-9F5D-0774E2C7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1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CB7EA-24A6-44FE-8102-D544755E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BCCC5-EA86-4AA6-831B-551360911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4F35C-F631-4EEE-80BC-AC08F0E7E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F6247-7C28-4412-AAC0-D4F1FA39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FCD3-8025-483C-B85F-6B9BD7299105}" type="datetime1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F44D6-F0A5-40AF-8C5E-7394E14E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EF784-FE81-4008-ABFD-6F76DE5F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5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B644-4E2E-4528-A1B4-CE78BC12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03CBD-D427-481F-94FC-5D92C7CCA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BA516-0B4E-4E4E-BD96-F5B37708B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D4E950-5253-475C-A006-1526291C6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B29892-8D9C-4276-BDA3-69334E6C0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330153-E4F3-486C-A16C-A8E4467C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6E20-E373-4FDE-80A0-08AD3D7BF5A8}" type="datetime1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D38A00-F8DA-4067-8F47-CE86D8C7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2B5387-B6C3-438A-AA7E-069B13BC5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1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0A93-32AD-4D1E-B5EE-51251E4A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270CF0-C673-4C3D-A7E8-BEC2ED57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10D23-1461-48C7-8B71-E37DE17B61DD}" type="datetime1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C9FE7-680A-4E24-B829-1B240729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58230-5416-413B-898C-463F03F96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1CD84-0112-4465-AC05-81661CF0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EF3AB-3D02-47B9-A7F0-0F267B1DEE85}" type="datetime1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ACC9C-7A33-49B5-89B1-7DC337C42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C0459-FAAB-49B8-871B-92E626A8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0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7A362-F01F-452B-AF4F-29B00108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1DE88-CF0E-48CF-9996-078413DFD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79E66-E94F-4AAD-9CD7-1A3E28061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635B5-FC58-4FED-98E8-0493CD00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49B56-A2FC-4E15-A25D-85A8D1343C6D}" type="datetime1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C4D06-1A6B-4C25-B590-0C95D1FE0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205C2-0F9B-4A0F-B36F-7D367A90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1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00D63-2DBD-41BE-989A-1ECC767D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F50EE-89A9-40F2-9631-D513132CB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7A725-01DD-427B-9A2F-4ADDF4391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FD274-9AEA-4825-8AB2-FE0B9027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CBF9-F42B-4C9E-B39F-E9F53FA49623}" type="datetime1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2101D-28E1-48A0-AF98-C98AF422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5906B-26E0-4249-85D9-2A899D017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4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7B43-2FBA-4811-9898-014A6E84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115DF-3F0F-4B3E-879B-F12CEFCB1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1E016-4078-4878-A533-A7D943DB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0181-D6DC-415F-ADB2-A7D674C9DA31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24D1B-91EF-49D0-BF6D-3ED4C21B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DE8D9-3857-4B01-BC0A-F037FC36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3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53BD75-7323-40C4-8E71-B3643A3D3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A58B8-520E-42DB-97C5-2DBF42213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5E4A6-ED01-46AE-8074-3D1482A07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ED98-C2CA-4523-95C5-8813FA774428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BF578-7BB3-41F5-9A82-DBCDFCEB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E2C0-DD13-47F4-BF5D-399F99DB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96C1-DE4F-4796-B50A-F595C42F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3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43296E-743C-4DD3-8715-8A121B4F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6525"/>
            <a:ext cx="10814756" cy="9528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D00CA-E9F0-4A52-A039-21CADF97D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F349E-0427-4768-B331-96F081AAA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D2A042-A9C4-4E97-B5B1-5224160524A6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2106C-0A60-478C-BD12-952319E7D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AAE0-E536-4778-A3D6-199B19FB1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4178" y="6356350"/>
            <a:ext cx="4854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E096C1-DE4F-4796-B50A-F595C42F1F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6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0" y="1060228"/>
            <a:ext cx="12192000" cy="0"/>
          </a:xfrm>
          <a:prstGeom prst="line">
            <a:avLst/>
          </a:prstGeom>
          <a:ln w="127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33785" y="219333"/>
            <a:ext cx="9558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Sunlight-Shaping Solar Panels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10" y="2658979"/>
            <a:ext cx="5590339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Our Solution: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better solar panels by making a better sun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Newly discovered semiconductor </a:t>
            </a:r>
            <a:r>
              <a:rPr lang="en-US" sz="1150" dirty="0" err="1">
                <a:latin typeface="Arial" panose="020B0604020202020204" pitchFamily="34" charset="0"/>
                <a:cs typeface="Arial" panose="020B0604020202020204" pitchFamily="34" charset="0"/>
              </a:rPr>
              <a:t>downconversion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 material converts blue/UV light, which is poorly converted in electricity, into twice as much near-IR light (aka, sunlight-shaping)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Apply this sunlight-shaping material to any of the top three layers of a solar panel to create a sunlight-shaping solar panel that is 10-15% more efficient and 5-10% cheaper on a $/watt basis than today’s commercial panels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8B48BB-3BF0-4382-A07D-ADD60FC776E6}"/>
              </a:ext>
            </a:extLst>
          </p:cNvPr>
          <p:cNvSpPr txBox="1"/>
          <p:nvPr/>
        </p:nvSpPr>
        <p:spPr>
          <a:xfrm>
            <a:off x="129637" y="1180151"/>
            <a:ext cx="5725063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The Problem: </a:t>
            </a:r>
            <a:r>
              <a:rPr lang="en-US" sz="1150" b="1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panel efficiency isn’t improving fast enough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The solar power industry must continue to lower costs to realize growth aspirations.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Cost declines to date have focused on reducing production costs by increasing scale and automation and moving production to lower cost countries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Improving the power output and efficiency of solar panels have seen only incremental improvements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74B43F-B459-4E50-BC64-B4B64D0307BE}"/>
              </a:ext>
            </a:extLst>
          </p:cNvPr>
          <p:cNvGrpSpPr/>
          <p:nvPr/>
        </p:nvGrpSpPr>
        <p:grpSpPr>
          <a:xfrm>
            <a:off x="159393" y="150322"/>
            <a:ext cx="2825107" cy="723460"/>
            <a:chOff x="-80003" y="12044"/>
            <a:chExt cx="2523923" cy="64633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74800E2-7569-49F2-95BF-7C4623E2F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62" y="118848"/>
              <a:ext cx="1757258" cy="45809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D58E07C-FA14-449D-B6A2-866624110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0003" y="12044"/>
              <a:ext cx="646332" cy="646332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F4D74B-8683-4C75-AEE8-84DAF9F1B763}"/>
              </a:ext>
            </a:extLst>
          </p:cNvPr>
          <p:cNvGrpSpPr/>
          <p:nvPr/>
        </p:nvGrpSpPr>
        <p:grpSpPr>
          <a:xfrm>
            <a:off x="3535461" y="4255740"/>
            <a:ext cx="3304271" cy="2205543"/>
            <a:chOff x="4370987" y="1718824"/>
            <a:chExt cx="3304271" cy="220554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6ABF68B-1640-4D96-AD97-30CB33FC69CC}"/>
                </a:ext>
              </a:extLst>
            </p:cNvPr>
            <p:cNvSpPr txBox="1"/>
            <p:nvPr/>
          </p:nvSpPr>
          <p:spPr>
            <a:xfrm>
              <a:off x="5779399" y="2299214"/>
              <a:ext cx="511679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Glass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BCC8717-EACA-40AE-8CCE-76FC1338FB4A}"/>
                </a:ext>
              </a:extLst>
            </p:cNvPr>
            <p:cNvSpPr txBox="1"/>
            <p:nvPr/>
          </p:nvSpPr>
          <p:spPr>
            <a:xfrm>
              <a:off x="5846181" y="2492962"/>
              <a:ext cx="65434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Polymer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C12799-A53E-4F22-B16D-7AB31F2E1F4D}"/>
                </a:ext>
              </a:extLst>
            </p:cNvPr>
            <p:cNvSpPr txBox="1"/>
            <p:nvPr/>
          </p:nvSpPr>
          <p:spPr>
            <a:xfrm>
              <a:off x="5924256" y="2686710"/>
              <a:ext cx="470000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Cells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2286644-6FE2-4C22-AC31-CFD7CBD89E47}"/>
                </a:ext>
              </a:extLst>
            </p:cNvPr>
            <p:cNvSpPr txBox="1"/>
            <p:nvPr/>
          </p:nvSpPr>
          <p:spPr>
            <a:xfrm>
              <a:off x="6006254" y="2880458"/>
              <a:ext cx="65434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Polymer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DF2DECD-7B6B-4118-8344-CA4A367C66BC}"/>
                </a:ext>
              </a:extLst>
            </p:cNvPr>
            <p:cNvSpPr txBox="1"/>
            <p:nvPr/>
          </p:nvSpPr>
          <p:spPr>
            <a:xfrm>
              <a:off x="6083230" y="3074206"/>
              <a:ext cx="779381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Backsheet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47A5973-078E-45FE-BA6B-2FD683FBC65E}"/>
                </a:ext>
              </a:extLst>
            </p:cNvPr>
            <p:cNvSpPr txBox="1"/>
            <p:nvPr/>
          </p:nvSpPr>
          <p:spPr>
            <a:xfrm>
              <a:off x="6208332" y="3267953"/>
              <a:ext cx="554960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Frame</a:t>
              </a:r>
            </a:p>
          </p:txBody>
        </p:sp>
        <p:sp>
          <p:nvSpPr>
            <p:cNvPr id="70" name="Right Brace 69">
              <a:extLst>
                <a:ext uri="{FF2B5EF4-FFF2-40B4-BE49-F238E27FC236}">
                  <a16:creationId xmlns:a16="http://schemas.microsoft.com/office/drawing/2014/main" id="{346C96A2-F894-4333-B868-A40D81886EE3}"/>
                </a:ext>
              </a:extLst>
            </p:cNvPr>
            <p:cNvSpPr/>
            <p:nvPr/>
          </p:nvSpPr>
          <p:spPr>
            <a:xfrm>
              <a:off x="6450714" y="2315651"/>
              <a:ext cx="163020" cy="557498"/>
            </a:xfrm>
            <a:prstGeom prst="rightBrace">
              <a:avLst>
                <a:gd name="adj1" fmla="val 91498"/>
                <a:gd name="adj2" fmla="val 51321"/>
              </a:avLst>
            </a:prstGeom>
            <a:ln w="19050">
              <a:solidFill>
                <a:srgbClr val="1866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DD3545A-D889-4B45-B821-05ACCD852005}"/>
                </a:ext>
              </a:extLst>
            </p:cNvPr>
            <p:cNvSpPr txBox="1"/>
            <p:nvPr/>
          </p:nvSpPr>
          <p:spPr>
            <a:xfrm>
              <a:off x="4370987" y="1718824"/>
              <a:ext cx="330427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000" i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Sunlight-shaping coating can be applied to any of the top three layers of a solar panel and boost power output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F5994EF-7319-481F-9A12-869568702E09}"/>
                </a:ext>
              </a:extLst>
            </p:cNvPr>
            <p:cNvGrpSpPr/>
            <p:nvPr/>
          </p:nvGrpSpPr>
          <p:grpSpPr>
            <a:xfrm>
              <a:off x="4505514" y="2281225"/>
              <a:ext cx="1596016" cy="1643142"/>
              <a:chOff x="-2496842" y="-835005"/>
              <a:chExt cx="2704311" cy="1816700"/>
            </a:xfrm>
          </p:grpSpPr>
          <p:sp>
            <p:nvSpPr>
              <p:cNvPr id="73" name="Cube 72">
                <a:extLst>
                  <a:ext uri="{FF2B5EF4-FFF2-40B4-BE49-F238E27FC236}">
                    <a16:creationId xmlns:a16="http://schemas.microsoft.com/office/drawing/2014/main" id="{DC8EA112-3194-4D79-8B36-672DAB7854D6}"/>
                  </a:ext>
                </a:extLst>
              </p:cNvPr>
              <p:cNvSpPr/>
              <p:nvPr/>
            </p:nvSpPr>
            <p:spPr>
              <a:xfrm rot="687627">
                <a:off x="-1849673" y="279039"/>
                <a:ext cx="2057142" cy="702656"/>
              </a:xfrm>
              <a:prstGeom prst="cube">
                <a:avLst>
                  <a:gd name="adj" fmla="val 94404"/>
                </a:avLst>
              </a:prstGeom>
              <a:noFill/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Cube 73">
                <a:extLst>
                  <a:ext uri="{FF2B5EF4-FFF2-40B4-BE49-F238E27FC236}">
                    <a16:creationId xmlns:a16="http://schemas.microsoft.com/office/drawing/2014/main" id="{BD4C22D2-B85C-4B9C-B4E3-DA2B2C6C5A0C}"/>
                  </a:ext>
                </a:extLst>
              </p:cNvPr>
              <p:cNvSpPr/>
              <p:nvPr/>
            </p:nvSpPr>
            <p:spPr>
              <a:xfrm rot="687627">
                <a:off x="-1979105" y="56231"/>
                <a:ext cx="2057142" cy="702656"/>
              </a:xfrm>
              <a:prstGeom prst="cube">
                <a:avLst>
                  <a:gd name="adj" fmla="val 90136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Cube 74">
                <a:extLst>
                  <a:ext uri="{FF2B5EF4-FFF2-40B4-BE49-F238E27FC236}">
                    <a16:creationId xmlns:a16="http://schemas.microsoft.com/office/drawing/2014/main" id="{73D7A84C-586D-4014-8D29-E76A79DC26A9}"/>
                  </a:ext>
                </a:extLst>
              </p:cNvPr>
              <p:cNvSpPr/>
              <p:nvPr/>
            </p:nvSpPr>
            <p:spPr>
              <a:xfrm rot="687627">
                <a:off x="-2108539" y="-166578"/>
                <a:ext cx="2057142" cy="702656"/>
              </a:xfrm>
              <a:prstGeom prst="cube">
                <a:avLst>
                  <a:gd name="adj" fmla="val 90136"/>
                </a:avLst>
              </a:prstGeom>
              <a:solidFill>
                <a:schemeClr val="tx2">
                  <a:lumMod val="10000"/>
                  <a:lumOff val="90000"/>
                  <a:alpha val="80000"/>
                </a:schemeClr>
              </a:solidFill>
              <a:ln w="9525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Cube 75">
                <a:extLst>
                  <a:ext uri="{FF2B5EF4-FFF2-40B4-BE49-F238E27FC236}">
                    <a16:creationId xmlns:a16="http://schemas.microsoft.com/office/drawing/2014/main" id="{9FD7308B-400E-4DA5-BD0F-12D0710C5979}"/>
                  </a:ext>
                </a:extLst>
              </p:cNvPr>
              <p:cNvSpPr/>
              <p:nvPr/>
            </p:nvSpPr>
            <p:spPr>
              <a:xfrm rot="687627">
                <a:off x="-2237973" y="-389387"/>
                <a:ext cx="2057142" cy="702656"/>
              </a:xfrm>
              <a:prstGeom prst="cube">
                <a:avLst>
                  <a:gd name="adj" fmla="val 90136"/>
                </a:avLst>
              </a:prstGeom>
              <a:solidFill>
                <a:schemeClr val="accent4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Cube 76">
                <a:extLst>
                  <a:ext uri="{FF2B5EF4-FFF2-40B4-BE49-F238E27FC236}">
                    <a16:creationId xmlns:a16="http://schemas.microsoft.com/office/drawing/2014/main" id="{B7FFFF1B-75AD-447E-8000-BD2A8A1BEE45}"/>
                  </a:ext>
                </a:extLst>
              </p:cNvPr>
              <p:cNvSpPr/>
              <p:nvPr/>
            </p:nvSpPr>
            <p:spPr>
              <a:xfrm rot="687627">
                <a:off x="-2367407" y="-612196"/>
                <a:ext cx="2057142" cy="702656"/>
              </a:xfrm>
              <a:prstGeom prst="cube">
                <a:avLst>
                  <a:gd name="adj" fmla="val 90136"/>
                </a:avLst>
              </a:prstGeom>
              <a:solidFill>
                <a:schemeClr val="tx2">
                  <a:lumMod val="10000"/>
                  <a:lumOff val="90000"/>
                  <a:alpha val="80000"/>
                </a:schemeClr>
              </a:solidFill>
              <a:ln w="9525"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Cube 77">
                <a:extLst>
                  <a:ext uri="{FF2B5EF4-FFF2-40B4-BE49-F238E27FC236}">
                    <a16:creationId xmlns:a16="http://schemas.microsoft.com/office/drawing/2014/main" id="{47B0D48A-F7CA-4EE8-9E3F-705DF2A26E21}"/>
                  </a:ext>
                </a:extLst>
              </p:cNvPr>
              <p:cNvSpPr/>
              <p:nvPr/>
            </p:nvSpPr>
            <p:spPr>
              <a:xfrm rot="687627">
                <a:off x="-2496842" y="-835005"/>
                <a:ext cx="2057142" cy="702656"/>
              </a:xfrm>
              <a:prstGeom prst="cube">
                <a:avLst>
                  <a:gd name="adj" fmla="val 90136"/>
                </a:avLst>
              </a:prstGeom>
              <a:solidFill>
                <a:srgbClr val="CCCCFF">
                  <a:alpha val="73000"/>
                </a:srgbClr>
              </a:solidFill>
              <a:ln w="9525">
                <a:solidFill>
                  <a:srgbClr val="CCCC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0878A9-CB37-4E87-BC2B-4176606C8FF1}"/>
              </a:ext>
            </a:extLst>
          </p:cNvPr>
          <p:cNvGrpSpPr/>
          <p:nvPr/>
        </p:nvGrpSpPr>
        <p:grpSpPr>
          <a:xfrm>
            <a:off x="46138" y="4775666"/>
            <a:ext cx="2987159" cy="1795042"/>
            <a:chOff x="335410" y="1809165"/>
            <a:chExt cx="3405615" cy="20465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59B5A7E-A589-448A-8EC3-0C4D2459BE42}"/>
                </a:ext>
              </a:extLst>
            </p:cNvPr>
            <p:cNvGrpSpPr/>
            <p:nvPr/>
          </p:nvGrpSpPr>
          <p:grpSpPr>
            <a:xfrm>
              <a:off x="1683883" y="2153873"/>
              <a:ext cx="2057142" cy="1691617"/>
              <a:chOff x="4001041" y="1200908"/>
              <a:chExt cx="2250482" cy="1850603"/>
            </a:xfrm>
          </p:grpSpPr>
          <p:sp>
            <p:nvSpPr>
              <p:cNvPr id="47" name="Cube 46">
                <a:extLst>
                  <a:ext uri="{FF2B5EF4-FFF2-40B4-BE49-F238E27FC236}">
                    <a16:creationId xmlns:a16="http://schemas.microsoft.com/office/drawing/2014/main" id="{8BFE062F-EF26-49E4-9E53-0B5768C698ED}"/>
                  </a:ext>
                </a:extLst>
              </p:cNvPr>
              <p:cNvSpPr/>
              <p:nvPr/>
            </p:nvSpPr>
            <p:spPr>
              <a:xfrm>
                <a:off x="4001041" y="2115945"/>
                <a:ext cx="2250482" cy="935566"/>
              </a:xfrm>
              <a:prstGeom prst="cube">
                <a:avLst>
                  <a:gd name="adj" fmla="val 67812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Cube 47">
                <a:extLst>
                  <a:ext uri="{FF2B5EF4-FFF2-40B4-BE49-F238E27FC236}">
                    <a16:creationId xmlns:a16="http://schemas.microsoft.com/office/drawing/2014/main" id="{A3E458D0-35A8-402F-9B55-BB20E1C76832}"/>
                  </a:ext>
                </a:extLst>
              </p:cNvPr>
              <p:cNvSpPr/>
              <p:nvPr/>
            </p:nvSpPr>
            <p:spPr>
              <a:xfrm>
                <a:off x="4001041" y="1486932"/>
                <a:ext cx="2250482" cy="1277263"/>
              </a:xfrm>
              <a:prstGeom prst="cube">
                <a:avLst>
                  <a:gd name="adj" fmla="val 493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Cube 48">
                <a:extLst>
                  <a:ext uri="{FF2B5EF4-FFF2-40B4-BE49-F238E27FC236}">
                    <a16:creationId xmlns:a16="http://schemas.microsoft.com/office/drawing/2014/main" id="{2753EB9F-ED9D-45C8-8971-E128F10D2F8E}"/>
                  </a:ext>
                </a:extLst>
              </p:cNvPr>
              <p:cNvSpPr/>
              <p:nvPr/>
            </p:nvSpPr>
            <p:spPr>
              <a:xfrm>
                <a:off x="4001041" y="1347250"/>
                <a:ext cx="2250482" cy="768695"/>
              </a:xfrm>
              <a:prstGeom prst="cube">
                <a:avLst>
                  <a:gd name="adj" fmla="val 81744"/>
                </a:avLst>
              </a:prstGeom>
              <a:solidFill>
                <a:srgbClr val="FFE0CD">
                  <a:alpha val="6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0FB3F0CD-9551-42DD-949C-81D09EA26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97320" y="1205249"/>
                <a:ext cx="0" cy="870627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E5254C69-1654-4F91-A6E7-E77D9D06B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42363" y="1205249"/>
                <a:ext cx="0" cy="870627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E3A380CC-5B12-49A5-9312-33F24C1796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7406" y="1200908"/>
                <a:ext cx="0" cy="1123113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B6E0FB7B-CE36-4096-A9D2-F56AB16815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449" y="1200908"/>
                <a:ext cx="0" cy="1228039"/>
              </a:xfrm>
              <a:prstGeom prst="straightConnector1">
                <a:avLst/>
              </a:prstGeom>
              <a:ln w="19050">
                <a:solidFill>
                  <a:srgbClr val="FFFF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298D0B7C-1753-4FE1-9A3D-1814E3E171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77491" y="1200908"/>
                <a:ext cx="0" cy="1358105"/>
              </a:xfrm>
              <a:prstGeom prst="straightConnector1">
                <a:avLst/>
              </a:prstGeom>
              <a:ln w="19050">
                <a:solidFill>
                  <a:srgbClr val="FFC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04A6C051-7ABD-42E9-AC5F-24D56A6C8C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535" y="1200908"/>
                <a:ext cx="0" cy="1459197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69B540E-CA48-4CE5-A2F9-EA6382B7D15B}"/>
                  </a:ext>
                </a:extLst>
              </p:cNvPr>
              <p:cNvSpPr/>
              <p:nvPr/>
            </p:nvSpPr>
            <p:spPr>
              <a:xfrm>
                <a:off x="4028871" y="1979430"/>
                <a:ext cx="1580332" cy="136515"/>
              </a:xfrm>
              <a:prstGeom prst="rect">
                <a:avLst/>
              </a:prstGeom>
              <a:solidFill>
                <a:srgbClr val="FFE0CD">
                  <a:alpha val="6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CEE3CD8-02BD-4F63-83E9-77455AAB79EA}"/>
                  </a:ext>
                </a:extLst>
              </p:cNvPr>
              <p:cNvGrpSpPr/>
              <p:nvPr/>
            </p:nvGrpSpPr>
            <p:grpSpPr>
              <a:xfrm>
                <a:off x="4397268" y="2175123"/>
                <a:ext cx="80830" cy="484981"/>
                <a:chOff x="6963810" y="2968171"/>
                <a:chExt cx="137885" cy="432990"/>
              </a:xfrm>
            </p:grpSpPr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6518042A-E308-46A5-819A-AA85619BFF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63810" y="2968171"/>
                  <a:ext cx="0" cy="43299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0FE4A02B-FAFF-4735-A9B9-34AE8121A0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01695" y="2968171"/>
                  <a:ext cx="0" cy="43299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441CF0C6-696C-440A-82BB-462141DFB6FA}"/>
                  </a:ext>
                </a:extLst>
              </p:cNvPr>
              <p:cNvGrpSpPr/>
              <p:nvPr/>
            </p:nvGrpSpPr>
            <p:grpSpPr>
              <a:xfrm>
                <a:off x="4161204" y="2175124"/>
                <a:ext cx="80830" cy="484981"/>
                <a:chOff x="6611915" y="2968171"/>
                <a:chExt cx="137885" cy="432990"/>
              </a:xfrm>
            </p:grpSpPr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F09385DE-53E0-4101-B7F1-4449226F79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11915" y="2968171"/>
                  <a:ext cx="0" cy="43299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20F84733-0ACA-4296-9AE8-B9DB8C0948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49800" y="2968171"/>
                  <a:ext cx="0" cy="43299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C3EB448-6C88-4F39-88E1-07A891BB423C}"/>
                </a:ext>
              </a:extLst>
            </p:cNvPr>
            <p:cNvSpPr txBox="1"/>
            <p:nvPr/>
          </p:nvSpPr>
          <p:spPr>
            <a:xfrm>
              <a:off x="335410" y="2364634"/>
              <a:ext cx="1285140" cy="4210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dirty="0">
                  <a:solidFill>
                    <a:schemeClr val="accent5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Sunlight-shaping</a:t>
              </a:r>
              <a:br>
                <a:rPr lang="en-US" sz="900" b="1" dirty="0">
                  <a:solidFill>
                    <a:schemeClr val="accent5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lang="en-US" sz="900" b="1" dirty="0">
                  <a:solidFill>
                    <a:schemeClr val="accent5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Material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930DFC-85AE-44AC-9304-951F589B1178}"/>
                </a:ext>
              </a:extLst>
            </p:cNvPr>
            <p:cNvSpPr txBox="1"/>
            <p:nvPr/>
          </p:nvSpPr>
          <p:spPr>
            <a:xfrm>
              <a:off x="415823" y="3123309"/>
              <a:ext cx="1204728" cy="263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Silicon Solar Cell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86C5A51-E2B4-4880-A102-980ABB8985A8}"/>
                </a:ext>
              </a:extLst>
            </p:cNvPr>
            <p:cNvSpPr txBox="1"/>
            <p:nvPr/>
          </p:nvSpPr>
          <p:spPr>
            <a:xfrm>
              <a:off x="788645" y="3582856"/>
              <a:ext cx="831905" cy="263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dirty="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Electrodes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0AB483D-C6BC-478B-8EEF-5BED91460295}"/>
                </a:ext>
              </a:extLst>
            </p:cNvPr>
            <p:cNvSpPr txBox="1"/>
            <p:nvPr/>
          </p:nvSpPr>
          <p:spPr>
            <a:xfrm>
              <a:off x="2093917" y="1809165"/>
              <a:ext cx="685701" cy="263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i="1" dirty="0"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Sunlight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5AFE797-8B3C-4499-9E37-933105882C6E}"/>
                </a:ext>
              </a:extLst>
            </p:cNvPr>
            <p:cNvGrpSpPr/>
            <p:nvPr/>
          </p:nvGrpSpPr>
          <p:grpSpPr>
            <a:xfrm>
              <a:off x="1709321" y="3592499"/>
              <a:ext cx="1440164" cy="263168"/>
              <a:chOff x="1709321" y="3592499"/>
              <a:chExt cx="1440164" cy="263168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A8E6C6-85B1-4254-BC19-4F0D9D2B5893}"/>
                  </a:ext>
                </a:extLst>
              </p:cNvPr>
              <p:cNvSpPr txBox="1"/>
              <p:nvPr/>
            </p:nvSpPr>
            <p:spPr>
              <a:xfrm>
                <a:off x="1805109" y="3592499"/>
                <a:ext cx="1248589" cy="26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i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Electrons flow out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0391B5A1-9F82-4C1E-AC57-2A64C65FFA4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050352" y="3616476"/>
                <a:ext cx="0" cy="19826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9DA847BD-58FE-48A0-AAE6-65D9D8A760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808455" y="3616476"/>
                <a:ext cx="0" cy="19826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9E7D46BB-DE25-4D25-AC41-8227B38C01A0}"/>
              </a:ext>
            </a:extLst>
          </p:cNvPr>
          <p:cNvSpPr txBox="1"/>
          <p:nvPr/>
        </p:nvSpPr>
        <p:spPr>
          <a:xfrm>
            <a:off x="26003" y="4179030"/>
            <a:ext cx="30594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coating “shapes” the incoming solar spectrum to increase the number of photons the underlying solar cell can convert to electricity.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A6FA8F1-BE89-42B6-9510-D51FD871AF89}"/>
              </a:ext>
            </a:extLst>
          </p:cNvPr>
          <p:cNvSpPr txBox="1"/>
          <p:nvPr/>
        </p:nvSpPr>
        <p:spPr>
          <a:xfrm>
            <a:off x="6096000" y="1238401"/>
            <a:ext cx="5725063" cy="15081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Set! Demo Day Goals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Proof-of-concept sunlight-shaping photovoltaic single-cell module (6” x 6”) with efficiency improvement of 5-10%.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Validate stability of device using solar panel industry testing regimes (2-4x IEC standard testing).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Build on existing customer discovery work, vetting an additional 2-3 dozen solar industry experts and potential customers to validate our commercialization strategy.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47A7334-2115-449C-B6D8-28A2B892DA9E}"/>
              </a:ext>
            </a:extLst>
          </p:cNvPr>
          <p:cNvSpPr txBox="1"/>
          <p:nvPr/>
        </p:nvSpPr>
        <p:spPr>
          <a:xfrm>
            <a:off x="6096000" y="2785965"/>
            <a:ext cx="5725063" cy="11541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Go! Demo Day Goals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Prototype sunlight-shaping photovoltaic multi-cell module with efficiency improvements of 10-15%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Demonstrate the prototype module meets IEC industry-standard stability metrics.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Obtain a letter of commitment from a US solar panel manufacturer for pilot-scale production run of modules and begin field testing the systems.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50A74C-CC98-4F9E-8EFB-8B8F5BEF00B8}"/>
              </a:ext>
            </a:extLst>
          </p:cNvPr>
          <p:cNvGrpSpPr/>
          <p:nvPr/>
        </p:nvGrpSpPr>
        <p:grpSpPr>
          <a:xfrm>
            <a:off x="7289702" y="4238894"/>
            <a:ext cx="4642508" cy="2560614"/>
            <a:chOff x="7289702" y="4238894"/>
            <a:chExt cx="4642508" cy="256061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9FA85F4-DFA1-4782-96AE-056C4110B08D}"/>
                </a:ext>
              </a:extLst>
            </p:cNvPr>
            <p:cNvGrpSpPr/>
            <p:nvPr/>
          </p:nvGrpSpPr>
          <p:grpSpPr>
            <a:xfrm>
              <a:off x="7289702" y="4573050"/>
              <a:ext cx="4642508" cy="2226458"/>
              <a:chOff x="7231852" y="4602078"/>
              <a:chExt cx="4642508" cy="2226458"/>
            </a:xfrm>
          </p:grpSpPr>
          <p:graphicFrame>
            <p:nvGraphicFramePr>
              <p:cNvPr id="97" name="Chart 96">
                <a:extLst>
                  <a:ext uri="{FF2B5EF4-FFF2-40B4-BE49-F238E27FC236}">
                    <a16:creationId xmlns:a16="http://schemas.microsoft.com/office/drawing/2014/main" id="{508C6D57-7458-4192-9679-42E430CECB1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20445922"/>
                  </p:ext>
                </p:extLst>
              </p:nvPr>
            </p:nvGraphicFramePr>
            <p:xfrm>
              <a:off x="7231852" y="4664175"/>
              <a:ext cx="4642508" cy="216436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cxnSp>
            <p:nvCxnSpPr>
              <p:cNvPr id="98" name="Connector: Elbow 97">
                <a:extLst>
                  <a:ext uri="{FF2B5EF4-FFF2-40B4-BE49-F238E27FC236}">
                    <a16:creationId xmlns:a16="http://schemas.microsoft.com/office/drawing/2014/main" id="{60B9DAB5-8C79-490A-9EFE-C964D900E5B2}"/>
                  </a:ext>
                </a:extLst>
              </p:cNvPr>
              <p:cNvCxnSpPr>
                <a:cxnSpLocks/>
                <a:stCxn id="99" idx="0"/>
                <a:endCxn id="100" idx="0"/>
              </p:cNvCxnSpPr>
              <p:nvPr/>
            </p:nvCxnSpPr>
            <p:spPr>
              <a:xfrm rot="16200000" flipH="1">
                <a:off x="9844270" y="4257568"/>
                <a:ext cx="416432" cy="1802472"/>
              </a:xfrm>
              <a:prstGeom prst="bentConnector3">
                <a:avLst>
                  <a:gd name="adj1" fmla="val -54895"/>
                </a:avLst>
              </a:prstGeom>
              <a:ln w="31750">
                <a:solidFill>
                  <a:schemeClr val="accent4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C9C5C66D-A74C-43FC-97C8-FEB5FA6FE210}"/>
                  </a:ext>
                </a:extLst>
              </p:cNvPr>
              <p:cNvSpPr/>
              <p:nvPr/>
            </p:nvSpPr>
            <p:spPr>
              <a:xfrm>
                <a:off x="8968122" y="4950588"/>
                <a:ext cx="366256" cy="1859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791A5668-F132-4FF6-970E-EC9A1547E5EB}"/>
                  </a:ext>
                </a:extLst>
              </p:cNvPr>
              <p:cNvSpPr/>
              <p:nvPr/>
            </p:nvSpPr>
            <p:spPr>
              <a:xfrm>
                <a:off x="10770594" y="5367020"/>
                <a:ext cx="366256" cy="1859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46C34C4E-8875-4352-9D5C-3CEDD073C808}"/>
                  </a:ext>
                </a:extLst>
              </p:cNvPr>
              <p:cNvSpPr/>
              <p:nvPr/>
            </p:nvSpPr>
            <p:spPr>
              <a:xfrm>
                <a:off x="9691937" y="4602078"/>
                <a:ext cx="651481" cy="2331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sz="9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−7.5%</a:t>
                </a:r>
              </a:p>
            </p:txBody>
          </p: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ADDBEA7-A6E6-4115-8059-B01DE6FBEEEF}"/>
                </a:ext>
              </a:extLst>
            </p:cNvPr>
            <p:cNvSpPr txBox="1"/>
            <p:nvPr/>
          </p:nvSpPr>
          <p:spPr>
            <a:xfrm>
              <a:off x="7289702" y="4238894"/>
              <a:ext cx="4642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Potential economic impact of sunlight-shaping coating on utility-scale solar system</a:t>
              </a:r>
            </a:p>
          </p:txBody>
        </p:sp>
      </p:grp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F6411024-0540-4864-9302-379475F77C7B}"/>
              </a:ext>
            </a:extLst>
          </p:cNvPr>
          <p:cNvCxnSpPr>
            <a:cxnSpLocks/>
            <a:stCxn id="70" idx="1"/>
            <a:endCxn id="71" idx="3"/>
          </p:cNvCxnSpPr>
          <p:nvPr/>
        </p:nvCxnSpPr>
        <p:spPr>
          <a:xfrm rot="10800000" flipH="1">
            <a:off x="5778208" y="4455795"/>
            <a:ext cx="1061524" cy="682886"/>
          </a:xfrm>
          <a:prstGeom prst="curvedConnector5">
            <a:avLst>
              <a:gd name="adj1" fmla="val 72809"/>
              <a:gd name="adj2" fmla="val -1086"/>
              <a:gd name="adj3" fmla="val 111964"/>
            </a:avLst>
          </a:prstGeom>
          <a:ln w="19050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581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Dot">
      <a:dk1>
        <a:srgbClr val="000000"/>
      </a:dk1>
      <a:lt1>
        <a:srgbClr val="FFFFFF"/>
      </a:lt1>
      <a:dk2>
        <a:srgbClr val="112A3A"/>
      </a:dk2>
      <a:lt2>
        <a:srgbClr val="DDDDDD"/>
      </a:lt2>
      <a:accent1>
        <a:srgbClr val="FFFFFF"/>
      </a:accent1>
      <a:accent2>
        <a:srgbClr val="DFDFDF"/>
      </a:accent2>
      <a:accent3>
        <a:srgbClr val="5F5F5F"/>
      </a:accent3>
      <a:accent4>
        <a:srgbClr val="112A3A"/>
      </a:accent4>
      <a:accent5>
        <a:srgbClr val="1866A4"/>
      </a:accent5>
      <a:accent6>
        <a:srgbClr val="129EDB"/>
      </a:accent6>
      <a:hlink>
        <a:srgbClr val="00B050"/>
      </a:hlink>
      <a:folHlink>
        <a:srgbClr val="7030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Dot">
    <a:dk1>
      <a:srgbClr val="000000"/>
    </a:dk1>
    <a:lt1>
      <a:srgbClr val="FFFFFF"/>
    </a:lt1>
    <a:dk2>
      <a:srgbClr val="112A3A"/>
    </a:dk2>
    <a:lt2>
      <a:srgbClr val="DDDDDD"/>
    </a:lt2>
    <a:accent1>
      <a:srgbClr val="FFFFFF"/>
    </a:accent1>
    <a:accent2>
      <a:srgbClr val="DFDFDF"/>
    </a:accent2>
    <a:accent3>
      <a:srgbClr val="5F5F5F"/>
    </a:accent3>
    <a:accent4>
      <a:srgbClr val="112A3A"/>
    </a:accent4>
    <a:accent5>
      <a:srgbClr val="1866A4"/>
    </a:accent5>
    <a:accent6>
      <a:srgbClr val="129EDB"/>
    </a:accent6>
    <a:hlink>
      <a:srgbClr val="00B050"/>
    </a:hlink>
    <a:folHlink>
      <a:srgbClr val="7030A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330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Myriad Pro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Silvia</dc:creator>
  <cp:lastModifiedBy>Jared Silvia</cp:lastModifiedBy>
  <cp:revision>16</cp:revision>
  <dcterms:created xsi:type="dcterms:W3CDTF">2019-04-12T16:23:30Z</dcterms:created>
  <dcterms:modified xsi:type="dcterms:W3CDTF">2019-07-16T16:05:10Z</dcterms:modified>
</cp:coreProperties>
</file>