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2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800"/>
    <a:srgbClr val="E1AF00"/>
    <a:srgbClr val="C89600"/>
    <a:srgbClr val="FFFF00"/>
    <a:srgbClr val="FF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52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BB525E3-8A76-4673-A4E4-E9B8FF67CAAD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9478946-F8BA-492C-8AE4-5B8A6693B9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301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B5AE-A6A3-4E0F-BAE4-2A7A80AC8E7E}" type="datetime1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06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A46F7-965A-479B-8E8D-860F9B2298F5}" type="datetime1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601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CE4B-EEDD-4A95-AEC7-2405FCC33E90}" type="datetime1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370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F8019-1023-48F2-8FBF-CC7D174F6AEB}" type="datetime1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939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5A1B-0F3A-4066-B5C4-80AC7B852F13}" type="datetime1">
              <a:rPr lang="en-US" smtClean="0"/>
              <a:t>7/15/2019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996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11902-BCDA-41DB-B453-628FBD1C7A84}" type="datetime1">
              <a:rPr lang="en-US" smtClean="0"/>
              <a:t>7/15/2019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855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ECF4-62E0-433B-A8B1-0B7BAE4B4BAA}" type="datetime1">
              <a:rPr lang="en-US" smtClean="0"/>
              <a:t>7/15/2019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023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A32D-1AB2-4344-98D4-F0B713AB114B}" type="datetime1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571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1E1E-6300-40E1-A3D9-6BA3DA1C64EB}" type="datetime1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324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F1B6-1DC2-4005-82A9-F54F7EE17890}" type="datetime1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64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CB960-06AC-458C-891E-CBDDDF697C80}" type="datetime1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REhnu proprietary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4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EBE2A-CD65-4400-A20E-58AD9EB417D4}" type="datetime1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REhnu proprietary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15992-53DA-4805-89D2-131D4DE49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01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438" y="655647"/>
            <a:ext cx="6071270" cy="5026310"/>
          </a:xfrm>
        </p:spPr>
        <p:txBody>
          <a:bodyPr>
            <a:normAutofit fontScale="92500"/>
          </a:bodyPr>
          <a:lstStyle/>
          <a:p>
            <a:r>
              <a:rPr lang="en-US" sz="2400" dirty="0" smtClean="0"/>
              <a:t>Hybrid PV panel has modified </a:t>
            </a:r>
            <a:r>
              <a:rPr lang="en-US" sz="2400" dirty="0"/>
              <a:t>glass entrance sheet that efficiently separates the direct sunlight and diffuse sky components of solar energy </a:t>
            </a:r>
            <a:endParaRPr lang="en-US" sz="2400" dirty="0" smtClean="0"/>
          </a:p>
          <a:p>
            <a:pPr lvl="1"/>
            <a:r>
              <a:rPr lang="en-US" sz="2000" dirty="0" smtClean="0"/>
              <a:t>Direct </a:t>
            </a:r>
            <a:r>
              <a:rPr lang="en-US" sz="2000" dirty="0"/>
              <a:t>sunlight component focused onto </a:t>
            </a:r>
            <a:r>
              <a:rPr lang="en-US" sz="2000" dirty="0"/>
              <a:t>mm-size </a:t>
            </a:r>
            <a:r>
              <a:rPr lang="en-US" sz="2000" dirty="0" err="1"/>
              <a:t>multijunction</a:t>
            </a:r>
            <a:r>
              <a:rPr lang="en-US" sz="2000" dirty="0"/>
              <a:t> PV </a:t>
            </a:r>
            <a:r>
              <a:rPr lang="en-US" sz="2000" dirty="0" smtClean="0"/>
              <a:t>cells, </a:t>
            </a:r>
            <a:r>
              <a:rPr lang="en-US" sz="2000" dirty="0"/>
              <a:t>43</a:t>
            </a:r>
            <a:r>
              <a:rPr lang="en-US" sz="2000" dirty="0"/>
              <a:t>% - 50% </a:t>
            </a:r>
            <a:r>
              <a:rPr lang="en-US" sz="2000" dirty="0" smtClean="0"/>
              <a:t>efficient, </a:t>
            </a:r>
            <a:r>
              <a:rPr lang="en-US" sz="2000" dirty="0" smtClean="0"/>
              <a:t>mounted </a:t>
            </a:r>
            <a:r>
              <a:rPr lang="en-US" sz="2000" dirty="0"/>
              <a:t>on silicon cells</a:t>
            </a:r>
          </a:p>
          <a:p>
            <a:pPr lvl="1"/>
            <a:r>
              <a:rPr lang="en-US" sz="2000" dirty="0"/>
              <a:t>Diffuse sky and backlight components transmitted to the 20% efficient Si cell</a:t>
            </a:r>
          </a:p>
          <a:p>
            <a:r>
              <a:rPr lang="en-US" sz="2400" dirty="0"/>
              <a:t>Set! demo  prototype </a:t>
            </a:r>
            <a:r>
              <a:rPr lang="en-US" sz="2400" dirty="0" smtClean="0"/>
              <a:t>shown is a </a:t>
            </a:r>
            <a:r>
              <a:rPr lang="en-US" sz="2400" dirty="0" smtClean="0"/>
              <a:t>working 3</a:t>
            </a:r>
            <a:r>
              <a:rPr lang="en-US" sz="2400" dirty="0" smtClean="0"/>
              <a:t>” </a:t>
            </a:r>
            <a:r>
              <a:rPr lang="en-US" sz="2400" dirty="0" smtClean="0"/>
              <a:t>section </a:t>
            </a:r>
            <a:r>
              <a:rPr lang="en-US" sz="2400" dirty="0"/>
              <a:t>of a full-scale </a:t>
            </a:r>
            <a:r>
              <a:rPr lang="en-US" sz="2400" dirty="0" smtClean="0"/>
              <a:t>module. Energy </a:t>
            </a:r>
            <a:r>
              <a:rPr lang="en-US" sz="2400" dirty="0"/>
              <a:t>output </a:t>
            </a:r>
            <a:r>
              <a:rPr lang="en-US" sz="2400" dirty="0"/>
              <a:t>to be compared in </a:t>
            </a:r>
            <a:r>
              <a:rPr lang="en-US" sz="2400" dirty="0"/>
              <a:t>the field </a:t>
            </a:r>
            <a:r>
              <a:rPr lang="en-US" sz="2400" dirty="0" smtClean="0"/>
              <a:t>to </a:t>
            </a:r>
            <a:r>
              <a:rPr lang="en-US" sz="2400" dirty="0"/>
              <a:t>the same Si cell alone</a:t>
            </a:r>
          </a:p>
          <a:p>
            <a:r>
              <a:rPr lang="en-US" sz="2400" dirty="0"/>
              <a:t>Overcomes the fundamental losses of previous “CPV” solar. Close </a:t>
            </a:r>
            <a:r>
              <a:rPr lang="en-US" sz="2400" dirty="0" smtClean="0"/>
              <a:t>≥ </a:t>
            </a:r>
            <a:r>
              <a:rPr lang="en-US" sz="2400" dirty="0"/>
              <a:t>100% energy output gain over a wide range of solar resource</a:t>
            </a:r>
          </a:p>
          <a:p>
            <a:r>
              <a:rPr lang="en-US" sz="2400" dirty="0" smtClean="0"/>
              <a:t>Good potential  </a:t>
            </a:r>
            <a:r>
              <a:rPr lang="en-US" sz="2400" dirty="0"/>
              <a:t>for lower LCOE than silicon PV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035FEE73-31DA-423C-9CF9-79F5D20D5C99}"/>
              </a:ext>
            </a:extLst>
          </p:cNvPr>
          <p:cNvSpPr txBox="1">
            <a:spLocks/>
          </p:cNvSpPr>
          <p:nvPr/>
        </p:nvSpPr>
        <p:spPr>
          <a:xfrm>
            <a:off x="0" y="35190"/>
            <a:ext cx="10896600" cy="7480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 b="1" dirty="0"/>
              <a:t>A practical way to double the output of PV panels</a:t>
            </a:r>
            <a:endParaRPr lang="en-US" sz="2400" b="1" dirty="0">
              <a:solidFill>
                <a:srgbClr val="E1A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8" t="12741" r="9149" b="9099"/>
          <a:stretch/>
        </p:blipFill>
        <p:spPr>
          <a:xfrm>
            <a:off x="7936985" y="5096891"/>
            <a:ext cx="1260660" cy="9948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8261" y="5322830"/>
            <a:ext cx="2007580" cy="690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6057" y="5664332"/>
            <a:ext cx="53857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Projected energy gain vs Si on single axis </a:t>
            </a:r>
            <a:r>
              <a:rPr lang="en-US" sz="2200" dirty="0" smtClean="0"/>
              <a:t>Phoenix   </a:t>
            </a:r>
            <a:r>
              <a:rPr lang="en-US" sz="2200" dirty="0"/>
              <a:t>Kansas City    New York </a:t>
            </a:r>
            <a:r>
              <a:rPr lang="en-US" sz="2200" dirty="0" smtClean="0"/>
              <a:t>City</a:t>
            </a:r>
          </a:p>
          <a:p>
            <a:pPr algn="ctr"/>
            <a:r>
              <a:rPr lang="en-US" sz="2200" dirty="0" smtClean="0"/>
              <a:t>115%           105</a:t>
            </a:r>
            <a:r>
              <a:rPr lang="en-US" sz="2200" smtClean="0"/>
              <a:t>%                  95%</a:t>
            </a:r>
            <a:endParaRPr lang="en-US" sz="2200" dirty="0"/>
          </a:p>
        </p:txBody>
      </p:sp>
      <p:sp>
        <p:nvSpPr>
          <p:cNvPr id="12" name="TextBox 11"/>
          <p:cNvSpPr txBox="1"/>
          <p:nvPr/>
        </p:nvSpPr>
        <p:spPr>
          <a:xfrm>
            <a:off x="10014857" y="1705335"/>
            <a:ext cx="2017486" cy="321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1900" dirty="0"/>
              <a:t>Demo </a:t>
            </a:r>
            <a:r>
              <a:rPr lang="en-US" sz="1900" dirty="0" smtClean="0"/>
              <a:t>will have an </a:t>
            </a:r>
            <a:r>
              <a:rPr lang="en-US" sz="1900" dirty="0"/>
              <a:t>entrance window of glass formed as a 4x4 array of 18 mm square </a:t>
            </a:r>
            <a:r>
              <a:rPr lang="en-US" sz="1900" dirty="0" smtClean="0"/>
              <a:t>lenses</a:t>
            </a:r>
            <a:endParaRPr lang="en-US" sz="1900" dirty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1900" dirty="0" smtClean="0"/>
              <a:t>Side </a:t>
            </a:r>
            <a:r>
              <a:rPr lang="en-US" sz="1900" dirty="0"/>
              <a:t>mirrors in </a:t>
            </a:r>
            <a:r>
              <a:rPr lang="en-US" sz="1900" dirty="0" smtClean="0"/>
              <a:t>the demo will ensure  full response </a:t>
            </a:r>
            <a:r>
              <a:rPr lang="en-US" sz="1900" dirty="0"/>
              <a:t>to diffuse rays at all angles, as in full 1 m x 2 m panel  with same </a:t>
            </a:r>
            <a:r>
              <a:rPr lang="en-US" sz="1900" dirty="0" smtClean="0"/>
              <a:t>size lenses</a:t>
            </a:r>
            <a:endParaRPr lang="en-US" sz="19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2246" y="93213"/>
            <a:ext cx="1095983" cy="12182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5A4DB4-FEB0-4FD2-87D9-69FB9833030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9" t="16452" r="12192" b="14985"/>
          <a:stretch/>
        </p:blipFill>
        <p:spPr>
          <a:xfrm>
            <a:off x="6150459" y="5053220"/>
            <a:ext cx="1131542" cy="10384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EE6213B-E83E-42E9-B1A6-347B07D67D53}"/>
              </a:ext>
            </a:extLst>
          </p:cNvPr>
          <p:cNvSpPr txBox="1"/>
          <p:nvPr/>
        </p:nvSpPr>
        <p:spPr>
          <a:xfrm>
            <a:off x="5861458" y="6169436"/>
            <a:ext cx="1764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Roger Angel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5CA6114-5820-491F-B646-4E756247E191}"/>
              </a:ext>
            </a:extLst>
          </p:cNvPr>
          <p:cNvSpPr txBox="1"/>
          <p:nvPr/>
        </p:nvSpPr>
        <p:spPr>
          <a:xfrm>
            <a:off x="7750628" y="6169437"/>
            <a:ext cx="1960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Zach Holman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73C60A-3A43-4AEC-BB00-AF5DBABA4CCE}"/>
              </a:ext>
            </a:extLst>
          </p:cNvPr>
          <p:cNvSpPr txBox="1"/>
          <p:nvPr/>
        </p:nvSpPr>
        <p:spPr>
          <a:xfrm>
            <a:off x="9850332" y="6170301"/>
            <a:ext cx="1764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Nick </a:t>
            </a:r>
            <a:r>
              <a:rPr lang="en-US" sz="2400" dirty="0" err="1"/>
              <a:t>Didato</a:t>
            </a:r>
            <a:endParaRPr lang="en-US" sz="24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470" r="1765"/>
          <a:stretch/>
        </p:blipFill>
        <p:spPr>
          <a:xfrm>
            <a:off x="6075410" y="712531"/>
            <a:ext cx="3890357" cy="415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51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11132</TotalTime>
  <Words>201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Alfa 9.12 RA</dc:title>
  <dc:creator>Angel, J Roger P - (angelj)</dc:creator>
  <cp:lastModifiedBy>Angel, J Roger P - (angelj)</cp:lastModifiedBy>
  <cp:revision>100</cp:revision>
  <cp:lastPrinted>2019-07-13T00:37:21Z</cp:lastPrinted>
  <dcterms:created xsi:type="dcterms:W3CDTF">2018-09-12T13:01:09Z</dcterms:created>
  <dcterms:modified xsi:type="dcterms:W3CDTF">2019-07-16T15:54:53Z</dcterms:modified>
</cp:coreProperties>
</file>