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9144000" cy="6858000"/>
  <p:notesSz cx="7315200" cy="96012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894C3200-60D2-4313-B027-0E3152A40CD5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4143240" y="9118440"/>
            <a:ext cx="3169800" cy="48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5760" rIns="95760" tIns="47880" bIns="47880" anchor="b">
            <a:noAutofit/>
          </a:bodyPr>
          <a:p>
            <a:pPr algn="r">
              <a:lnSpc>
                <a:spcPct val="100000"/>
              </a:lnSpc>
            </a:pPr>
            <a:fld id="{658FE286-9069-4953-91F9-094427359E80}" type="slidenum">
              <a:rPr b="0" lang="en-US" sz="1300" spc="-1" strike="noStrike">
                <a:solidFill>
                  <a:srgbClr val="000000"/>
                </a:solidFill>
                <a:latin typeface="Arial"/>
                <a:ea typeface="MS PGothic"/>
              </a:rPr>
              <a:t>&lt;number&gt;</a:t>
            </a:fld>
            <a:endParaRPr b="0" lang="en-US" sz="1300" spc="-1" strike="noStrike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sldImg"/>
          </p:nvPr>
        </p:nvSpPr>
        <p:spPr>
          <a:xfrm>
            <a:off x="1257480" y="720720"/>
            <a:ext cx="4800240" cy="3600000"/>
          </a:xfrm>
          <a:prstGeom prst="rect">
            <a:avLst/>
          </a:prstGeom>
        </p:spPr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731880" y="4560840"/>
            <a:ext cx="5851080" cy="4646160"/>
          </a:xfrm>
          <a:prstGeom prst="rect">
            <a:avLst/>
          </a:prstGeom>
        </p:spPr>
        <p:txBody>
          <a:bodyPr lIns="96840" rIns="96840" tIns="48240" bIns="48240">
            <a:noAutofit/>
          </a:bodyPr>
          <a:p>
            <a:pPr marL="216000" indent="-216000">
              <a:lnSpc>
                <a:spcPct val="100000"/>
              </a:lnSpc>
            </a:pPr>
            <a:r>
              <a:rPr b="1" lang="en-US" sz="1200" spc="-1" strike="noStrike">
                <a:latin typeface="Arial"/>
              </a:rPr>
              <a:t>Chris Barnes (650) 954-7124 and Brandon Moores (510) 520-6394</a:t>
            </a:r>
            <a:endParaRPr b="0" lang="en-US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2" descr=""/>
          <p:cNvPicPr/>
          <p:nvPr/>
        </p:nvPicPr>
        <p:blipFill>
          <a:blip r:embed="rId2"/>
          <a:stretch/>
        </p:blipFill>
        <p:spPr>
          <a:xfrm>
            <a:off x="0" y="0"/>
            <a:ext cx="9143640" cy="2639160"/>
          </a:xfrm>
          <a:prstGeom prst="rect">
            <a:avLst/>
          </a:prstGeom>
          <a:ln>
            <a:noFill/>
          </a:ln>
        </p:spPr>
      </p:pic>
      <p:pic>
        <p:nvPicPr>
          <p:cNvPr id="1" name="Picture 1" descr=""/>
          <p:cNvPicPr/>
          <p:nvPr/>
        </p:nvPicPr>
        <p:blipFill>
          <a:blip r:embed="rId3"/>
          <a:stretch/>
        </p:blipFill>
        <p:spPr>
          <a:xfrm>
            <a:off x="6772320" y="6143760"/>
            <a:ext cx="2142720" cy="713880"/>
          </a:xfrm>
          <a:prstGeom prst="rect">
            <a:avLst/>
          </a:prstGeom>
          <a:ln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/>
          </p:nvPr>
        </p:nvSpPr>
        <p:spPr>
          <a:xfrm>
            <a:off x="76320" y="6458040"/>
            <a:ext cx="2133360" cy="32364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</a:pPr>
            <a:fld id="{A2833EA4-F08D-40B9-A984-6007841E6318}" type="slidenum">
              <a:rPr b="0" lang="en-US" sz="1400" spc="-1" strike="noStrike">
                <a:solidFill>
                  <a:srgbClr val="000000"/>
                </a:solidFill>
                <a:latin typeface="Arial"/>
                <a:ea typeface="MS PGothic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365760" y="550800"/>
            <a:ext cx="8502480" cy="3436560"/>
          </a:xfrm>
          <a:prstGeom prst="rect">
            <a:avLst/>
          </a:prstGeom>
          <a:noFill/>
          <a:ln>
            <a:noFill/>
          </a:ln>
        </p:spPr>
        <p:txBody>
          <a:bodyPr lIns="0">
            <a:noAutofit/>
          </a:bodyPr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404040"/>
                </a:solidFill>
                <a:latin typeface="Arial"/>
              </a:rPr>
              <a:t>Lowest BOS Cost</a:t>
            </a: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Self-Ballasting, No Penetrations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Install 4x Faster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404040"/>
                </a:solidFill>
                <a:latin typeface="Arial"/>
              </a:rPr>
              <a:t>Performance</a:t>
            </a: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Highest Bifaciality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Low Cell Temperature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Sun Tracking, No Moving Parts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 lvl="1" marL="519120" indent="-180720">
              <a:lnSpc>
                <a:spcPct val="100000"/>
              </a:lnSpc>
              <a:spcBef>
                <a:spcPts val="360"/>
              </a:spcBef>
              <a:buClr>
                <a:srgbClr val="fdbe57"/>
              </a:buClr>
              <a:buSzPct val="120000"/>
              <a:buFont typeface="Arial"/>
              <a:buChar char="–"/>
            </a:pPr>
            <a:r>
              <a:rPr b="1" lang="en-US" sz="1800" spc="-1" strike="noStrike">
                <a:solidFill>
                  <a:srgbClr val="404040"/>
                </a:solidFill>
                <a:latin typeface="Arial"/>
              </a:rPr>
              <a:t>More Roof Coverage, Power Per Roof</a:t>
            </a: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18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en-US" sz="2400" spc="-1" strike="noStrike">
                <a:solidFill>
                  <a:srgbClr val="404040"/>
                </a:solidFill>
                <a:latin typeface="Arial"/>
              </a:rPr>
              <a:t> </a:t>
            </a: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</a:pPr>
            <a:endParaRPr b="0" lang="en-US" sz="2400" spc="-1" strike="noStrike">
              <a:solidFill>
                <a:srgbClr val="404040"/>
              </a:solidFill>
              <a:latin typeface="Arial"/>
            </a:endParaRPr>
          </a:p>
        </p:txBody>
      </p:sp>
      <p:pic>
        <p:nvPicPr>
          <p:cNvPr id="46" name="Picture 2" descr=""/>
          <p:cNvPicPr/>
          <p:nvPr/>
        </p:nvPicPr>
        <p:blipFill>
          <a:blip r:embed="rId1"/>
          <a:stretch/>
        </p:blipFill>
        <p:spPr>
          <a:xfrm>
            <a:off x="4937760" y="887400"/>
            <a:ext cx="4007160" cy="2354040"/>
          </a:xfrm>
          <a:prstGeom prst="rect">
            <a:avLst/>
          </a:prstGeom>
          <a:ln>
            <a:noFill/>
          </a:ln>
        </p:spPr>
      </p:pic>
      <p:pic>
        <p:nvPicPr>
          <p:cNvPr id="47" name="Image3" descr=""/>
          <p:cNvPicPr/>
          <p:nvPr/>
        </p:nvPicPr>
        <p:blipFill>
          <a:blip r:embed="rId2"/>
          <a:stretch/>
        </p:blipFill>
        <p:spPr>
          <a:xfrm>
            <a:off x="5533920" y="3429000"/>
            <a:ext cx="3504240" cy="2737080"/>
          </a:xfrm>
          <a:prstGeom prst="rect">
            <a:avLst/>
          </a:prstGeom>
          <a:ln>
            <a:noFill/>
          </a:ln>
        </p:spPr>
      </p:pic>
      <p:sp>
        <p:nvSpPr>
          <p:cNvPr id="48" name="CustomShape 2"/>
          <p:cNvSpPr/>
          <p:nvPr/>
        </p:nvSpPr>
        <p:spPr>
          <a:xfrm>
            <a:off x="1961280" y="3829320"/>
            <a:ext cx="1757160" cy="2101320"/>
          </a:xfrm>
          <a:prstGeom prst="chevron">
            <a:avLst>
              <a:gd name="adj" fmla="val 25000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CustomShape 3"/>
          <p:cNvSpPr/>
          <p:nvPr/>
        </p:nvSpPr>
        <p:spPr>
          <a:xfrm>
            <a:off x="645120" y="3824640"/>
            <a:ext cx="1758600" cy="2101320"/>
          </a:xfrm>
          <a:prstGeom prst="chevron">
            <a:avLst>
              <a:gd name="adj" fmla="val 25000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CustomShape 4"/>
          <p:cNvSpPr/>
          <p:nvPr/>
        </p:nvSpPr>
        <p:spPr>
          <a:xfrm>
            <a:off x="1060560" y="4160880"/>
            <a:ext cx="1403640" cy="142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r>
              <a:rPr b="1" lang="en-US" sz="1600" spc="-1" strike="noStrike">
                <a:solidFill>
                  <a:srgbClr val="a86902"/>
                </a:solidFill>
                <a:latin typeface="Arial"/>
                <a:ea typeface="MS PGothic"/>
              </a:rPr>
              <a:t>Ready</a:t>
            </a: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Prove Customer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Prove Design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8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51" name="CustomShape 5"/>
          <p:cNvSpPr/>
          <p:nvPr/>
        </p:nvSpPr>
        <p:spPr>
          <a:xfrm>
            <a:off x="3264480" y="3829320"/>
            <a:ext cx="1758600" cy="2101320"/>
          </a:xfrm>
          <a:prstGeom prst="chevron">
            <a:avLst>
              <a:gd name="adj" fmla="val 25000"/>
            </a:avLst>
          </a:prstGeom>
          <a:noFill/>
          <a:ln w="9360">
            <a:solidFill>
              <a:srgbClr val="0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6"/>
          <p:cNvSpPr/>
          <p:nvPr/>
        </p:nvSpPr>
        <p:spPr>
          <a:xfrm>
            <a:off x="2363760" y="4170240"/>
            <a:ext cx="1403640" cy="142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r>
              <a:rPr b="1" lang="en-US" sz="1600" spc="-1" strike="noStrike">
                <a:solidFill>
                  <a:srgbClr val="a86902"/>
                </a:solidFill>
                <a:latin typeface="Arial"/>
                <a:ea typeface="MS PGothic"/>
              </a:rPr>
              <a:t>Set</a:t>
            </a: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Prove 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    </a:t>
            </a: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Manufacture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8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</p:txBody>
      </p:sp>
      <p:sp>
        <p:nvSpPr>
          <p:cNvPr id="53" name="CustomShape 7"/>
          <p:cNvSpPr/>
          <p:nvPr/>
        </p:nvSpPr>
        <p:spPr>
          <a:xfrm>
            <a:off x="3816360" y="4174200"/>
            <a:ext cx="1403640" cy="142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r>
              <a:rPr b="1" lang="en-US" sz="1600" spc="-1" strike="noStrike">
                <a:solidFill>
                  <a:srgbClr val="00b050"/>
                </a:solidFill>
                <a:latin typeface="Arial"/>
                <a:ea typeface="MS PGothic"/>
              </a:rPr>
              <a:t>Go!</a:t>
            </a: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6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Prove 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    </a:t>
            </a: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MS PGothic"/>
              </a:rPr>
              <a:t>Company</a:t>
            </a: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320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8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  <a:p>
            <a:pPr marL="469800" indent="-469440">
              <a:lnSpc>
                <a:spcPct val="100000"/>
              </a:lnSpc>
              <a:spcBef>
                <a:spcPts val="241"/>
              </a:spcBef>
            </a:pPr>
            <a:endParaRPr b="0" lang="en-U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04040"/>
      </a:dk2>
      <a:lt2>
        <a:srgbClr val="eeece1"/>
      </a:lt2>
      <a:accent1>
        <a:srgbClr val="002b54"/>
      </a:accent1>
      <a:accent2>
        <a:srgbClr val="fdbe57"/>
      </a:accent2>
      <a:accent3>
        <a:srgbClr val="ffffff"/>
      </a:accent3>
      <a:accent4>
        <a:srgbClr val="000000"/>
      </a:accent4>
      <a:accent5>
        <a:srgbClr val="aaacb3"/>
      </a:accent5>
      <a:accent6>
        <a:srgbClr val="e5ac4e"/>
      </a:accent6>
      <a:hlink>
        <a:srgbClr val="e76e34"/>
      </a:hlink>
      <a:folHlink>
        <a:srgbClr val="a2ece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04040"/>
      </a:dk2>
      <a:lt2>
        <a:srgbClr val="eeece1"/>
      </a:lt2>
      <a:accent1>
        <a:srgbClr val="002b54"/>
      </a:accent1>
      <a:accent2>
        <a:srgbClr val="fdbe57"/>
      </a:accent2>
      <a:accent3>
        <a:srgbClr val="ffffff"/>
      </a:accent3>
      <a:accent4>
        <a:srgbClr val="000000"/>
      </a:accent4>
      <a:accent5>
        <a:srgbClr val="aaacb3"/>
      </a:accent5>
      <a:accent6>
        <a:srgbClr val="e5ac4e"/>
      </a:accent6>
      <a:hlink>
        <a:srgbClr val="e76e34"/>
      </a:hlink>
      <a:folHlink>
        <a:srgbClr val="a2ecec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Taka Template</Template>
  <TotalTime>85</TotalTime>
  <Application>LibreOffice/6.1.6.3$Windows_X86_64 LibreOffice_project/5896ab1714085361c45cf540f76f60673dd96a72</Application>
  <Words>58</Words>
  <Paragraphs>35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2018-10-04T00:27:58Z</dcterms:created>
  <dc:creator>Microsoft Office User</dc:creator>
  <dc:description/>
  <dc:language>en-US</dc:language>
  <cp:lastModifiedBy/>
  <dcterms:modified xsi:type="dcterms:W3CDTF">2019-07-16T08:47:41Z</dcterms:modified>
  <cp:revision>21</cp:revision>
  <dc:subject/>
  <dc:title>Building Owner Survey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On-screen Show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</vt:i4>
  </property>
</Properties>
</file>