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506" y="74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5ecb3c31e9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5ecb3c31e9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 amt="58000"/>
          </a:blip>
          <a:srcRect t="15626"/>
          <a:stretch/>
        </p:blipFill>
        <p:spPr>
          <a:xfrm>
            <a:off x="0" y="0"/>
            <a:ext cx="9144003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439550"/>
            <a:ext cx="5691600" cy="13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>
                <a:solidFill>
                  <a:srgbClr val="434343"/>
                </a:solidFill>
              </a:rPr>
              <a:t>Slowing PV efficiency gains</a:t>
            </a:r>
            <a:endParaRPr sz="160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>
                <a:solidFill>
                  <a:srgbClr val="434343"/>
                </a:solidFill>
              </a:rPr>
              <a:t>Climate reduces output</a:t>
            </a:r>
            <a:endParaRPr sz="160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>
                <a:solidFill>
                  <a:srgbClr val="434343"/>
                </a:solidFill>
              </a:rPr>
              <a:t>Land constraints</a:t>
            </a:r>
            <a:endParaRPr sz="160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>
                <a:solidFill>
                  <a:srgbClr val="434343"/>
                </a:solidFill>
              </a:rPr>
              <a:t>Challenges of higher green-energy market penetration</a:t>
            </a:r>
            <a:endParaRPr sz="1600">
              <a:solidFill>
                <a:srgbClr val="434343"/>
              </a:solidFill>
            </a:endParaRPr>
          </a:p>
          <a:p>
            <a:pPr marL="9144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434343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0" y="164751"/>
            <a:ext cx="3217200" cy="274800"/>
          </a:xfrm>
          <a:prstGeom prst="rect">
            <a:avLst/>
          </a:prstGeom>
          <a:solidFill>
            <a:srgbClr val="0BA1E2">
              <a:alpha val="41530"/>
            </a:srgbClr>
          </a:solidFill>
          <a:ln>
            <a:noFill/>
          </a:ln>
        </p:spPr>
        <p:txBody>
          <a:bodyPr spcFirstLastPara="1" wrap="square" lIns="720000" tIns="45700" rIns="360000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</a:rPr>
              <a:t>The Problem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0" y="1816112"/>
            <a:ext cx="3217200" cy="274200"/>
          </a:xfrm>
          <a:prstGeom prst="rect">
            <a:avLst/>
          </a:prstGeom>
          <a:solidFill>
            <a:srgbClr val="0BA1E2">
              <a:alpha val="41530"/>
            </a:srgbClr>
          </a:solidFill>
          <a:ln>
            <a:noFill/>
          </a:ln>
        </p:spPr>
        <p:txBody>
          <a:bodyPr spcFirstLastPara="1" wrap="square" lIns="720000" tIns="45700" rIns="360000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</a:rPr>
              <a:t>The Solution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1"/>
          </p:nvPr>
        </p:nvSpPr>
        <p:spPr>
          <a:xfrm>
            <a:off x="0" y="2090300"/>
            <a:ext cx="9031050" cy="244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434343"/>
                </a:solidFill>
              </a:rPr>
              <a:t>Change the operating environment - to the sky!</a:t>
            </a:r>
            <a:endParaRPr sz="1600" b="1" dirty="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 b="1" dirty="0">
                <a:solidFill>
                  <a:srgbClr val="434343"/>
                </a:solidFill>
              </a:rPr>
              <a:t>Lofty Electric</a:t>
            </a:r>
            <a:r>
              <a:rPr lang="en" sz="1600" dirty="0">
                <a:solidFill>
                  <a:srgbClr val="434343"/>
                </a:solidFill>
              </a:rPr>
              <a:t> combines </a:t>
            </a:r>
            <a:r>
              <a:rPr lang="en" sz="1600" b="1" dirty="0">
                <a:solidFill>
                  <a:srgbClr val="434343"/>
                </a:solidFill>
              </a:rPr>
              <a:t>aerostats (blimps)</a:t>
            </a:r>
            <a:r>
              <a:rPr lang="en" sz="1600" dirty="0">
                <a:solidFill>
                  <a:srgbClr val="434343"/>
                </a:solidFill>
              </a:rPr>
              <a:t> and solar panels to produce energy</a:t>
            </a:r>
            <a:endParaRPr sz="1600" dirty="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 dirty="0">
                <a:solidFill>
                  <a:srgbClr val="434343"/>
                </a:solidFill>
              </a:rPr>
              <a:t>The Aerostatic Platforms for Electricity (APEs) are moored to the ground</a:t>
            </a:r>
            <a:endParaRPr sz="1600" dirty="0">
              <a:solidFill>
                <a:srgbClr val="434343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rgbClr val="434343"/>
                </a:solidFill>
              </a:rPr>
              <a:t>with an electrically conductive tether</a:t>
            </a:r>
            <a:endParaRPr sz="1600" dirty="0">
              <a:solidFill>
                <a:srgbClr val="434343"/>
              </a:solidFill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Char char="●"/>
            </a:pPr>
            <a:r>
              <a:rPr lang="en" sz="1600" dirty="0">
                <a:solidFill>
                  <a:srgbClr val="434343"/>
                </a:solidFill>
              </a:rPr>
              <a:t>APEs will operate from above treetops (50m) to above the clouds (6 km)</a:t>
            </a:r>
            <a:endParaRPr sz="1600" dirty="0">
              <a:solidFill>
                <a:srgbClr val="43434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43434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434343"/>
                </a:solidFill>
              </a:rPr>
              <a:t>Why High-Altitude?</a:t>
            </a:r>
            <a:endParaRPr sz="1600" b="1" dirty="0">
              <a:solidFill>
                <a:srgbClr val="434343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434343"/>
              </a:solidFill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434343"/>
                </a:solidFill>
              </a:rPr>
              <a:t>Available Sunlight        +          Higher Efficiency</a:t>
            </a:r>
            <a:r>
              <a:rPr lang="en" sz="1600" dirty="0">
                <a:solidFill>
                  <a:srgbClr val="434343"/>
                </a:solidFill>
              </a:rPr>
              <a:t>	        </a:t>
            </a:r>
            <a:r>
              <a:rPr lang="en" sz="1600" b="1" dirty="0">
                <a:solidFill>
                  <a:srgbClr val="434343"/>
                </a:solidFill>
              </a:rPr>
              <a:t>=</a:t>
            </a:r>
            <a:r>
              <a:rPr lang="en" sz="1600" dirty="0">
                <a:solidFill>
                  <a:srgbClr val="434343"/>
                </a:solidFill>
              </a:rPr>
              <a:t>	 </a:t>
            </a:r>
            <a:r>
              <a:rPr lang="en" sz="1800" b="1" dirty="0">
                <a:solidFill>
                  <a:srgbClr val="0BA1E2"/>
                </a:solidFill>
              </a:rPr>
              <a:t>4 - 10x more energy</a:t>
            </a:r>
            <a:r>
              <a:rPr lang="en" sz="1400" b="1" dirty="0">
                <a:solidFill>
                  <a:srgbClr val="0BA1E2"/>
                </a:solidFill>
              </a:rPr>
              <a:t>*</a:t>
            </a:r>
            <a:endParaRPr sz="1400" b="1" dirty="0">
              <a:solidFill>
                <a:srgbClr val="0BA1E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" sz="1400" dirty="0">
                <a:solidFill>
                  <a:srgbClr val="434343"/>
                </a:solidFill>
              </a:rPr>
            </a:br>
            <a:endParaRPr sz="1600" dirty="0">
              <a:solidFill>
                <a:srgbClr val="434343"/>
              </a:solidFill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434343"/>
              </a:solidFill>
            </a:endParaRPr>
          </a:p>
          <a:p>
            <a:pPr marL="9144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434343"/>
              </a:solidFill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0" y="4457100"/>
            <a:ext cx="3480300" cy="6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34343"/>
                </a:solidFill>
              </a:rPr>
              <a:t>(Higher solar radiation + cloud albedo </a:t>
            </a:r>
            <a:endParaRPr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434343"/>
                </a:solidFill>
              </a:rPr>
              <a:t>+no shading +longer daylight hours )</a:t>
            </a:r>
            <a:endParaRPr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3090250" y="4457100"/>
            <a:ext cx="3480300" cy="6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34343"/>
                </a:solidFill>
              </a:rPr>
              <a:t>(Lower temperature + cooling winds </a:t>
            </a:r>
            <a:endParaRPr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34343"/>
                </a:solidFill>
              </a:rPr>
              <a:t>+higher quality panels)</a:t>
            </a:r>
            <a:endParaRPr>
              <a:solidFill>
                <a:srgbClr val="434343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3025" y="1455413"/>
            <a:ext cx="2510299" cy="282585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/>
          <p:nvPr/>
        </p:nvSpPr>
        <p:spPr>
          <a:xfrm>
            <a:off x="181050" y="4231350"/>
            <a:ext cx="8850000" cy="804600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pic>
        <p:nvPicPr>
          <p:cNvPr id="63" name="Google Shape;63;p13"/>
          <p:cNvPicPr preferRelativeResize="0"/>
          <p:nvPr/>
        </p:nvPicPr>
        <p:blipFill rotWithShape="1">
          <a:blip r:embed="rId5">
            <a:alphaModFix/>
          </a:blip>
          <a:srcRect l="11600" t="25106" r="7728" b="27441"/>
          <a:stretch/>
        </p:blipFill>
        <p:spPr>
          <a:xfrm>
            <a:off x="7109075" y="-1300"/>
            <a:ext cx="2014250" cy="118487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3"/>
          <p:cNvSpPr txBox="1"/>
          <p:nvPr/>
        </p:nvSpPr>
        <p:spPr>
          <a:xfrm>
            <a:off x="7411800" y="3978450"/>
            <a:ext cx="1732200" cy="17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solidFill>
                  <a:srgbClr val="B7B7B7"/>
                </a:solidFill>
              </a:rPr>
              <a:t>Aglietti, 2009</a:t>
            </a:r>
            <a:endParaRPr sz="800">
              <a:solidFill>
                <a:srgbClr val="B7B7B7"/>
              </a:solidFill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6050200" y="4783050"/>
            <a:ext cx="27945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/>
              <a:t>*per panel per day versus a standard ground-based panel</a:t>
            </a:r>
            <a:endParaRPr sz="7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On-screen Show (16:9)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Malcolm Hegeman</cp:lastModifiedBy>
  <cp:revision>1</cp:revision>
  <dcterms:modified xsi:type="dcterms:W3CDTF">2019-07-16T15:30:13Z</dcterms:modified>
</cp:coreProperties>
</file>