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62"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9A347"/>
    <a:srgbClr val="C10230"/>
    <a:srgbClr val="FEC5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865" autoAdjust="0"/>
    <p:restoredTop sz="94713"/>
  </p:normalViewPr>
  <p:slideViewPr>
    <p:cSldViewPr snapToGrid="0" snapToObjects="1">
      <p:cViewPr varScale="1">
        <p:scale>
          <a:sx n="128" d="100"/>
          <a:sy n="128" d="100"/>
        </p:scale>
        <p:origin x="103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F11876-7037-194B-83D1-AB219A021B6B}" type="datetimeFigureOut">
              <a:rPr lang="en-US" smtClean="0"/>
              <a:t>7/16/19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C0C56D-4331-F24D-998E-B14A828DFFC2}" type="slidenum">
              <a:rPr lang="en-US" smtClean="0"/>
              <a:t>‹#›</a:t>
            </a:fld>
            <a:endParaRPr lang="en-US"/>
          </a:p>
        </p:txBody>
      </p:sp>
    </p:spTree>
    <p:extLst>
      <p:ext uri="{BB962C8B-B14F-4D97-AF65-F5344CB8AC3E}">
        <p14:creationId xmlns:p14="http://schemas.microsoft.com/office/powerpoint/2010/main" val="3964036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1C0C56D-4331-F24D-998E-B14A828DFFC2}" type="slidenum">
              <a:rPr lang="en-US" smtClean="0"/>
              <a:t>1</a:t>
            </a:fld>
            <a:endParaRPr lang="en-US"/>
          </a:p>
        </p:txBody>
      </p:sp>
    </p:spTree>
    <p:extLst>
      <p:ext uri="{BB962C8B-B14F-4D97-AF65-F5344CB8AC3E}">
        <p14:creationId xmlns:p14="http://schemas.microsoft.com/office/powerpoint/2010/main" val="1289997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FC3B48-5032-3A47-A7F4-5D306B2B758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93B165A3-8E36-ED44-97F3-94BEBCECCD8C}"/>
              </a:ext>
            </a:extLst>
          </p:cNvPr>
          <p:cNvSpPr>
            <a:spLocks noGrp="1"/>
          </p:cNvSpPr>
          <p:nvPr>
            <p:ph type="title"/>
          </p:nvPr>
        </p:nvSpPr>
        <p:spPr>
          <a:xfrm>
            <a:off x="838200" y="0"/>
            <a:ext cx="5015730" cy="1224951"/>
          </a:xfrm>
          <a:prstGeom prst="rect">
            <a:avLst/>
          </a:prstGeom>
          <a:solidFill>
            <a:srgbClr val="C10230"/>
          </a:solidFill>
        </p:spPr>
        <p:txBody>
          <a:bodyPr vert="horz" lIns="182880" tIns="182880" rIns="182880" bIns="18288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3175430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C9E000AA-5400-1641-BA99-F7EFFC460C27}"/>
              </a:ext>
            </a:extLst>
          </p:cNvPr>
          <p:cNvSpPr>
            <a:spLocks noGrp="1"/>
          </p:cNvSpPr>
          <p:nvPr>
            <p:ph type="sldNum" sz="quarter" idx="12"/>
          </p:nvPr>
        </p:nvSpPr>
        <p:spPr>
          <a:xfrm>
            <a:off x="11727542" y="6481988"/>
            <a:ext cx="464458" cy="365125"/>
          </a:xfrm>
          <a:prstGeom prst="rect">
            <a:avLst/>
          </a:prstGeom>
        </p:spPr>
        <p:txBody>
          <a:bodyPr/>
          <a:lstStyle/>
          <a:p>
            <a:fld id="{8B115767-4FA8-6C4B-995B-C102001D55CA}" type="slidenum">
              <a:rPr lang="en-US" smtClean="0"/>
              <a:t>‹#›</a:t>
            </a:fld>
            <a:endParaRPr lang="en-US"/>
          </a:p>
        </p:txBody>
      </p:sp>
      <p:sp>
        <p:nvSpPr>
          <p:cNvPr id="7" name="Date Placeholder 3">
            <a:extLst>
              <a:ext uri="{FF2B5EF4-FFF2-40B4-BE49-F238E27FC236}">
                <a16:creationId xmlns:a16="http://schemas.microsoft.com/office/drawing/2014/main" id="{67582AC4-070D-9548-8EB4-C8F341416CA2}"/>
              </a:ext>
            </a:extLst>
          </p:cNvPr>
          <p:cNvSpPr>
            <a:spLocks noGrp="1"/>
          </p:cNvSpPr>
          <p:nvPr>
            <p:ph type="dt" sz="half" idx="2"/>
          </p:nvPr>
        </p:nvSpPr>
        <p:spPr>
          <a:xfrm>
            <a:off x="8860970" y="648198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988176-1226-554D-A81A-BCB1C738AE0F}" type="datetimeFigureOut">
              <a:rPr lang="en-US" smtClean="0"/>
              <a:pPr/>
              <a:t>7/16/19</a:t>
            </a:fld>
            <a:endParaRPr lang="en-US" dirty="0"/>
          </a:p>
        </p:txBody>
      </p:sp>
      <p:sp>
        <p:nvSpPr>
          <p:cNvPr id="16" name="Rectangle 15">
            <a:extLst>
              <a:ext uri="{FF2B5EF4-FFF2-40B4-BE49-F238E27FC236}">
                <a16:creationId xmlns:a16="http://schemas.microsoft.com/office/drawing/2014/main" id="{CA573779-B2EB-8A4E-8498-F7FB7F1F6D59}"/>
              </a:ext>
            </a:extLst>
          </p:cNvPr>
          <p:cNvSpPr/>
          <p:nvPr userDrawn="1"/>
        </p:nvSpPr>
        <p:spPr>
          <a:xfrm>
            <a:off x="1" y="6174766"/>
            <a:ext cx="12218410" cy="1561171"/>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FE9F095-B96F-8A46-B385-20C279A514E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7733663"/>
          </a:xfrm>
          <a:prstGeom prst="rect">
            <a:avLst/>
          </a:prstGeom>
        </p:spPr>
      </p:pic>
      <p:pic>
        <p:nvPicPr>
          <p:cNvPr id="11" name="Picture 10">
            <a:extLst>
              <a:ext uri="{FF2B5EF4-FFF2-40B4-BE49-F238E27FC236}">
                <a16:creationId xmlns:a16="http://schemas.microsoft.com/office/drawing/2014/main" id="{AECEC415-DD62-6247-904E-25C240B32E7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6410" y="4995747"/>
            <a:ext cx="12218410" cy="2740190"/>
          </a:xfrm>
          <a:prstGeom prst="rect">
            <a:avLst/>
          </a:prstGeom>
        </p:spPr>
      </p:pic>
      <p:sp>
        <p:nvSpPr>
          <p:cNvPr id="2" name="Title 1">
            <a:extLst>
              <a:ext uri="{FF2B5EF4-FFF2-40B4-BE49-F238E27FC236}">
                <a16:creationId xmlns:a16="http://schemas.microsoft.com/office/drawing/2014/main" id="{21ADE62B-8751-BA46-B640-723B736F4F01}"/>
              </a:ext>
            </a:extLst>
          </p:cNvPr>
          <p:cNvSpPr>
            <a:spLocks noGrp="1"/>
          </p:cNvSpPr>
          <p:nvPr>
            <p:ph type="ctrTitle" hasCustomPrompt="1"/>
          </p:nvPr>
        </p:nvSpPr>
        <p:spPr>
          <a:xfrm>
            <a:off x="569344" y="5616532"/>
            <a:ext cx="7228935" cy="1116467"/>
          </a:xfrm>
          <a:prstGeom prst="rect">
            <a:avLst/>
          </a:prstGeom>
          <a:noFill/>
        </p:spPr>
        <p:txBody>
          <a:bodyPr lIns="0" tIns="0" rIns="0" bIns="0" anchor="t" anchorCtr="0">
            <a:normAutofit/>
          </a:bodyPr>
          <a:lstStyle>
            <a:lvl1pPr algn="l">
              <a:defRPr sz="5400">
                <a:solidFill>
                  <a:srgbClr val="FEC527"/>
                </a:solidFill>
              </a:defRPr>
            </a:lvl1pPr>
          </a:lstStyle>
          <a:p>
            <a:r>
              <a:rPr lang="en-US" dirty="0"/>
              <a:t>Presentation Title</a:t>
            </a:r>
          </a:p>
        </p:txBody>
      </p:sp>
      <p:sp>
        <p:nvSpPr>
          <p:cNvPr id="3" name="Subtitle 2">
            <a:extLst>
              <a:ext uri="{FF2B5EF4-FFF2-40B4-BE49-F238E27FC236}">
                <a16:creationId xmlns:a16="http://schemas.microsoft.com/office/drawing/2014/main" id="{4537C9BF-C6BA-EA49-9775-791FA56B9F5C}"/>
              </a:ext>
            </a:extLst>
          </p:cNvPr>
          <p:cNvSpPr>
            <a:spLocks noGrp="1"/>
          </p:cNvSpPr>
          <p:nvPr>
            <p:ph type="subTitle" idx="1" hasCustomPrompt="1"/>
          </p:nvPr>
        </p:nvSpPr>
        <p:spPr>
          <a:xfrm>
            <a:off x="591817" y="6693365"/>
            <a:ext cx="5477773" cy="592425"/>
          </a:xfrm>
        </p:spPr>
        <p:txBody>
          <a:bodyPr lIns="0" tIns="0" rIns="0" bIns="0"/>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First Name Last Name</a:t>
            </a:r>
          </a:p>
        </p:txBody>
      </p:sp>
      <p:pic>
        <p:nvPicPr>
          <p:cNvPr id="18" name="Picture 17">
            <a:extLst>
              <a:ext uri="{FF2B5EF4-FFF2-40B4-BE49-F238E27FC236}">
                <a16:creationId xmlns:a16="http://schemas.microsoft.com/office/drawing/2014/main" id="{97B02C87-866F-7141-A333-23D882FF6A4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104858" y="4370255"/>
            <a:ext cx="2609479" cy="3050788"/>
          </a:xfrm>
          <a:prstGeom prst="rect">
            <a:avLst/>
          </a:prstGeom>
        </p:spPr>
      </p:pic>
      <p:sp>
        <p:nvSpPr>
          <p:cNvPr id="12" name="Title Placeholder 1">
            <a:extLst>
              <a:ext uri="{FF2B5EF4-FFF2-40B4-BE49-F238E27FC236}">
                <a16:creationId xmlns:a16="http://schemas.microsoft.com/office/drawing/2014/main" id="{82F7C122-1C7C-BA4A-B95E-793265F055BD}"/>
              </a:ext>
            </a:extLst>
          </p:cNvPr>
          <p:cNvSpPr txBox="1">
            <a:spLocks/>
          </p:cNvSpPr>
          <p:nvPr userDrawn="1"/>
        </p:nvSpPr>
        <p:spPr>
          <a:xfrm>
            <a:off x="429491" y="0"/>
            <a:ext cx="3103679" cy="672860"/>
          </a:xfrm>
          <a:prstGeom prst="rect">
            <a:avLst/>
          </a:prstGeom>
          <a:solidFill>
            <a:srgbClr val="C10230"/>
          </a:solidFill>
        </p:spPr>
        <p:txBody>
          <a:bodyPr vert="horz" lIns="182880" tIns="182880" rIns="182880" bIns="182880" rtlCol="0" anchor="ctr">
            <a:normAutofit fontScale="92500" lnSpcReduction="20000"/>
          </a:bodyPr>
          <a:lstStyle>
            <a:lvl1pPr algn="ctr" defTabSz="914400" rtl="0" eaLnBrk="1" latinLnBrk="0" hangingPunct="1">
              <a:lnSpc>
                <a:spcPct val="90000"/>
              </a:lnSpc>
              <a:spcBef>
                <a:spcPct val="0"/>
              </a:spcBef>
              <a:buNone/>
              <a:defRPr sz="4400" kern="1200">
                <a:solidFill>
                  <a:schemeClr val="bg1"/>
                </a:solidFill>
                <a:latin typeface="Franklin Gothic Medium" panose="020B0603020102020204" pitchFamily="34" charset="0"/>
                <a:ea typeface="+mj-ea"/>
                <a:cs typeface="+mj-cs"/>
              </a:defRPr>
            </a:lvl1pPr>
          </a:lstStyle>
          <a:p>
            <a:r>
              <a:rPr lang="en-US" sz="2800" dirty="0"/>
              <a:t>SOLAR PRIZE</a:t>
            </a:r>
          </a:p>
        </p:txBody>
      </p:sp>
      <p:cxnSp>
        <p:nvCxnSpPr>
          <p:cNvPr id="21" name="Straight Connector 20">
            <a:extLst>
              <a:ext uri="{FF2B5EF4-FFF2-40B4-BE49-F238E27FC236}">
                <a16:creationId xmlns:a16="http://schemas.microsoft.com/office/drawing/2014/main" id="{33C2A8FD-407D-1346-83D7-7916F9DA55D3}"/>
              </a:ext>
            </a:extLst>
          </p:cNvPr>
          <p:cNvCxnSpPr/>
          <p:nvPr userDrawn="1"/>
        </p:nvCxnSpPr>
        <p:spPr>
          <a:xfrm>
            <a:off x="0" y="5271884"/>
            <a:ext cx="7924268" cy="0"/>
          </a:xfrm>
          <a:prstGeom prst="line">
            <a:avLst/>
          </a:prstGeom>
          <a:ln w="22225">
            <a:solidFill>
              <a:srgbClr val="C1023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5218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D8E787-C8F0-6D45-B434-A0510FCBD9C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D5074F0-CF61-924E-8BA4-83C6A6C93F5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
            <a:extLst>
              <a:ext uri="{FF2B5EF4-FFF2-40B4-BE49-F238E27FC236}">
                <a16:creationId xmlns:a16="http://schemas.microsoft.com/office/drawing/2014/main" id="{8A0770FE-00AB-FF47-934F-D4893171CD8F}"/>
              </a:ext>
            </a:extLst>
          </p:cNvPr>
          <p:cNvSpPr>
            <a:spLocks noGrp="1"/>
          </p:cNvSpPr>
          <p:nvPr>
            <p:ph type="title"/>
          </p:nvPr>
        </p:nvSpPr>
        <p:spPr>
          <a:xfrm>
            <a:off x="838200" y="0"/>
            <a:ext cx="5015730" cy="1224951"/>
          </a:xfrm>
          <a:prstGeom prst="rect">
            <a:avLst/>
          </a:prstGeom>
          <a:solidFill>
            <a:srgbClr val="C10230"/>
          </a:solidFill>
        </p:spPr>
        <p:txBody>
          <a:bodyPr vert="horz" lIns="182880" tIns="182880" rIns="182880" bIns="18288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1739241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AD3316E-F5B3-5F47-86EA-9DF6DF651F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753B974-1A94-8644-AC31-BAA066A2AB9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F32E8D3-6267-1F47-9BD6-2CFD16D86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336ADA5-4A1D-064F-95EB-F5B6A602B83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825227E0-2C64-4E4F-8C27-ED7A94577EDC}"/>
              </a:ext>
            </a:extLst>
          </p:cNvPr>
          <p:cNvSpPr>
            <a:spLocks noGrp="1"/>
          </p:cNvSpPr>
          <p:nvPr>
            <p:ph type="title"/>
          </p:nvPr>
        </p:nvSpPr>
        <p:spPr>
          <a:xfrm>
            <a:off x="838200" y="0"/>
            <a:ext cx="5015730" cy="1224951"/>
          </a:xfrm>
          <a:prstGeom prst="rect">
            <a:avLst/>
          </a:prstGeom>
          <a:solidFill>
            <a:srgbClr val="C10230"/>
          </a:solidFill>
        </p:spPr>
        <p:txBody>
          <a:bodyPr vert="horz" lIns="182880" tIns="182880" rIns="182880" bIns="18288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2545431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Title Placeholder 1">
            <a:extLst>
              <a:ext uri="{FF2B5EF4-FFF2-40B4-BE49-F238E27FC236}">
                <a16:creationId xmlns:a16="http://schemas.microsoft.com/office/drawing/2014/main" id="{4513932E-A823-5A45-B1DA-A09D477CAFD3}"/>
              </a:ext>
            </a:extLst>
          </p:cNvPr>
          <p:cNvSpPr>
            <a:spLocks noGrp="1"/>
          </p:cNvSpPr>
          <p:nvPr>
            <p:ph type="title"/>
          </p:nvPr>
        </p:nvSpPr>
        <p:spPr>
          <a:xfrm>
            <a:off x="838200" y="0"/>
            <a:ext cx="5015730" cy="1224951"/>
          </a:xfrm>
          <a:prstGeom prst="rect">
            <a:avLst/>
          </a:prstGeom>
          <a:solidFill>
            <a:srgbClr val="C10230"/>
          </a:solidFill>
        </p:spPr>
        <p:txBody>
          <a:bodyPr vert="horz" lIns="182880" tIns="182880" rIns="182880" bIns="18288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40065654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5452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59F06F-A8EC-674B-9D64-BD355A583C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EFE79C1-B4BF-444E-B3BA-72DBC9CA22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1" name="Title Placeholder 1">
            <a:extLst>
              <a:ext uri="{FF2B5EF4-FFF2-40B4-BE49-F238E27FC236}">
                <a16:creationId xmlns:a16="http://schemas.microsoft.com/office/drawing/2014/main" id="{3480B3EC-55C8-9745-A1A1-91FA1F4A2AE2}"/>
              </a:ext>
            </a:extLst>
          </p:cNvPr>
          <p:cNvSpPr>
            <a:spLocks noGrp="1"/>
          </p:cNvSpPr>
          <p:nvPr>
            <p:ph type="title"/>
          </p:nvPr>
        </p:nvSpPr>
        <p:spPr>
          <a:xfrm>
            <a:off x="838200" y="0"/>
            <a:ext cx="3933825" cy="1656272"/>
          </a:xfrm>
          <a:prstGeom prst="rect">
            <a:avLst/>
          </a:prstGeom>
          <a:solidFill>
            <a:srgbClr val="C10230"/>
          </a:solidFill>
        </p:spPr>
        <p:txBody>
          <a:bodyPr vert="horz" lIns="182880" tIns="182880" rIns="182880" bIns="182880" rtlCol="0" anchor="ctr">
            <a:normAutofit/>
          </a:bodyPr>
          <a:lstStyle/>
          <a:p>
            <a:r>
              <a:rPr lang="en-US" dirty="0"/>
              <a:t>Click to edit Master title style</a:t>
            </a:r>
          </a:p>
        </p:txBody>
      </p:sp>
    </p:spTree>
    <p:extLst>
      <p:ext uri="{BB962C8B-B14F-4D97-AF65-F5344CB8AC3E}">
        <p14:creationId xmlns:p14="http://schemas.microsoft.com/office/powerpoint/2010/main" val="3956645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1178D5E8-34EA-1B41-A048-974C182570B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895D8A3-FC67-4540-A853-319741141C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11" name="Title Placeholder 1">
            <a:extLst>
              <a:ext uri="{FF2B5EF4-FFF2-40B4-BE49-F238E27FC236}">
                <a16:creationId xmlns:a16="http://schemas.microsoft.com/office/drawing/2014/main" id="{D15A11D0-CACC-ED48-915D-295B65F35FF2}"/>
              </a:ext>
            </a:extLst>
          </p:cNvPr>
          <p:cNvSpPr>
            <a:spLocks noGrp="1"/>
          </p:cNvSpPr>
          <p:nvPr>
            <p:ph type="title"/>
          </p:nvPr>
        </p:nvSpPr>
        <p:spPr>
          <a:xfrm>
            <a:off x="838200" y="0"/>
            <a:ext cx="3933825" cy="1656272"/>
          </a:xfrm>
          <a:prstGeom prst="rect">
            <a:avLst/>
          </a:prstGeom>
          <a:solidFill>
            <a:srgbClr val="C10230"/>
          </a:solidFill>
        </p:spPr>
        <p:txBody>
          <a:bodyPr vert="horz" lIns="182880" tIns="182880" rIns="182880" bIns="18288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1288827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67B4D45B-82B7-2644-A300-081B92E0088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5CA0DE65-0518-1C40-9630-6DB0DA5D1F92}"/>
              </a:ext>
            </a:extLst>
          </p:cNvPr>
          <p:cNvSpPr>
            <a:spLocks noGrp="1"/>
          </p:cNvSpPr>
          <p:nvPr>
            <p:ph type="title"/>
          </p:nvPr>
        </p:nvSpPr>
        <p:spPr>
          <a:xfrm>
            <a:off x="838200" y="0"/>
            <a:ext cx="5015730" cy="1224951"/>
          </a:xfrm>
          <a:prstGeom prst="rect">
            <a:avLst/>
          </a:prstGeom>
          <a:solidFill>
            <a:srgbClr val="C10230"/>
          </a:solidFill>
        </p:spPr>
        <p:txBody>
          <a:bodyPr vert="horz" lIns="182880" tIns="182880" rIns="182880" bIns="182880" rtlCol="0" anchor="ctr">
            <a:normAutofit/>
          </a:bodyPr>
          <a:lstStyle/>
          <a:p>
            <a:r>
              <a:rPr lang="en-US"/>
              <a:t>Click to edit Master title style</a:t>
            </a:r>
            <a:endParaRPr lang="en-US" dirty="0"/>
          </a:p>
        </p:txBody>
      </p:sp>
    </p:spTree>
    <p:extLst>
      <p:ext uri="{BB962C8B-B14F-4D97-AF65-F5344CB8AC3E}">
        <p14:creationId xmlns:p14="http://schemas.microsoft.com/office/powerpoint/2010/main" val="4114372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D38D5B-6CA0-ED4A-BBEE-67F8637184FB}"/>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4AFEE0A-7102-734C-8932-9FEEB2FD0C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507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9099A48-FE8F-3249-8612-89B6F2275C25}"/>
              </a:ext>
            </a:extLst>
          </p:cNvPr>
          <p:cNvSpPr/>
          <p:nvPr userDrawn="1"/>
        </p:nvSpPr>
        <p:spPr>
          <a:xfrm>
            <a:off x="0" y="6471103"/>
            <a:ext cx="12192000" cy="386897"/>
          </a:xfrm>
          <a:prstGeom prst="rect">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E6EC135-C35A-3440-85EC-D233799752CF}"/>
              </a:ext>
            </a:extLst>
          </p:cNvPr>
          <p:cNvSpPr>
            <a:spLocks noGrp="1"/>
          </p:cNvSpPr>
          <p:nvPr>
            <p:ph type="title"/>
          </p:nvPr>
        </p:nvSpPr>
        <p:spPr>
          <a:xfrm>
            <a:off x="838200" y="0"/>
            <a:ext cx="5015730" cy="1224951"/>
          </a:xfrm>
          <a:prstGeom prst="rect">
            <a:avLst/>
          </a:prstGeom>
          <a:solidFill>
            <a:srgbClr val="C10230"/>
          </a:solidFill>
        </p:spPr>
        <p:txBody>
          <a:bodyPr vert="horz" lIns="182880" tIns="182880" rIns="182880" bIns="182880" rtlCol="0" anchor="ctr">
            <a:normAutofit/>
          </a:bodyPr>
          <a:lstStyle/>
          <a:p>
            <a:r>
              <a:rPr lang="en-US" dirty="0"/>
              <a:t>Header Goes Here</a:t>
            </a:r>
          </a:p>
        </p:txBody>
      </p:sp>
      <p:sp>
        <p:nvSpPr>
          <p:cNvPr id="3" name="Text Placeholder 2">
            <a:extLst>
              <a:ext uri="{FF2B5EF4-FFF2-40B4-BE49-F238E27FC236}">
                <a16:creationId xmlns:a16="http://schemas.microsoft.com/office/drawing/2014/main" id="{2952185B-1FF9-3546-BAFB-F0717C8351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a:extLst>
              <a:ext uri="{FF2B5EF4-FFF2-40B4-BE49-F238E27FC236}">
                <a16:creationId xmlns:a16="http://schemas.microsoft.com/office/drawing/2014/main" id="{0EA77FE6-B29C-E749-A288-43DBB228F284}"/>
              </a:ext>
            </a:extLst>
          </p:cNvPr>
          <p:cNvSpPr/>
          <p:nvPr userDrawn="1"/>
        </p:nvSpPr>
        <p:spPr>
          <a:xfrm>
            <a:off x="11727542" y="6471103"/>
            <a:ext cx="464458" cy="386897"/>
          </a:xfrm>
          <a:prstGeom prst="rect">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57D38C03-14D9-B54B-BA38-6C80BD47BFD6}"/>
              </a:ext>
            </a:extLst>
          </p:cNvPr>
          <p:cNvSpPr txBox="1"/>
          <p:nvPr userDrawn="1"/>
        </p:nvSpPr>
        <p:spPr>
          <a:xfrm>
            <a:off x="11727542" y="6506239"/>
            <a:ext cx="464458" cy="307777"/>
          </a:xfrm>
          <a:prstGeom prst="rect">
            <a:avLst/>
          </a:prstGeom>
          <a:noFill/>
        </p:spPr>
        <p:txBody>
          <a:bodyPr wrap="square" rtlCol="0">
            <a:spAutoFit/>
          </a:bodyPr>
          <a:lstStyle/>
          <a:p>
            <a:pPr algn="ctr"/>
            <a:fld id="{83C9294A-6306-AE43-8920-8EDE0706B4DA}" type="slidenum">
              <a:rPr lang="en-US" sz="1400" b="0" i="0" smtClean="0">
                <a:solidFill>
                  <a:schemeClr val="bg1"/>
                </a:solidFill>
                <a:latin typeface="Franklin Gothic Medium" panose="020B0603020102020204" pitchFamily="34" charset="0"/>
              </a:rPr>
              <a:pPr algn="ctr"/>
              <a:t>‹#›</a:t>
            </a:fld>
            <a:endParaRPr lang="en-US" b="0" i="0" dirty="0">
              <a:solidFill>
                <a:schemeClr val="bg1"/>
              </a:solidFill>
              <a:latin typeface="Franklin Gothic Medium" panose="020B0603020102020204" pitchFamily="34" charset="0"/>
            </a:endParaRPr>
          </a:p>
        </p:txBody>
      </p:sp>
      <p:sp>
        <p:nvSpPr>
          <p:cNvPr id="10" name="TextBox 9">
            <a:extLst>
              <a:ext uri="{FF2B5EF4-FFF2-40B4-BE49-F238E27FC236}">
                <a16:creationId xmlns:a16="http://schemas.microsoft.com/office/drawing/2014/main" id="{E78683D0-AC18-D142-A042-8025F08DBF42}"/>
              </a:ext>
            </a:extLst>
          </p:cNvPr>
          <p:cNvSpPr txBox="1"/>
          <p:nvPr userDrawn="1"/>
        </p:nvSpPr>
        <p:spPr>
          <a:xfrm>
            <a:off x="261619" y="6521629"/>
            <a:ext cx="5471160" cy="276999"/>
          </a:xfrm>
          <a:prstGeom prst="rect">
            <a:avLst/>
          </a:prstGeom>
          <a:noFill/>
        </p:spPr>
        <p:txBody>
          <a:bodyPr wrap="square" rtlCol="0">
            <a:spAutoFit/>
          </a:bodyPr>
          <a:lstStyle/>
          <a:p>
            <a:r>
              <a:rPr lang="en-US" sz="1200" b="0" i="0" dirty="0">
                <a:latin typeface="Franklin Gothic Book" panose="020B0503020102020204" pitchFamily="34" charset="0"/>
              </a:rPr>
              <a:t>AMERICAN MADE CHALLENGES: SOLAR PRIZE  |. U.S. DEPARTMENT OF ENERGY</a:t>
            </a:r>
          </a:p>
        </p:txBody>
      </p:sp>
    </p:spTree>
    <p:extLst>
      <p:ext uri="{BB962C8B-B14F-4D97-AF65-F5344CB8AC3E}">
        <p14:creationId xmlns:p14="http://schemas.microsoft.com/office/powerpoint/2010/main" val="4227371478"/>
      </p:ext>
    </p:extLst>
  </p:cSld>
  <p:clrMap bg1="lt1" tx1="dk1" bg2="lt2" tx2="dk2" accent1="accent1" accent2="accent2" accent3="accent3" accent4="accent4" accent5="accent5" accent6="accent6" hlink="hlink" folHlink="folHlink"/>
  <p:sldLayoutIdLst>
    <p:sldLayoutId id="2147483650" r:id="rId1"/>
    <p:sldLayoutId id="2147483649"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txStyles>
    <p:titleStyle>
      <a:lvl1pPr algn="ctr" defTabSz="914400" rtl="0" eaLnBrk="1" latinLnBrk="0" hangingPunct="1">
        <a:lnSpc>
          <a:spcPct val="90000"/>
        </a:lnSpc>
        <a:spcBef>
          <a:spcPct val="0"/>
        </a:spcBef>
        <a:buNone/>
        <a:defRPr sz="4400" kern="1200">
          <a:solidFill>
            <a:schemeClr val="bg1"/>
          </a:solidFill>
          <a:latin typeface="Franklin Gothic Medium" panose="020B06030201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65000"/>
              <a:lumOff val="35000"/>
            </a:schemeClr>
          </a:solidFill>
          <a:latin typeface="Franklin Gothic Medium" panose="020B06030201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65000"/>
              <a:lumOff val="35000"/>
            </a:schemeClr>
          </a:solidFill>
          <a:latin typeface="Franklin Gothic Medium" panose="020B06030201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65000"/>
              <a:lumOff val="35000"/>
            </a:schemeClr>
          </a:solidFill>
          <a:latin typeface="Franklin Gothic Medium" panose="020B06030201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Franklin Gothic Medium" panose="020B06030201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65000"/>
              <a:lumOff val="35000"/>
            </a:schemeClr>
          </a:solidFill>
          <a:latin typeface="Franklin Gothic Medium" panose="020B06030201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D34520-A71F-8E4E-B50C-D1EAC112017A}"/>
              </a:ext>
            </a:extLst>
          </p:cNvPr>
          <p:cNvSpPr>
            <a:spLocks noGrp="1"/>
          </p:cNvSpPr>
          <p:nvPr>
            <p:ph type="title"/>
          </p:nvPr>
        </p:nvSpPr>
        <p:spPr>
          <a:xfrm>
            <a:off x="519194" y="1"/>
            <a:ext cx="6830877" cy="1011264"/>
          </a:xfrm>
        </p:spPr>
        <p:txBody>
          <a:bodyPr>
            <a:noAutofit/>
          </a:bodyPr>
          <a:lstStyle/>
          <a:p>
            <a:pPr algn="l"/>
            <a:r>
              <a:rPr lang="en-US" sz="2800" dirty="0">
                <a:latin typeface="+mn-lt"/>
              </a:rPr>
              <a:t>No Exposed Conductive Parts Solution for NEC 690.12 Rapid Shutdown Requirement </a:t>
            </a:r>
          </a:p>
        </p:txBody>
      </p:sp>
      <p:sp>
        <p:nvSpPr>
          <p:cNvPr id="6" name="Content Placeholder 5">
            <a:extLst>
              <a:ext uri="{FF2B5EF4-FFF2-40B4-BE49-F238E27FC236}">
                <a16:creationId xmlns:a16="http://schemas.microsoft.com/office/drawing/2014/main" id="{FD32B77C-90FF-DD48-B195-560B45434135}"/>
              </a:ext>
            </a:extLst>
          </p:cNvPr>
          <p:cNvSpPr>
            <a:spLocks noGrp="1"/>
          </p:cNvSpPr>
          <p:nvPr>
            <p:ph idx="4294967295"/>
          </p:nvPr>
        </p:nvSpPr>
        <p:spPr>
          <a:xfrm>
            <a:off x="519194" y="1189495"/>
            <a:ext cx="7205353" cy="4958745"/>
          </a:xfrm>
        </p:spPr>
        <p:txBody>
          <a:bodyPr>
            <a:normAutofit fontScale="92500" lnSpcReduction="10000"/>
          </a:bodyPr>
          <a:lstStyle/>
          <a:p>
            <a:pPr marL="0" indent="0">
              <a:lnSpc>
                <a:spcPct val="100000"/>
              </a:lnSpc>
              <a:buNone/>
            </a:pPr>
            <a:r>
              <a:rPr lang="en-US" sz="2000" b="1">
                <a:solidFill>
                  <a:schemeClr val="tx1"/>
                </a:solidFill>
                <a:latin typeface="+mn-lt"/>
              </a:rPr>
              <a:t>No Exposed </a:t>
            </a:r>
            <a:r>
              <a:rPr lang="en-US" sz="2000" b="1" dirty="0">
                <a:solidFill>
                  <a:schemeClr val="tx1"/>
                </a:solidFill>
                <a:latin typeface="+mn-lt"/>
              </a:rPr>
              <a:t>Conductor Design</a:t>
            </a:r>
          </a:p>
          <a:p>
            <a:pPr>
              <a:lnSpc>
                <a:spcPct val="100000"/>
              </a:lnSpc>
              <a:buClr>
                <a:schemeClr val="accent6"/>
              </a:buClr>
              <a:buFont typeface="Wingdings" panose="05000000000000000000" pitchFamily="2" charset="2"/>
              <a:buChar char="§"/>
            </a:pPr>
            <a:r>
              <a:rPr lang="en-US" sz="1800" b="1" dirty="0">
                <a:solidFill>
                  <a:schemeClr val="tx1"/>
                </a:solidFill>
                <a:latin typeface="+mn-lt"/>
              </a:rPr>
              <a:t>Problem: </a:t>
            </a:r>
            <a:r>
              <a:rPr lang="en-US" sz="1600" dirty="0">
                <a:solidFill>
                  <a:schemeClr val="tx1"/>
                </a:solidFill>
                <a:latin typeface="+mn-lt"/>
              </a:rPr>
              <a:t>MLPE (module level power electronics) have been used to address NEC 690.12 Rapid Shutdown requirement. However, most MLPE solutions are either more expensive and not proven to last 30 years. Cost of repairing those failures are very high, because installers would need to replace failed electronic components module by module. </a:t>
            </a:r>
          </a:p>
          <a:p>
            <a:pPr algn="just">
              <a:lnSpc>
                <a:spcPct val="100000"/>
              </a:lnSpc>
              <a:buClr>
                <a:schemeClr val="accent6"/>
              </a:buClr>
              <a:buFont typeface="Wingdings" panose="05000000000000000000" pitchFamily="2" charset="2"/>
              <a:buChar char="§"/>
            </a:pPr>
            <a:r>
              <a:rPr lang="en-US" sz="1800" b="1" dirty="0">
                <a:solidFill>
                  <a:schemeClr val="tx1"/>
                </a:solidFill>
                <a:latin typeface="+mn-lt"/>
              </a:rPr>
              <a:t>Solution: </a:t>
            </a:r>
            <a:r>
              <a:rPr lang="en-US" sz="1600" dirty="0">
                <a:solidFill>
                  <a:schemeClr val="tx1"/>
                </a:solidFill>
                <a:latin typeface="+mn-lt"/>
              </a:rPr>
              <a:t>We designed the “No Exposed Conductive Parts” solution which can eliminate the risk of electric shock by eliminating direct contact with metal in case of fire, meeting NEC 690.12(B)(2)(3) requirement. We are in the process of filing patent(s) for our design. </a:t>
            </a:r>
          </a:p>
          <a:p>
            <a:pPr algn="just">
              <a:lnSpc>
                <a:spcPct val="100000"/>
              </a:lnSpc>
              <a:buClr>
                <a:schemeClr val="accent6"/>
              </a:buClr>
              <a:buFont typeface="Wingdings" panose="05000000000000000000" pitchFamily="2" charset="2"/>
              <a:buChar char="§"/>
            </a:pPr>
            <a:r>
              <a:rPr lang="en-US" sz="1800" b="1" dirty="0">
                <a:solidFill>
                  <a:schemeClr val="tx1"/>
                </a:solidFill>
                <a:latin typeface="+mn-lt"/>
              </a:rPr>
              <a:t>Core Team: </a:t>
            </a:r>
          </a:p>
          <a:p>
            <a:pPr marL="457200" lvl="1" indent="0" algn="just">
              <a:lnSpc>
                <a:spcPct val="100000"/>
              </a:lnSpc>
              <a:buClr>
                <a:schemeClr val="accent6"/>
              </a:buClr>
              <a:buNone/>
            </a:pPr>
            <a:r>
              <a:rPr lang="en-US" sz="1500" b="1" dirty="0">
                <a:solidFill>
                  <a:schemeClr val="tx1"/>
                </a:solidFill>
                <a:latin typeface="+mn-lt"/>
              </a:rPr>
              <a:t>Sean White </a:t>
            </a:r>
            <a:r>
              <a:rPr lang="en-US" sz="1500" dirty="0">
                <a:solidFill>
                  <a:schemeClr val="tx1"/>
                </a:solidFill>
                <a:latin typeface="+mn-lt"/>
              </a:rPr>
              <a:t>– IREC Certified Solar PV Master Trainer. Author of PV and the NEC, </a:t>
            </a:r>
            <a:r>
              <a:rPr lang="en-US" sz="1500" i="1" dirty="0">
                <a:solidFill>
                  <a:schemeClr val="tx1"/>
                </a:solidFill>
                <a:latin typeface="+mn-lt"/>
              </a:rPr>
              <a:t>Solar Photovoltaic Basics</a:t>
            </a:r>
            <a:r>
              <a:rPr lang="en-US" sz="1500" dirty="0">
                <a:solidFill>
                  <a:schemeClr val="tx1"/>
                </a:solidFill>
                <a:latin typeface="+mn-lt"/>
              </a:rPr>
              <a:t>, and </a:t>
            </a:r>
            <a:r>
              <a:rPr lang="en-US" sz="1500" i="1" dirty="0">
                <a:solidFill>
                  <a:schemeClr val="tx1"/>
                </a:solidFill>
                <a:latin typeface="+mn-lt"/>
              </a:rPr>
              <a:t>Solar Engineering and Installation</a:t>
            </a:r>
            <a:r>
              <a:rPr lang="en-US" sz="1500" dirty="0">
                <a:solidFill>
                  <a:schemeClr val="tx1"/>
                </a:solidFill>
                <a:latin typeface="+mn-lt"/>
              </a:rPr>
              <a:t>.</a:t>
            </a:r>
          </a:p>
          <a:p>
            <a:pPr marL="457200" lvl="1" indent="0" algn="just">
              <a:lnSpc>
                <a:spcPct val="100000"/>
              </a:lnSpc>
              <a:buClr>
                <a:schemeClr val="accent6"/>
              </a:buClr>
              <a:buNone/>
            </a:pPr>
            <a:r>
              <a:rPr lang="en-US" sz="1500" b="1" dirty="0">
                <a:solidFill>
                  <a:schemeClr val="tx1"/>
                </a:solidFill>
                <a:latin typeface="+mn-lt"/>
              </a:rPr>
              <a:t>Kevin Gao </a:t>
            </a:r>
            <a:r>
              <a:rPr lang="en-US" sz="1500" dirty="0">
                <a:solidFill>
                  <a:schemeClr val="tx1"/>
                </a:solidFill>
                <a:latin typeface="+mn-lt"/>
              </a:rPr>
              <a:t>– Mechanical engineer and entrepreneur in solar. Inventor of multiple US patents.</a:t>
            </a:r>
          </a:p>
          <a:p>
            <a:pPr marL="457200" lvl="1" indent="0" algn="just">
              <a:lnSpc>
                <a:spcPct val="100000"/>
              </a:lnSpc>
              <a:buClr>
                <a:schemeClr val="accent6"/>
              </a:buClr>
              <a:buNone/>
            </a:pPr>
            <a:r>
              <a:rPr lang="en-US" sz="1500" b="1" dirty="0">
                <a:solidFill>
                  <a:schemeClr val="tx1"/>
                </a:solidFill>
                <a:latin typeface="+mn-lt"/>
              </a:rPr>
              <a:t>Madame Mi Yue</a:t>
            </a:r>
            <a:r>
              <a:rPr lang="en-US" sz="1500" dirty="0">
                <a:solidFill>
                  <a:schemeClr val="tx1"/>
                </a:solidFill>
                <a:latin typeface="+mn-lt"/>
              </a:rPr>
              <a:t>- Owner of SNEC, world’s largest solar trade show and connections to 100s manufacturers in the solar PV industry.</a:t>
            </a:r>
            <a:endParaRPr lang="en-US" sz="1800" b="1" dirty="0">
              <a:solidFill>
                <a:schemeClr val="tx1"/>
              </a:solidFill>
              <a:latin typeface="+mn-lt"/>
            </a:endParaRPr>
          </a:p>
          <a:p>
            <a:pPr algn="just">
              <a:lnSpc>
                <a:spcPct val="100000"/>
              </a:lnSpc>
              <a:buClr>
                <a:schemeClr val="accent6"/>
              </a:buClr>
              <a:buFont typeface="Wingdings" panose="05000000000000000000" pitchFamily="2" charset="2"/>
              <a:buChar char="§"/>
            </a:pPr>
            <a:r>
              <a:rPr lang="en-US" sz="1800" b="1" dirty="0">
                <a:solidFill>
                  <a:schemeClr val="tx1"/>
                </a:solidFill>
                <a:latin typeface="+mn-lt"/>
              </a:rPr>
              <a:t>Plan: </a:t>
            </a:r>
            <a:r>
              <a:rPr lang="en-US" sz="1600" dirty="0">
                <a:solidFill>
                  <a:schemeClr val="tx1"/>
                </a:solidFill>
                <a:latin typeface="+mn-lt"/>
              </a:rPr>
              <a:t>Work with national labs and industry leaders to test prototypes and then small volume production.</a:t>
            </a:r>
          </a:p>
        </p:txBody>
      </p:sp>
      <p:sp>
        <p:nvSpPr>
          <p:cNvPr id="4" name="Rectangle 3">
            <a:extLst>
              <a:ext uri="{FF2B5EF4-FFF2-40B4-BE49-F238E27FC236}">
                <a16:creationId xmlns:a16="http://schemas.microsoft.com/office/drawing/2014/main" id="{7CA511EB-2490-8145-BAF1-F017F2E8A078}"/>
              </a:ext>
            </a:extLst>
          </p:cNvPr>
          <p:cNvSpPr/>
          <p:nvPr/>
        </p:nvSpPr>
        <p:spPr>
          <a:xfrm>
            <a:off x="7636342" y="1796902"/>
            <a:ext cx="3849624" cy="3551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732408C-AFB9-4249-9C51-87EBF411F2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81056" y="586300"/>
            <a:ext cx="2589361" cy="1173455"/>
          </a:xfrm>
          <a:prstGeom prst="rect">
            <a:avLst/>
          </a:prstGeom>
          <a:ln w="6350">
            <a:solidFill>
              <a:schemeClr val="tx1"/>
            </a:solidFill>
          </a:ln>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01567" y="2094703"/>
            <a:ext cx="3159150" cy="1781954"/>
          </a:xfrm>
          <a:prstGeom prst="rect">
            <a:avLst/>
          </a:prstGeom>
        </p:spPr>
      </p:pic>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96432" y="2289304"/>
            <a:ext cx="336804" cy="347963"/>
          </a:xfrm>
          <a:prstGeom prst="rect">
            <a:avLst/>
          </a:prstGeom>
        </p:spPr>
      </p:pic>
      <p:pic>
        <p:nvPicPr>
          <p:cNvPr id="8" name="Pictur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624654" y="4174458"/>
            <a:ext cx="1339703" cy="1010094"/>
          </a:xfrm>
          <a:prstGeom prst="rect">
            <a:avLst/>
          </a:prstGeom>
        </p:spPr>
      </p:pic>
      <p:pic>
        <p:nvPicPr>
          <p:cNvPr id="9" name="Picture 8"/>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10276609" y="4174458"/>
            <a:ext cx="1007761" cy="1010094"/>
          </a:xfrm>
          <a:prstGeom prst="rect">
            <a:avLst/>
          </a:prstGeom>
        </p:spPr>
      </p:pic>
      <p:sp>
        <p:nvSpPr>
          <p:cNvPr id="10" name="TextBox 9"/>
          <p:cNvSpPr txBox="1"/>
          <p:nvPr/>
        </p:nvSpPr>
        <p:spPr>
          <a:xfrm>
            <a:off x="10445553" y="2105552"/>
            <a:ext cx="1203179" cy="523220"/>
          </a:xfrm>
          <a:prstGeom prst="rect">
            <a:avLst/>
          </a:prstGeom>
          <a:solidFill>
            <a:schemeClr val="bg1">
              <a:alpha val="48000"/>
            </a:schemeClr>
          </a:solidFill>
          <a:ln>
            <a:noFill/>
          </a:ln>
        </p:spPr>
        <p:txBody>
          <a:bodyPr wrap="square" rtlCol="0">
            <a:spAutoFit/>
          </a:bodyPr>
          <a:lstStyle/>
          <a:p>
            <a:pPr algn="ctr"/>
            <a:r>
              <a:rPr lang="en-US" sz="1400" dirty="0">
                <a:solidFill>
                  <a:srgbClr val="FF0000"/>
                </a:solidFill>
              </a:rPr>
              <a:t>No-exposed metal</a:t>
            </a:r>
          </a:p>
        </p:txBody>
      </p:sp>
      <p:cxnSp>
        <p:nvCxnSpPr>
          <p:cNvPr id="17" name="Straight Connector 16"/>
          <p:cNvCxnSpPr>
            <a:stCxn id="10" idx="1"/>
            <a:endCxn id="7" idx="3"/>
          </p:cNvCxnSpPr>
          <p:nvPr/>
        </p:nvCxnSpPr>
        <p:spPr>
          <a:xfrm flipH="1">
            <a:off x="10133236" y="2367162"/>
            <a:ext cx="312317" cy="9612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0" idx="1"/>
          </p:cNvCxnSpPr>
          <p:nvPr/>
        </p:nvCxnSpPr>
        <p:spPr>
          <a:xfrm flipH="1">
            <a:off x="10149445" y="2367162"/>
            <a:ext cx="296108" cy="31573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6415609"/>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235382"/>
      </a:accent1>
      <a:accent2>
        <a:srgbClr val="ED7D31"/>
      </a:accent2>
      <a:accent3>
        <a:srgbClr val="A5A5A5"/>
      </a:accent3>
      <a:accent4>
        <a:srgbClr val="FFC000"/>
      </a:accent4>
      <a:accent5>
        <a:srgbClr val="5B9BD5"/>
      </a:accent5>
      <a:accent6>
        <a:srgbClr val="C10230"/>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8" id="{3BF95826-0ADB-064A-9364-442F6561185E}" vid="{26F243B8-77F9-BD4D-82C1-DE1829C428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2511</TotalTime>
  <Words>222</Words>
  <Application>Microsoft Macintosh PowerPoint</Application>
  <PresentationFormat>Widescreen</PresentationFormat>
  <Paragraphs>11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Franklin Gothic Book</vt:lpstr>
      <vt:lpstr>Franklin Gothic Medium</vt:lpstr>
      <vt:lpstr>Wingdings</vt:lpstr>
      <vt:lpstr>Office Theme</vt:lpstr>
      <vt:lpstr>No Exposed Conductive Parts Solution for NEC 690.12 Rapid Shutdown Requirement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Frenzl, John</dc:creator>
  <cp:lastModifiedBy>Sean White</cp:lastModifiedBy>
  <cp:revision>37</cp:revision>
  <dcterms:created xsi:type="dcterms:W3CDTF">2019-05-01T19:33:20Z</dcterms:created>
  <dcterms:modified xsi:type="dcterms:W3CDTF">2019-07-16T15:28:26Z</dcterms:modified>
</cp:coreProperties>
</file>