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480" y="-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1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41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9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5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1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01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5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0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46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0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352AB-59B0-D642-97C5-DC3D8AD27459}" type="datetimeFigureOut">
              <a:rPr lang="en-US" smtClean="0"/>
              <a:t>7/14/19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FA26-C2C5-494F-8C65-3C2BF379F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ames@verifyenergy.com" TargetMode="External"/><Relationship Id="rId4" Type="http://schemas.openxmlformats.org/officeDocument/2006/relationships/hyperlink" Target="mailto:daniel.l.gerber@gmail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29688"/>
            <a:ext cx="74633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/>
              <a:t>Powerfly</a:t>
            </a:r>
            <a:r>
              <a:rPr lang="en-US" sz="2400" b="1" dirty="0" smtClean="0"/>
              <a:t>:</a:t>
            </a:r>
            <a:r>
              <a:rPr lang="en-US" sz="2400" dirty="0" smtClean="0"/>
              <a:t> A Plug</a:t>
            </a:r>
            <a:r>
              <a:rPr lang="en-US" sz="2400" dirty="0"/>
              <a:t>-And-Play Solar Array Monitoring Device</a:t>
            </a:r>
          </a:p>
          <a:p>
            <a:pPr algn="ctr"/>
            <a:r>
              <a:rPr lang="en-US" sz="1400" i="1" dirty="0"/>
              <a:t>Solar, Embedded Systems, </a:t>
            </a:r>
            <a:r>
              <a:rPr lang="en-US" sz="1400" i="1" dirty="0" err="1"/>
              <a:t>IoT</a:t>
            </a:r>
            <a:r>
              <a:rPr lang="en-US" sz="1400" i="1" dirty="0"/>
              <a:t>, Cellular, Energy Harvest</a:t>
            </a:r>
            <a:endParaRPr lang="en-US" sz="1400" dirty="0"/>
          </a:p>
        </p:txBody>
      </p:sp>
      <p:pic>
        <p:nvPicPr>
          <p:cNvPr id="5" name="Picture 4" descr="20190422_095904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4" r="24991"/>
          <a:stretch/>
        </p:blipFill>
        <p:spPr>
          <a:xfrm rot="5400000">
            <a:off x="4507840" y="915101"/>
            <a:ext cx="2193158" cy="2061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78046" y="3103030"/>
            <a:ext cx="22490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Solar Monitoring Today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r>
              <a:rPr lang="en-US" sz="1400" b="1" dirty="0" smtClean="0">
                <a:solidFill>
                  <a:srgbClr val="FF0000"/>
                </a:solidFill>
              </a:rPr>
              <a:t>-Requires dedicated power from breaker panel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-Requires setting up mesh network, lacks security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-Not </a:t>
            </a:r>
            <a:r>
              <a:rPr lang="en-US" sz="1400" b="1" dirty="0" err="1" smtClean="0">
                <a:solidFill>
                  <a:srgbClr val="FF0000"/>
                </a:solidFill>
              </a:rPr>
              <a:t>Sunspec</a:t>
            </a:r>
            <a:r>
              <a:rPr lang="en-US" sz="1400" b="1" dirty="0" smtClean="0">
                <a:solidFill>
                  <a:srgbClr val="FF0000"/>
                </a:solidFill>
              </a:rPr>
              <a:t> compliant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-Cost: $1000 per </a:t>
            </a:r>
            <a:r>
              <a:rPr lang="en-US" sz="1400" b="1" dirty="0" smtClean="0">
                <a:solidFill>
                  <a:srgbClr val="FF0000"/>
                </a:solidFill>
              </a:rPr>
              <a:t>inverter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54752" y="3119476"/>
            <a:ext cx="23156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err="1" smtClean="0">
                <a:solidFill>
                  <a:srgbClr val="008000"/>
                </a:solidFill>
              </a:rPr>
              <a:t>Powerfly</a:t>
            </a:r>
            <a:endParaRPr lang="en-US" sz="1400" b="1" dirty="0" smtClean="0">
              <a:solidFill>
                <a:srgbClr val="008000"/>
              </a:solidFill>
            </a:endParaRPr>
          </a:p>
          <a:p>
            <a:r>
              <a:rPr lang="en-US" sz="1400" b="1" dirty="0" smtClean="0">
                <a:solidFill>
                  <a:srgbClr val="008000"/>
                </a:solidFill>
              </a:rPr>
              <a:t>+CT energy harvesting</a:t>
            </a:r>
          </a:p>
          <a:p>
            <a:r>
              <a:rPr lang="en-US" sz="1400" b="1" dirty="0" smtClean="0">
                <a:solidFill>
                  <a:srgbClr val="008000"/>
                </a:solidFill>
              </a:rPr>
              <a:t>+Backup battery for outages</a:t>
            </a:r>
          </a:p>
          <a:p>
            <a:r>
              <a:rPr lang="en-US" sz="1400" b="1" dirty="0" smtClean="0">
                <a:solidFill>
                  <a:srgbClr val="008000"/>
                </a:solidFill>
              </a:rPr>
              <a:t>+Secure cellular uplink</a:t>
            </a:r>
          </a:p>
          <a:p>
            <a:r>
              <a:rPr lang="en-US" sz="1400" b="1" dirty="0" smtClean="0">
                <a:solidFill>
                  <a:srgbClr val="008000"/>
                </a:solidFill>
              </a:rPr>
              <a:t>+Revenue grade metering</a:t>
            </a:r>
          </a:p>
          <a:p>
            <a:r>
              <a:rPr lang="en-US" sz="1400" b="1" dirty="0" smtClean="0">
                <a:solidFill>
                  <a:srgbClr val="008000"/>
                </a:solidFill>
              </a:rPr>
              <a:t>+</a:t>
            </a:r>
            <a:r>
              <a:rPr lang="en-US" sz="1400" b="1" dirty="0" err="1" smtClean="0">
                <a:solidFill>
                  <a:srgbClr val="008000"/>
                </a:solidFill>
              </a:rPr>
              <a:t>Sunspec</a:t>
            </a:r>
            <a:r>
              <a:rPr lang="en-US" sz="1400" b="1" dirty="0" smtClean="0">
                <a:solidFill>
                  <a:srgbClr val="008000"/>
                </a:solidFill>
              </a:rPr>
              <a:t> and IEEE 2030.5 compliant for Rule 21</a:t>
            </a:r>
          </a:p>
          <a:p>
            <a:r>
              <a:rPr lang="en-US" sz="1400" b="1" dirty="0" smtClean="0">
                <a:solidFill>
                  <a:srgbClr val="008000"/>
                </a:solidFill>
              </a:rPr>
              <a:t>+Cost: $500 per </a:t>
            </a:r>
            <a:r>
              <a:rPr lang="en-US" sz="1400" b="1" dirty="0" smtClean="0">
                <a:solidFill>
                  <a:srgbClr val="008000"/>
                </a:solidFill>
              </a:rPr>
              <a:t>inverter</a:t>
            </a:r>
          </a:p>
          <a:p>
            <a:r>
              <a:rPr lang="en-US" sz="1400" b="1" dirty="0" smtClean="0">
                <a:solidFill>
                  <a:srgbClr val="008000"/>
                </a:solidFill>
              </a:rPr>
              <a:t>+10x faster installation</a:t>
            </a:r>
            <a:endParaRPr lang="en-US" sz="1400" b="1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9633" y="727062"/>
            <a:ext cx="439887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Goal: support the solar industry by providing compliant and affordable monitoring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CA will soon require secure </a:t>
            </a:r>
            <a:r>
              <a:rPr lang="en-US" sz="1600" dirty="0" err="1" smtClean="0"/>
              <a:t>Sunspec</a:t>
            </a:r>
            <a:r>
              <a:rPr lang="en-US" sz="1600" dirty="0" smtClean="0"/>
              <a:t> compliant monitoring through Rule 21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Monitoring systems today are expensive and difficult to deploy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We propose the </a:t>
            </a:r>
            <a:r>
              <a:rPr lang="en-US" sz="1600" dirty="0" err="1" smtClean="0"/>
              <a:t>Powerfly</a:t>
            </a:r>
            <a:r>
              <a:rPr lang="en-US" sz="1600" dirty="0" smtClean="0"/>
              <a:t>, </a:t>
            </a:r>
            <a:r>
              <a:rPr lang="en-US" sz="1600" dirty="0"/>
              <a:t>the first secure communications gateway </a:t>
            </a:r>
            <a:r>
              <a:rPr lang="en-US" sz="1600" dirty="0" smtClean="0"/>
              <a:t>for the solar industry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Features cutting-edge </a:t>
            </a:r>
            <a:r>
              <a:rPr lang="en-US" sz="1600" dirty="0"/>
              <a:t>energy harvesting technology, an embedded cellular modem, backup battery, revenue-grade metering, and truly plug-and-play functionality</a:t>
            </a:r>
            <a:r>
              <a:rPr lang="en-US" sz="1600" dirty="0" smtClean="0">
                <a:effectLst/>
              </a:rPr>
              <a:t> </a:t>
            </a:r>
          </a:p>
          <a:p>
            <a:endParaRPr lang="en-US" sz="1600" dirty="0" smtClean="0">
              <a:effectLst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Current partners: LBNL, Spectrum Energy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Future partners: </a:t>
            </a:r>
            <a:r>
              <a:rPr lang="en-US" sz="1600" dirty="0" err="1" smtClean="0"/>
              <a:t>Sunspec</a:t>
            </a:r>
            <a:r>
              <a:rPr lang="en-US" sz="1600" dirty="0" smtClean="0"/>
              <a:t>, </a:t>
            </a:r>
            <a:r>
              <a:rPr lang="en-US" sz="1600" dirty="0" err="1" smtClean="0"/>
              <a:t>Wivity</a:t>
            </a:r>
            <a:r>
              <a:rPr lang="en-US" sz="1600" dirty="0" smtClean="0"/>
              <a:t>, </a:t>
            </a:r>
            <a:r>
              <a:rPr lang="en-US" sz="1600" dirty="0" err="1" smtClean="0"/>
              <a:t>Kitu</a:t>
            </a:r>
            <a:r>
              <a:rPr lang="en-US" sz="1600" dirty="0" smtClean="0"/>
              <a:t> Systems, K2 Energy, </a:t>
            </a:r>
            <a:r>
              <a:rPr lang="en-US" sz="1600" dirty="0" err="1" smtClean="0"/>
              <a:t>Polycase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7463362" y="29688"/>
            <a:ext cx="1625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James </a:t>
            </a:r>
            <a:r>
              <a:rPr lang="en-US" sz="1000" dirty="0" err="1" smtClean="0"/>
              <a:t>D’Albora</a:t>
            </a:r>
            <a:r>
              <a:rPr lang="en-US" sz="1000" dirty="0" smtClean="0"/>
              <a:t>, </a:t>
            </a:r>
            <a:r>
              <a:rPr lang="en-US" sz="1000" dirty="0" smtClean="0">
                <a:hlinkClick r:id="rId3"/>
              </a:rPr>
              <a:t>james@verifyenergy.com</a:t>
            </a:r>
            <a:endParaRPr lang="en-US" sz="1000" dirty="0" smtClean="0"/>
          </a:p>
          <a:p>
            <a:r>
              <a:rPr lang="en-US" sz="1000" dirty="0" smtClean="0"/>
              <a:t>Daniel Gerber, </a:t>
            </a:r>
            <a:r>
              <a:rPr lang="en-US" sz="1000" dirty="0" smtClean="0">
                <a:hlinkClick r:id="rId4"/>
              </a:rPr>
              <a:t>daniel.l.gerber@gmail.com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6807872" y="947941"/>
            <a:ext cx="2254149" cy="2084962"/>
            <a:chOff x="6878992" y="947941"/>
            <a:chExt cx="2254149" cy="2084962"/>
          </a:xfrm>
        </p:grpSpPr>
        <p:sp>
          <p:nvSpPr>
            <p:cNvPr id="3" name="Rectangle 2"/>
            <p:cNvSpPr/>
            <p:nvPr/>
          </p:nvSpPr>
          <p:spPr>
            <a:xfrm>
              <a:off x="8742534" y="1951102"/>
              <a:ext cx="55216" cy="492268"/>
            </a:xfrm>
            <a:prstGeom prst="rect">
              <a:avLst/>
            </a:prstGeom>
            <a:solidFill>
              <a:srgbClr val="00800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nut 22"/>
            <p:cNvSpPr/>
            <p:nvPr/>
          </p:nvSpPr>
          <p:spPr>
            <a:xfrm>
              <a:off x="7035800" y="1901316"/>
              <a:ext cx="254000" cy="228419"/>
            </a:xfrm>
            <a:prstGeom prst="donut">
              <a:avLst/>
            </a:prstGeom>
            <a:solidFill>
              <a:schemeClr val="accent3">
                <a:lumMod val="7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Donut 23"/>
            <p:cNvSpPr/>
            <p:nvPr/>
          </p:nvSpPr>
          <p:spPr>
            <a:xfrm>
              <a:off x="7346950" y="2117123"/>
              <a:ext cx="254000" cy="228419"/>
            </a:xfrm>
            <a:prstGeom prst="donut">
              <a:avLst/>
            </a:prstGeom>
            <a:solidFill>
              <a:schemeClr val="accent3">
                <a:lumMod val="7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Donut 24"/>
            <p:cNvSpPr/>
            <p:nvPr/>
          </p:nvSpPr>
          <p:spPr>
            <a:xfrm>
              <a:off x="7653862" y="2329160"/>
              <a:ext cx="254000" cy="228419"/>
            </a:xfrm>
            <a:prstGeom prst="donut">
              <a:avLst/>
            </a:prstGeom>
            <a:solidFill>
              <a:schemeClr val="accent3">
                <a:lumMod val="7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8717134" y="1905000"/>
              <a:ext cx="110430" cy="110526"/>
            </a:xfrm>
            <a:prstGeom prst="ellipse">
              <a:avLst/>
            </a:prstGeom>
            <a:solidFill>
              <a:srgbClr val="00800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Block Arc 7"/>
            <p:cNvSpPr/>
            <p:nvPr/>
          </p:nvSpPr>
          <p:spPr>
            <a:xfrm>
              <a:off x="8552584" y="1737035"/>
              <a:ext cx="440725" cy="390034"/>
            </a:xfrm>
            <a:prstGeom prst="blockArc">
              <a:avLst>
                <a:gd name="adj1" fmla="val 10800000"/>
                <a:gd name="adj2" fmla="val 21486760"/>
                <a:gd name="adj3" fmla="val 7065"/>
              </a:avLst>
            </a:prstGeom>
            <a:solidFill>
              <a:srgbClr val="008000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Block Arc 12"/>
            <p:cNvSpPr/>
            <p:nvPr/>
          </p:nvSpPr>
          <p:spPr>
            <a:xfrm>
              <a:off x="8484621" y="1619142"/>
              <a:ext cx="585754" cy="390034"/>
            </a:xfrm>
            <a:prstGeom prst="blockArc">
              <a:avLst>
                <a:gd name="adj1" fmla="val 10800000"/>
                <a:gd name="adj2" fmla="val 21486760"/>
                <a:gd name="adj3" fmla="val 7065"/>
              </a:avLst>
            </a:prstGeom>
            <a:solidFill>
              <a:srgbClr val="008000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Block Arc 13"/>
            <p:cNvSpPr/>
            <p:nvPr/>
          </p:nvSpPr>
          <p:spPr>
            <a:xfrm>
              <a:off x="8413750" y="1492142"/>
              <a:ext cx="719391" cy="406508"/>
            </a:xfrm>
            <a:prstGeom prst="blockArc">
              <a:avLst>
                <a:gd name="adj1" fmla="val 10800000"/>
                <a:gd name="adj2" fmla="val 21486760"/>
                <a:gd name="adj3" fmla="val 7065"/>
              </a:avLst>
            </a:prstGeom>
            <a:solidFill>
              <a:srgbClr val="008000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148821" y="1702343"/>
              <a:ext cx="45719" cy="1330560"/>
            </a:xfrm>
            <a:prstGeom prst="rect">
              <a:avLst/>
            </a:prstGeom>
            <a:solidFill>
              <a:srgbClr val="558ED5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57012" y="1702343"/>
              <a:ext cx="45719" cy="1330560"/>
            </a:xfrm>
            <a:prstGeom prst="rect">
              <a:avLst/>
            </a:prstGeom>
            <a:solidFill>
              <a:srgbClr val="558ED5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61812" y="1702343"/>
              <a:ext cx="45719" cy="1330560"/>
            </a:xfrm>
            <a:prstGeom prst="rect">
              <a:avLst/>
            </a:prstGeom>
            <a:solidFill>
              <a:srgbClr val="558ED5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Block Arc 20"/>
            <p:cNvSpPr/>
            <p:nvPr/>
          </p:nvSpPr>
          <p:spPr>
            <a:xfrm rot="10800000">
              <a:off x="7035800" y="1898650"/>
              <a:ext cx="254000" cy="228419"/>
            </a:xfrm>
            <a:prstGeom prst="blockArc">
              <a:avLst/>
            </a:prstGeom>
            <a:solidFill>
              <a:schemeClr val="accent3">
                <a:lumMod val="7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Block Arc 26"/>
            <p:cNvSpPr/>
            <p:nvPr/>
          </p:nvSpPr>
          <p:spPr>
            <a:xfrm rot="10800000">
              <a:off x="7346950" y="2114457"/>
              <a:ext cx="254000" cy="228419"/>
            </a:xfrm>
            <a:prstGeom prst="blockArc">
              <a:avLst/>
            </a:prstGeom>
            <a:solidFill>
              <a:schemeClr val="accent3">
                <a:lumMod val="7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Block Arc 27"/>
            <p:cNvSpPr/>
            <p:nvPr/>
          </p:nvSpPr>
          <p:spPr>
            <a:xfrm rot="10800000">
              <a:off x="7653862" y="2331933"/>
              <a:ext cx="254000" cy="228419"/>
            </a:xfrm>
            <a:prstGeom prst="blockArc">
              <a:avLst/>
            </a:prstGeom>
            <a:solidFill>
              <a:schemeClr val="accent3">
                <a:lumMod val="7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31" name="Elbow Connector 30"/>
            <p:cNvCxnSpPr>
              <a:stCxn id="23" idx="6"/>
            </p:cNvCxnSpPr>
            <p:nvPr/>
          </p:nvCxnSpPr>
          <p:spPr>
            <a:xfrm>
              <a:off x="7289800" y="2015526"/>
              <a:ext cx="1123950" cy="303708"/>
            </a:xfrm>
            <a:prstGeom prst="bentConnector3">
              <a:avLst>
                <a:gd name="adj1" fmla="val 100282"/>
              </a:avLst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Elbow Connector 32"/>
            <p:cNvCxnSpPr>
              <a:stCxn id="24" idx="6"/>
            </p:cNvCxnSpPr>
            <p:nvPr/>
          </p:nvCxnSpPr>
          <p:spPr>
            <a:xfrm>
              <a:off x="7600950" y="2231333"/>
              <a:ext cx="603250" cy="87901"/>
            </a:xfrm>
            <a:prstGeom prst="bentConnector3">
              <a:avLst>
                <a:gd name="adj1" fmla="val 99824"/>
              </a:avLst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>
              <a:stCxn id="25" idx="6"/>
              <a:endCxn id="9" idx="1"/>
            </p:cNvCxnSpPr>
            <p:nvPr/>
          </p:nvCxnSpPr>
          <p:spPr>
            <a:xfrm>
              <a:off x="7907862" y="2443370"/>
              <a:ext cx="220138" cy="76309"/>
            </a:xfrm>
            <a:prstGeom prst="bentConnector3">
              <a:avLst>
                <a:gd name="adj1" fmla="val 50000"/>
              </a:avLst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ounded Rectangle 8"/>
            <p:cNvSpPr/>
            <p:nvPr/>
          </p:nvSpPr>
          <p:spPr>
            <a:xfrm>
              <a:off x="8128000" y="2319234"/>
              <a:ext cx="858958" cy="400890"/>
            </a:xfrm>
            <a:prstGeom prst="roundRect">
              <a:avLst/>
            </a:prstGeom>
            <a:solidFill>
              <a:srgbClr val="00800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/>
                <a:t>Powerfly</a:t>
              </a:r>
              <a:endParaRPr lang="en-US" sz="1200" dirty="0"/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6878992" y="947941"/>
              <a:ext cx="1168739" cy="763875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Inverter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35800" y="1504842"/>
              <a:ext cx="254000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A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46950" y="1504842"/>
              <a:ext cx="254000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53862" y="1504734"/>
              <a:ext cx="254000" cy="2462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2940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204</Words>
  <Application>Microsoft Macintosh PowerPoint</Application>
  <PresentationFormat>On-screen Show (16:9)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Gerber</dc:creator>
  <cp:lastModifiedBy>Daniel Gerber</cp:lastModifiedBy>
  <cp:revision>47</cp:revision>
  <dcterms:created xsi:type="dcterms:W3CDTF">2019-07-13T21:55:13Z</dcterms:created>
  <dcterms:modified xsi:type="dcterms:W3CDTF">2019-07-14T21:19:23Z</dcterms:modified>
</cp:coreProperties>
</file>