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814" r:id="rId2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eter Mantas" initials="PM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709"/>
    <a:srgbClr val="54A4D5"/>
    <a:srgbClr val="92D0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88" autoAdjust="0"/>
    <p:restoredTop sz="76038" autoAdjust="0"/>
  </p:normalViewPr>
  <p:slideViewPr>
    <p:cSldViewPr>
      <p:cViewPr>
        <p:scale>
          <a:sx n="75" d="100"/>
          <a:sy n="75" d="100"/>
        </p:scale>
        <p:origin x="1472" y="12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9" d="100"/>
        <a:sy n="99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80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commentAuthors" Target="commentAuthors.xml"/><Relationship Id="rId6" Type="http://schemas.openxmlformats.org/officeDocument/2006/relationships/presProps" Target="presProps.xml"/><Relationship Id="rId7" Type="http://schemas.openxmlformats.org/officeDocument/2006/relationships/viewProps" Target="viewProps.xml"/><Relationship Id="rId8" Type="http://schemas.openxmlformats.org/officeDocument/2006/relationships/theme" Target="theme/theme1.xml"/><Relationship Id="rId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err="1" smtClean="0"/>
              <a:t>Gridmates</a:t>
            </a:r>
            <a:r>
              <a:rPr lang="en-US" dirty="0" smtClean="0"/>
              <a:t> Inc. </a:t>
            </a:r>
            <a:endParaRPr lang="el-GR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43DC34-02F5-4D99-9014-B9D1480B24EE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5790714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B81A60-8162-492D-8C45-ED026D157D28}" type="datetimeFigureOut">
              <a:rPr lang="el-GR" smtClean="0"/>
              <a:pPr/>
              <a:t>16/7/19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ABE239-C0E1-45CE-ACAA-127D53ED1C5C}" type="slidenum">
              <a:rPr lang="el-GR" smtClean="0"/>
              <a:pPr/>
              <a:t>‹#›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251901468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171450" indent="-171450">
              <a:buFontTx/>
              <a:buChar char="-"/>
            </a:pPr>
            <a:endParaRPr lang="en-US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286360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66D4B-8258-462E-B869-DD289E419A9A}" type="datetime1">
              <a:rPr lang="el-GR" smtClean="0"/>
              <a:t>16/7/19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678448-864F-4C3A-A95E-09CF239A3FE0}" type="datetime1">
              <a:rPr lang="el-GR" smtClean="0"/>
              <a:t>16/7/19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D564C-20A7-41BB-A024-9DD58D78C539}" type="datetime1">
              <a:rPr lang="el-GR" smtClean="0"/>
              <a:t>16/7/19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545324-CFA3-46E0-976B-BD0A75D7EF92}" type="datetime1">
              <a:rPr lang="el-GR" smtClean="0"/>
              <a:t>16/7/19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FFF0D0-A3B0-4485-A11A-A94629446C8D}" type="datetime1">
              <a:rPr lang="el-GR" smtClean="0"/>
              <a:t>16/7/19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03023-6835-4D7B-8CA8-B31FC6CDA444}" type="datetime1">
              <a:rPr lang="el-GR" smtClean="0"/>
              <a:t>16/7/19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F38F-8E91-4999-A6FC-03748B961D30}" type="datetime1">
              <a:rPr lang="el-GR" smtClean="0"/>
              <a:t>16/7/19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50680-4E9F-475A-B09F-9C9718560279}" type="datetime1">
              <a:rPr lang="el-GR" smtClean="0"/>
              <a:t>16/7/19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F1A60-A59A-4093-B135-977EF5C3EDD0}" type="datetime1">
              <a:rPr lang="el-GR" smtClean="0"/>
              <a:t>16/7/19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5DCDC6-2145-46A8-A767-D287AEFC29AA}" type="datetime1">
              <a:rPr lang="el-GR" smtClean="0"/>
              <a:t>16/7/19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06F9B-191F-4C37-BD77-D123404695DB}" type="datetime1">
              <a:rPr lang="el-GR" smtClean="0"/>
              <a:t>16/7/19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7D13C1-C2C9-46D0-9674-802221E3828E}" type="datetime1">
              <a:rPr lang="el-GR" smtClean="0"/>
              <a:t>16/7/19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1F132-0C8B-4A43-A54A-662074B26767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4" Type="http://schemas.openxmlformats.org/officeDocument/2006/relationships/hyperlink" Target="http://www.gridmates.com/" TargetMode="External"/><Relationship Id="rId5" Type="http://schemas.openxmlformats.org/officeDocument/2006/relationships/hyperlink" Target="https://www.linkedin.com/in/georgekoutitas/" TargetMode="External"/><Relationship Id="rId6" Type="http://schemas.openxmlformats.org/officeDocument/2006/relationships/hyperlink" Target="https://www.linkedin.com/in/costas-tzaras-875a5920/" TargetMode="External"/><Relationship Id="rId7" Type="http://schemas.openxmlformats.org/officeDocument/2006/relationships/hyperlink" Target="https://www.linkedin.com/in/angelosangelou/" TargetMode="External"/><Relationship Id="rId8" Type="http://schemas.openxmlformats.org/officeDocument/2006/relationships/hyperlink" Target="https://www.linkedin.com/in/andrescarvallo/" TargetMode="External"/><Relationship Id="rId9" Type="http://schemas.openxmlformats.org/officeDocument/2006/relationships/image" Target="../media/image2.jpg"/><Relationship Id="rId10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1F132-0C8B-4A43-A54A-662074B26767}" type="slidenum">
              <a:rPr lang="el-GR" smtClean="0"/>
              <a:pPr/>
              <a:t>1</a:t>
            </a:fld>
            <a:endParaRPr lang="el-GR"/>
          </a:p>
        </p:txBody>
      </p:sp>
      <p:sp>
        <p:nvSpPr>
          <p:cNvPr id="16" name="Rectangle 15"/>
          <p:cNvSpPr/>
          <p:nvPr/>
        </p:nvSpPr>
        <p:spPr>
          <a:xfrm>
            <a:off x="0" y="6220918"/>
            <a:ext cx="12192000" cy="652072"/>
          </a:xfrm>
          <a:prstGeom prst="rect">
            <a:avLst/>
          </a:prstGeom>
          <a:solidFill>
            <a:srgbClr val="FFC7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6333003"/>
            <a:ext cx="1803165" cy="426749"/>
          </a:xfrm>
          <a:prstGeom prst="rect">
            <a:avLst/>
          </a:prstGeom>
        </p:spPr>
      </p:pic>
      <p:sp>
        <p:nvSpPr>
          <p:cNvPr id="18" name="Title 1"/>
          <p:cNvSpPr txBox="1">
            <a:spLocks/>
          </p:cNvSpPr>
          <p:nvPr/>
        </p:nvSpPr>
        <p:spPr>
          <a:xfrm>
            <a:off x="1532350" y="6381328"/>
            <a:ext cx="9165616" cy="45065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Century Gothic" pitchFamily="34" charset="0"/>
                <a:hlinkClick r:id="rId4"/>
              </a:rPr>
              <a:t>www.gridmates.com</a:t>
            </a:r>
            <a:endParaRPr lang="el-GR" sz="1400" i="1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34987" y="188640"/>
            <a:ext cx="55220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latin typeface="MarkPro" charset="0"/>
                <a:ea typeface="MarkPro" charset="0"/>
                <a:cs typeface="MarkPro" charset="0"/>
              </a:rPr>
              <a:t>Energy </a:t>
            </a:r>
            <a:r>
              <a:rPr lang="en-US" sz="2800" b="1" dirty="0" err="1" smtClean="0">
                <a:latin typeface="MarkPro" charset="0"/>
                <a:ea typeface="MarkPro" charset="0"/>
                <a:cs typeface="MarkPro" charset="0"/>
              </a:rPr>
              <a:t>Bridge</a:t>
            </a:r>
            <a:r>
              <a:rPr lang="en-US" sz="2800" b="1" baseline="30000" dirty="0" err="1" smtClean="0">
                <a:latin typeface="MarkPro" charset="0"/>
                <a:ea typeface="MarkPro" charset="0"/>
                <a:cs typeface="MarkPro" charset="0"/>
              </a:rPr>
              <a:t>TM</a:t>
            </a:r>
            <a:r>
              <a:rPr lang="en-US" sz="2800" b="1" dirty="0" smtClean="0">
                <a:latin typeface="MarkPro" charset="0"/>
                <a:ea typeface="MarkPro" charset="0"/>
                <a:cs typeface="MarkPro" charset="0"/>
              </a:rPr>
              <a:t> </a:t>
            </a:r>
            <a:r>
              <a:rPr lang="en-US" sz="2200" b="1" dirty="0" smtClean="0">
                <a:latin typeface="MarkPro" charset="0"/>
                <a:ea typeface="MarkPro" charset="0"/>
                <a:cs typeface="MarkPro" charset="0"/>
              </a:rPr>
              <a:t>| by </a:t>
            </a:r>
            <a:r>
              <a:rPr lang="en-US" sz="2200" b="1" dirty="0" err="1" smtClean="0">
                <a:latin typeface="MarkPro" charset="0"/>
                <a:ea typeface="MarkPro" charset="0"/>
                <a:cs typeface="MarkPro" charset="0"/>
              </a:rPr>
              <a:t>Gridmates</a:t>
            </a:r>
            <a:r>
              <a:rPr lang="en-US" sz="2200" b="1" dirty="0" smtClean="0">
                <a:latin typeface="MarkPro" charset="0"/>
                <a:ea typeface="MarkPro" charset="0"/>
                <a:cs typeface="MarkPro" charset="0"/>
              </a:rPr>
              <a:t>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9512" y="3911884"/>
            <a:ext cx="3415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  <a:latin typeface="MarkPro" charset="0"/>
                <a:ea typeface="MarkPro" charset="0"/>
                <a:cs typeface="MarkPro" charset="0"/>
              </a:rPr>
              <a:t>About </a:t>
            </a:r>
            <a:r>
              <a:rPr lang="en-US" sz="2000" b="1" dirty="0" err="1" smtClean="0">
                <a:solidFill>
                  <a:srgbClr val="002060"/>
                </a:solidFill>
                <a:latin typeface="MarkPro" charset="0"/>
                <a:ea typeface="MarkPro" charset="0"/>
                <a:cs typeface="MarkPro" charset="0"/>
              </a:rPr>
              <a:t>Gridmates</a:t>
            </a:r>
            <a:endParaRPr lang="en-US" sz="2000" b="1" dirty="0">
              <a:solidFill>
                <a:srgbClr val="002060"/>
              </a:solidFill>
              <a:latin typeface="MarkPro" charset="0"/>
              <a:ea typeface="MarkPro" charset="0"/>
              <a:cs typeface="MarkPro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79512" y="4217062"/>
            <a:ext cx="49083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MarkPro" charset="0"/>
                <a:ea typeface="MarkPro" charset="0"/>
                <a:cs typeface="MarkPro" charset="0"/>
                <a:hlinkClick r:id="rId4"/>
              </a:rPr>
              <a:t>Gridmates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is the world’s first cloud platform designed to end </a:t>
            </a:r>
            <a:r>
              <a:rPr lang="en-US" sz="1600" b="1" dirty="0" smtClean="0">
                <a:latin typeface="MarkPro" charset="0"/>
                <a:ea typeface="MarkPro" charset="0"/>
                <a:cs typeface="MarkPro" charset="0"/>
              </a:rPr>
              <a:t>energy poverty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. Gridmates helps utilities and energy retailers improve </a:t>
            </a:r>
            <a:r>
              <a:rPr lang="en-US" sz="1600" b="1" dirty="0" smtClean="0">
                <a:latin typeface="MarkPro" charset="0"/>
                <a:ea typeface="MarkPro" charset="0"/>
                <a:cs typeface="MarkPro" charset="0"/>
              </a:rPr>
              <a:t>Community Engagement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and </a:t>
            </a:r>
            <a:r>
              <a:rPr lang="en-US" sz="1600" b="1" dirty="0" smtClean="0">
                <a:latin typeface="MarkPro" charset="0"/>
                <a:ea typeface="MarkPro" charset="0"/>
                <a:cs typeface="MarkPro" charset="0"/>
              </a:rPr>
              <a:t>Customer Assistance Programs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by connecting givers of energy with people in need. Gridmates product is a web and mobile app for </a:t>
            </a:r>
            <a:r>
              <a:rPr lang="en-US" sz="1600" b="1" dirty="0" smtClean="0">
                <a:latin typeface="MarkPro" charset="0"/>
                <a:ea typeface="MarkPro" charset="0"/>
                <a:cs typeface="MarkPro" charset="0"/>
              </a:rPr>
              <a:t>Smart Energy gift cards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. </a:t>
            </a:r>
            <a:endParaRPr lang="en-US" sz="1600" dirty="0">
              <a:latin typeface="MarkPro" charset="0"/>
              <a:ea typeface="MarkPro" charset="0"/>
              <a:cs typeface="MarkPro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240016" y="1123760"/>
            <a:ext cx="3415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MarkPro" charset="0"/>
                <a:ea typeface="MarkPro" charset="0"/>
                <a:cs typeface="MarkPro" charset="0"/>
              </a:rPr>
              <a:t>Project Goal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240016" y="1379866"/>
            <a:ext cx="58326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The purpose of the project is to enhance Gridmates platform and create a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one of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kind distributed billing system to cover the needs of peer to peer energy exchange (debits and credits) in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microgrids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and Virtual Power plans (VPPs). Energy Bridge will be developed on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blockchain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and will support the integration with </a:t>
            </a:r>
            <a:r>
              <a:rPr lang="en-US" sz="1600" smtClean="0">
                <a:latin typeface="MarkPro" charset="0"/>
                <a:ea typeface="MarkPro" charset="0"/>
                <a:cs typeface="MarkPro" charset="0"/>
              </a:rPr>
              <a:t>existing systems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to cover a wide spectrum of applications (island mode or grid connected mode). During the project,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Gridmates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team will perform product development but also a real testing with a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Microgrid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and a utility partner.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94252" y="1119037"/>
            <a:ext cx="3415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002060"/>
                </a:solidFill>
                <a:latin typeface="MarkPro" charset="0"/>
                <a:ea typeface="MarkPro" charset="0"/>
                <a:cs typeface="MarkPro" charset="0"/>
              </a:rPr>
              <a:t>Introduction</a:t>
            </a:r>
            <a:endParaRPr lang="en-US" sz="2000" b="1" dirty="0">
              <a:solidFill>
                <a:srgbClr val="002060"/>
              </a:solidFill>
              <a:latin typeface="MarkPro" charset="0"/>
              <a:ea typeface="MarkPro" charset="0"/>
              <a:cs typeface="MarkPro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79512" y="1378511"/>
            <a:ext cx="46794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rgbClr val="FFC709"/>
              </a:buClr>
              <a:buSzPct val="150000"/>
            </a:pP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Following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the evolution of decentralized production and consumption,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Energy </a:t>
            </a:r>
            <a:r>
              <a:rPr lang="en-US" sz="1600" dirty="0" err="1">
                <a:latin typeface="MarkPro" charset="0"/>
                <a:ea typeface="MarkPro" charset="0"/>
                <a:cs typeface="MarkPro" charset="0"/>
              </a:rPr>
              <a:t>Bridge</a:t>
            </a:r>
            <a:r>
              <a:rPr lang="en-US" sz="1600" baseline="30000" dirty="0" err="1">
                <a:latin typeface="MarkPro" charset="0"/>
                <a:ea typeface="MarkPro" charset="0"/>
                <a:cs typeface="MarkPro" charset="0"/>
              </a:rPr>
              <a:t>TM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 by </a:t>
            </a:r>
            <a:r>
              <a:rPr lang="en-US" sz="1600" dirty="0" err="1">
                <a:latin typeface="MarkPro" charset="0"/>
                <a:ea typeface="MarkPro" charset="0"/>
                <a:cs typeface="MarkPro" charset="0"/>
              </a:rPr>
              <a:t>Gridmates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 is a plug n play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blockchain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based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distributed billing system, for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microgrids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and Virtual </a:t>
            </a:r>
            <a:r>
              <a:rPr lang="en-US" sz="1600" smtClean="0">
                <a:latin typeface="MarkPro" charset="0"/>
                <a:ea typeface="MarkPro" charset="0"/>
                <a:cs typeface="MarkPro" charset="0"/>
              </a:rPr>
              <a:t>Power </a:t>
            </a:r>
            <a:r>
              <a:rPr lang="en-US" sz="1600" smtClean="0">
                <a:latin typeface="MarkPro" charset="0"/>
                <a:ea typeface="MarkPro" charset="0"/>
                <a:cs typeface="MarkPro" charset="0"/>
              </a:rPr>
              <a:t>Plants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.</a:t>
            </a:r>
            <a:endParaRPr lang="en-US" sz="1600" dirty="0">
              <a:latin typeface="MarkPro" charset="0"/>
              <a:ea typeface="MarkPro" charset="0"/>
              <a:cs typeface="MarkPro" charset="0"/>
            </a:endParaRPr>
          </a:p>
          <a:p>
            <a:pPr>
              <a:buClr>
                <a:srgbClr val="FFC709"/>
              </a:buClr>
              <a:buSzPct val="150000"/>
            </a:pP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Energy Bridge supports:</a:t>
            </a:r>
          </a:p>
          <a:p>
            <a:pPr marL="342900" indent="-342900">
              <a:buClr>
                <a:srgbClr val="FFC709"/>
              </a:buClr>
              <a:buSzPct val="150000"/>
              <a:buAutoNum type="arabicPeriod"/>
            </a:pP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Secure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blockchain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based transactions</a:t>
            </a:r>
            <a:endParaRPr lang="en-US" sz="1600" dirty="0">
              <a:latin typeface="MarkPro" charset="0"/>
              <a:ea typeface="MarkPro" charset="0"/>
              <a:cs typeface="MarkPro" charset="0"/>
            </a:endParaRPr>
          </a:p>
          <a:p>
            <a:pPr marL="342900" indent="-342900">
              <a:buClr>
                <a:srgbClr val="FFC709"/>
              </a:buClr>
              <a:buSzPct val="150000"/>
              <a:buAutoNum type="arabicPeriod"/>
            </a:pP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Decentralized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peer to peer transactions</a:t>
            </a:r>
            <a:endParaRPr lang="en-US" sz="1600" dirty="0">
              <a:latin typeface="MarkPro" charset="0"/>
              <a:ea typeface="MarkPro" charset="0"/>
              <a:cs typeface="MarkPro" charset="0"/>
            </a:endParaRPr>
          </a:p>
          <a:p>
            <a:pPr marL="342900" indent="-342900">
              <a:buClr>
                <a:srgbClr val="FFC709"/>
              </a:buClr>
              <a:buSzPct val="150000"/>
              <a:buAutoNum type="arabicPeriod"/>
            </a:pP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Integrations with existing billing systems/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Meter Data Management (MDM) </a:t>
            </a:r>
            <a:endParaRPr lang="en-US" sz="1600" dirty="0">
              <a:latin typeface="MarkPro" charset="0"/>
              <a:ea typeface="MarkPro" charset="0"/>
              <a:cs typeface="MarkPro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68278" y="3912652"/>
            <a:ext cx="34153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2060"/>
                </a:solidFill>
                <a:latin typeface="MarkPro" charset="0"/>
                <a:ea typeface="MarkPro" charset="0"/>
                <a:cs typeface="MarkPro" charset="0"/>
              </a:rPr>
              <a:t>Project Team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268278" y="4175209"/>
            <a:ext cx="580438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latin typeface="MarkPro" charset="0"/>
                <a:ea typeface="MarkPro" charset="0"/>
                <a:cs typeface="MarkPro" charset="0"/>
                <a:hlinkClick r:id="rId5"/>
              </a:rPr>
              <a:t>Dr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  <a:hlinkClick r:id="rId5"/>
              </a:rPr>
              <a:t>. George </a:t>
            </a:r>
            <a:r>
              <a:rPr lang="en-US" sz="1600" dirty="0" err="1">
                <a:latin typeface="MarkPro" charset="0"/>
                <a:ea typeface="MarkPro" charset="0"/>
                <a:cs typeface="MarkPro" charset="0"/>
                <a:hlinkClick r:id="rId5"/>
              </a:rPr>
              <a:t>Koutitas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  <a:hlinkClick r:id="rId5"/>
              </a:rPr>
              <a:t>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(CEO)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holds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a PhD in Electrical Engineering and a </a:t>
            </a:r>
            <a:r>
              <a:rPr lang="en-US" sz="1600" dirty="0" err="1">
                <a:latin typeface="MarkPro" charset="0"/>
                <a:ea typeface="MarkPro" charset="0"/>
                <a:cs typeface="MarkPro" charset="0"/>
              </a:rPr>
              <a:t>PostDoc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 on </a:t>
            </a:r>
            <a:r>
              <a:rPr lang="en-US" sz="1600" dirty="0" err="1" smtClean="0">
                <a:latin typeface="MarkPro" charset="0"/>
                <a:ea typeface="MarkPro" charset="0"/>
                <a:cs typeface="MarkPro" charset="0"/>
              </a:rPr>
              <a:t>Smartgrids</a:t>
            </a:r>
            <a:endParaRPr lang="en-US" sz="1600" dirty="0" smtClean="0">
              <a:latin typeface="MarkPro" charset="0"/>
              <a:ea typeface="MarkPro" charset="0"/>
              <a:cs typeface="MarkPro" charset="0"/>
            </a:endParaRPr>
          </a:p>
          <a:p>
            <a:r>
              <a:rPr lang="en-US" sz="1600" dirty="0" smtClean="0">
                <a:latin typeface="MarkPro" charset="0"/>
                <a:ea typeface="MarkPro" charset="0"/>
                <a:cs typeface="MarkPro" charset="0"/>
                <a:hlinkClick r:id="rId6"/>
              </a:rPr>
              <a:t>Dr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  <a:hlinkClick r:id="rId6"/>
              </a:rPr>
              <a:t>. Costas Tzaras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(CTO) has more than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15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years of business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experience in SaaS </a:t>
            </a:r>
          </a:p>
          <a:p>
            <a:r>
              <a:rPr lang="en-US" sz="1600" dirty="0" smtClean="0">
                <a:latin typeface="MarkPro" charset="0"/>
                <a:ea typeface="MarkPro" charset="0"/>
                <a:cs typeface="MarkPro" charset="0"/>
                <a:hlinkClick r:id="rId7"/>
              </a:rPr>
              <a:t>Angelos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  <a:hlinkClick r:id="rId7"/>
              </a:rPr>
              <a:t>Angelou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is the former vice president of Economic Development in the City of Austin</a:t>
            </a:r>
            <a:endParaRPr lang="en-US" sz="1600" dirty="0">
              <a:latin typeface="MarkPro" charset="0"/>
              <a:ea typeface="MarkPro" charset="0"/>
              <a:cs typeface="MarkPro" charset="0"/>
            </a:endParaRPr>
          </a:p>
          <a:p>
            <a:r>
              <a:rPr lang="en-US" sz="1600" dirty="0">
                <a:latin typeface="MarkPro" charset="0"/>
                <a:ea typeface="MarkPro" charset="0"/>
                <a:cs typeface="MarkPro" charset="0"/>
                <a:hlinkClick r:id="rId8"/>
              </a:rPr>
              <a:t>Andres Carvallo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 is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a former CIO of Austin </a:t>
            </a:r>
            <a:r>
              <a:rPr lang="en-US" sz="1600" dirty="0" smtClean="0">
                <a:latin typeface="MarkPro" charset="0"/>
                <a:ea typeface="MarkPro" charset="0"/>
                <a:cs typeface="MarkPro" charset="0"/>
              </a:rPr>
              <a:t>Energy and </a:t>
            </a:r>
            <a:r>
              <a:rPr lang="en-US" sz="1600" dirty="0">
                <a:latin typeface="MarkPro" charset="0"/>
                <a:ea typeface="MarkPro" charset="0"/>
                <a:cs typeface="MarkPro" charset="0"/>
              </a:rPr>
              <a:t>is a utility expert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2862" y="3520035"/>
            <a:ext cx="1449162" cy="263931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9008" y="1000819"/>
            <a:ext cx="1358333" cy="255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70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42366</TotalTime>
  <Words>280</Words>
  <Application>Microsoft Macintosh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Century Gothic</vt:lpstr>
      <vt:lpstr>MarkPro</vt:lpstr>
      <vt:lpstr>Arial</vt:lpstr>
      <vt:lpstr>Office Theme</vt:lpstr>
      <vt:lpstr>PowerPoint Presentation</vt:lpstr>
    </vt:vector>
  </TitlesOfParts>
  <Company>Toshiba</Company>
  <LinksUpToDate>false</LinksUpToDate>
  <SharedDoc>false</SharedDoc>
  <HyperlinksChanged>false</HyperlinksChanged>
  <AppVersion>15.0029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Kimatica Networks Smart World</dc:title>
  <dc:creator>George Koutitas</dc:creator>
  <cp:lastModifiedBy>Koutitas, Georgios</cp:lastModifiedBy>
  <cp:revision>1691</cp:revision>
  <cp:lastPrinted>2018-05-06T18:25:21Z</cp:lastPrinted>
  <dcterms:created xsi:type="dcterms:W3CDTF">2013-10-13T12:26:09Z</dcterms:created>
  <dcterms:modified xsi:type="dcterms:W3CDTF">2019-07-16T13:29:03Z</dcterms:modified>
</cp:coreProperties>
</file>