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4"/>
  </p:notesMasterIdLst>
  <p:sldIdLst>
    <p:sldId id="256" r:id="rId2"/>
    <p:sldId id="257" r:id="rId3"/>
    <p:sldId id="259" r:id="rId4"/>
    <p:sldId id="260" r:id="rId5"/>
    <p:sldId id="261" r:id="rId6"/>
    <p:sldId id="262" r:id="rId7"/>
    <p:sldId id="263" r:id="rId8"/>
    <p:sldId id="265" r:id="rId9"/>
    <p:sldId id="266" r:id="rId10"/>
    <p:sldId id="267" r:id="rId11"/>
    <p:sldId id="270" r:id="rId12"/>
    <p:sldId id="271" r:id="rId13"/>
    <p:sldId id="273" r:id="rId14"/>
    <p:sldId id="275" r:id="rId15"/>
    <p:sldId id="277" r:id="rId16"/>
    <p:sldId id="279" r:id="rId17"/>
    <p:sldId id="281" r:id="rId18"/>
    <p:sldId id="283" r:id="rId19"/>
    <p:sldId id="285" r:id="rId20"/>
    <p:sldId id="287" r:id="rId21"/>
    <p:sldId id="289" r:id="rId22"/>
    <p:sldId id="291" r:id="rId23"/>
    <p:sldId id="293" r:id="rId24"/>
    <p:sldId id="336" r:id="rId25"/>
    <p:sldId id="295" r:id="rId26"/>
    <p:sldId id="298" r:id="rId27"/>
    <p:sldId id="299" r:id="rId28"/>
    <p:sldId id="301" r:id="rId29"/>
    <p:sldId id="313" r:id="rId30"/>
    <p:sldId id="305" r:id="rId31"/>
    <p:sldId id="307" r:id="rId32"/>
    <p:sldId id="309" r:id="rId33"/>
    <p:sldId id="311" r:id="rId34"/>
    <p:sldId id="314" r:id="rId35"/>
    <p:sldId id="316" r:id="rId36"/>
    <p:sldId id="318" r:id="rId37"/>
    <p:sldId id="322" r:id="rId38"/>
    <p:sldId id="335" r:id="rId39"/>
    <p:sldId id="326" r:id="rId40"/>
    <p:sldId id="328" r:id="rId41"/>
    <p:sldId id="330" r:id="rId42"/>
    <p:sldId id="333"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snapToGrid="0">
      <p:cViewPr>
        <p:scale>
          <a:sx n="65" d="100"/>
          <a:sy n="65" d="100"/>
        </p:scale>
        <p:origin x="-1512" y="-582"/>
      </p:cViewPr>
      <p:guideLst>
        <p:guide orient="horz" pos="2160"/>
        <p:guide pos="3840"/>
      </p:guideLst>
    </p:cSldViewPr>
  </p:slideViewPr>
  <p:outlineViewPr>
    <p:cViewPr>
      <p:scale>
        <a:sx n="33" d="100"/>
        <a:sy n="33" d="100"/>
      </p:scale>
      <p:origin x="0" y="1025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DA9660-9438-42AC-B9EF-B60FF5202E5A}" type="datetimeFigureOut">
              <a:rPr lang="en-US" smtClean="0"/>
              <a:pPr/>
              <a:t>16-Jul-19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2E73FA-3022-47D2-8295-7367561DD52E}" type="slidenum">
              <a:rPr lang="en-US" smtClean="0"/>
              <a:pPr/>
              <a:t>‹#›</a:t>
            </a:fld>
            <a:endParaRPr lang="en-US"/>
          </a:p>
        </p:txBody>
      </p:sp>
    </p:spTree>
    <p:extLst>
      <p:ext uri="{BB962C8B-B14F-4D97-AF65-F5344CB8AC3E}">
        <p14:creationId xmlns:p14="http://schemas.microsoft.com/office/powerpoint/2010/main" val="4020136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92E73FA-3022-47D2-8295-7367561DD52E}" type="slidenum">
              <a:rPr lang="en-US" smtClean="0"/>
              <a:pPr/>
              <a:t>1</a:t>
            </a:fld>
            <a:endParaRPr lang="en-US"/>
          </a:p>
        </p:txBody>
      </p:sp>
    </p:spTree>
    <p:extLst>
      <p:ext uri="{BB962C8B-B14F-4D97-AF65-F5344CB8AC3E}">
        <p14:creationId xmlns:p14="http://schemas.microsoft.com/office/powerpoint/2010/main" val="2409727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2E73FA-3022-47D2-8295-7367561DD52E}"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F8EF4B3-87B8-445F-9E35-CC11D0A7C314}" type="datetime1">
              <a:rPr lang="en-US" smtClean="0"/>
              <a:pPr/>
              <a:t>16-Jul-19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E79A5-BC59-4C44-A9ED-D437F3444944}" type="slidenum">
              <a:rPr lang="en-US" smtClean="0"/>
              <a:pPr/>
              <a:t>‹#›</a:t>
            </a:fld>
            <a:endParaRPr lang="en-US"/>
          </a:p>
        </p:txBody>
      </p:sp>
    </p:spTree>
    <p:extLst>
      <p:ext uri="{BB962C8B-B14F-4D97-AF65-F5344CB8AC3E}">
        <p14:creationId xmlns:p14="http://schemas.microsoft.com/office/powerpoint/2010/main" val="182291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A9FC8C-61BE-4629-BBA3-EE237E6BF3AC}" type="datetime1">
              <a:rPr lang="en-US" smtClean="0"/>
              <a:pPr/>
              <a:t>16-Jul-19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E79A5-BC59-4C44-A9ED-D437F3444944}" type="slidenum">
              <a:rPr lang="en-US" smtClean="0"/>
              <a:pPr/>
              <a:t>‹#›</a:t>
            </a:fld>
            <a:endParaRPr lang="en-US"/>
          </a:p>
        </p:txBody>
      </p:sp>
    </p:spTree>
    <p:extLst>
      <p:ext uri="{BB962C8B-B14F-4D97-AF65-F5344CB8AC3E}">
        <p14:creationId xmlns:p14="http://schemas.microsoft.com/office/powerpoint/2010/main" val="4068102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BB8E6E-9AC7-4B29-9C1A-6053E92CE67B}" type="datetime1">
              <a:rPr lang="en-US" smtClean="0"/>
              <a:pPr/>
              <a:t>16-Jul-19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E79A5-BC59-4C44-A9ED-D437F3444944}" type="slidenum">
              <a:rPr lang="en-US" smtClean="0"/>
              <a:pPr/>
              <a:t>‹#›</a:t>
            </a:fld>
            <a:endParaRPr lang="en-US"/>
          </a:p>
        </p:txBody>
      </p:sp>
    </p:spTree>
    <p:extLst>
      <p:ext uri="{BB962C8B-B14F-4D97-AF65-F5344CB8AC3E}">
        <p14:creationId xmlns:p14="http://schemas.microsoft.com/office/powerpoint/2010/main" val="2369909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8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2296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0EE1A9-C651-4CF6-803D-2A5E7147A6B9}" type="datetime1">
              <a:rPr lang="en-US" smtClean="0"/>
              <a:pPr/>
              <a:t>16-Jul-19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E79A5-BC59-4C44-A9ED-D437F3444944}" type="slidenum">
              <a:rPr lang="en-US" smtClean="0"/>
              <a:pPr/>
              <a:t>‹#›</a:t>
            </a:fld>
            <a:endParaRPr lang="en-US"/>
          </a:p>
        </p:txBody>
      </p:sp>
    </p:spTree>
    <p:extLst>
      <p:ext uri="{BB962C8B-B14F-4D97-AF65-F5344CB8AC3E}">
        <p14:creationId xmlns:p14="http://schemas.microsoft.com/office/powerpoint/2010/main" val="1237832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A9BED1E-128A-422E-B817-E327118C8127}" type="datetime1">
              <a:rPr lang="en-US" smtClean="0"/>
              <a:pPr/>
              <a:t>16-Jul-19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BE79A5-BC59-4C44-A9ED-D437F3444944}" type="slidenum">
              <a:rPr lang="en-US" smtClean="0"/>
              <a:pPr/>
              <a:t>‹#›</a:t>
            </a:fld>
            <a:endParaRPr lang="en-US"/>
          </a:p>
        </p:txBody>
      </p:sp>
    </p:spTree>
    <p:extLst>
      <p:ext uri="{BB962C8B-B14F-4D97-AF65-F5344CB8AC3E}">
        <p14:creationId xmlns:p14="http://schemas.microsoft.com/office/powerpoint/2010/main" val="814123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A12C78-D8A2-4632-9713-1A60AF741D02}" type="datetime1">
              <a:rPr lang="en-US" smtClean="0"/>
              <a:pPr/>
              <a:t>16-Jul-19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BE79A5-BC59-4C44-A9ED-D437F3444944}" type="slidenum">
              <a:rPr lang="en-US" smtClean="0"/>
              <a:pPr/>
              <a:t>‹#›</a:t>
            </a:fld>
            <a:endParaRPr lang="en-US"/>
          </a:p>
        </p:txBody>
      </p:sp>
    </p:spTree>
    <p:extLst>
      <p:ext uri="{BB962C8B-B14F-4D97-AF65-F5344CB8AC3E}">
        <p14:creationId xmlns:p14="http://schemas.microsoft.com/office/powerpoint/2010/main" val="369277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95EEB0-D5F4-45C6-A386-B27594013AAC}" type="datetime1">
              <a:rPr lang="en-US" smtClean="0"/>
              <a:pPr/>
              <a:t>16-Jul-19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BE79A5-BC59-4C44-A9ED-D437F3444944}" type="slidenum">
              <a:rPr lang="en-US" smtClean="0"/>
              <a:pPr/>
              <a:t>‹#›</a:t>
            </a:fld>
            <a:endParaRPr lang="en-US"/>
          </a:p>
        </p:txBody>
      </p:sp>
    </p:spTree>
    <p:extLst>
      <p:ext uri="{BB962C8B-B14F-4D97-AF65-F5344CB8AC3E}">
        <p14:creationId xmlns:p14="http://schemas.microsoft.com/office/powerpoint/2010/main" val="1989436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876A5F-39C0-4856-BAE7-138B0C2B4A74}" type="datetime1">
              <a:rPr lang="en-US" smtClean="0"/>
              <a:pPr/>
              <a:t>16-Jul-19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E79A5-BC59-4C44-A9ED-D437F3444944}" type="slidenum">
              <a:rPr lang="en-US" smtClean="0"/>
              <a:pPr/>
              <a:t>‹#›</a:t>
            </a:fld>
            <a:endParaRPr lang="en-US"/>
          </a:p>
        </p:txBody>
      </p:sp>
    </p:spTree>
    <p:extLst>
      <p:ext uri="{BB962C8B-B14F-4D97-AF65-F5344CB8AC3E}">
        <p14:creationId xmlns:p14="http://schemas.microsoft.com/office/powerpoint/2010/main" val="2511076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35C8CC-97BC-4825-B943-B965BDFAF1A4}" type="datetime1">
              <a:rPr lang="en-US" smtClean="0"/>
              <a:pPr/>
              <a:t>16-Jul-19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BE79A5-BC59-4C44-A9ED-D437F3444944}" type="slidenum">
              <a:rPr lang="en-US" smtClean="0"/>
              <a:pPr/>
              <a:t>‹#›</a:t>
            </a:fld>
            <a:endParaRPr lang="en-US"/>
          </a:p>
        </p:txBody>
      </p:sp>
    </p:spTree>
    <p:extLst>
      <p:ext uri="{BB962C8B-B14F-4D97-AF65-F5344CB8AC3E}">
        <p14:creationId xmlns:p14="http://schemas.microsoft.com/office/powerpoint/2010/main" val="3385508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99A7F1-6434-474D-892D-BFFDBB3F7093}" type="datetime1">
              <a:rPr lang="en-US" smtClean="0"/>
              <a:pPr/>
              <a:t>16-Jul-19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E79A5-BC59-4C44-A9ED-D437F3444944}" type="slidenum">
              <a:rPr lang="en-US" smtClean="0"/>
              <a:pPr/>
              <a:t>‹#›</a:t>
            </a:fld>
            <a:endParaRPr lang="en-US"/>
          </a:p>
        </p:txBody>
      </p:sp>
    </p:spTree>
    <p:extLst>
      <p:ext uri="{BB962C8B-B14F-4D97-AF65-F5344CB8AC3E}">
        <p14:creationId xmlns:p14="http://schemas.microsoft.com/office/powerpoint/2010/main" val="3626925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1"/>
            <a:ext cx="36576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274641"/>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3491CF-6CB5-4A38-A823-E0CFE01EBDB3}" type="datetime1">
              <a:rPr lang="en-US" smtClean="0"/>
              <a:pPr/>
              <a:t>16-Jul-19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BE79A5-BC59-4C44-A9ED-D437F3444944}" type="slidenum">
              <a:rPr lang="en-US" smtClean="0"/>
              <a:pPr/>
              <a:t>‹#›</a:t>
            </a:fld>
            <a:endParaRPr lang="en-US"/>
          </a:p>
        </p:txBody>
      </p:sp>
    </p:spTree>
    <p:extLst>
      <p:ext uri="{BB962C8B-B14F-4D97-AF65-F5344CB8AC3E}">
        <p14:creationId xmlns:p14="http://schemas.microsoft.com/office/powerpoint/2010/main" val="3687205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402907-A97D-401E-B1BB-366AFE5898AB}" type="datetime1">
              <a:rPr lang="en-US" smtClean="0"/>
              <a:pPr/>
              <a:t>16-Jul-19</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BE79A5-BC59-4C44-A9ED-D437F3444944}" type="slidenum">
              <a:rPr lang="en-US" smtClean="0"/>
              <a:pPr/>
              <a:t>‹#›</a:t>
            </a:fld>
            <a:endParaRPr lang="en-US"/>
          </a:p>
        </p:txBody>
      </p:sp>
    </p:spTree>
    <p:extLst>
      <p:ext uri="{BB962C8B-B14F-4D97-AF65-F5344CB8AC3E}">
        <p14:creationId xmlns:p14="http://schemas.microsoft.com/office/powerpoint/2010/main" val="20978245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1667" y="375783"/>
            <a:ext cx="10546914" cy="1102290"/>
          </a:xfrm>
        </p:spPr>
        <p:txBody>
          <a:bodyPr>
            <a:noAutofit/>
          </a:bodyPr>
          <a:lstStyle/>
          <a:p>
            <a:r>
              <a:rPr lang="en-US" sz="3200" b="1" dirty="0" smtClean="0">
                <a:solidFill>
                  <a:srgbClr val="00B050"/>
                </a:solidFill>
                <a:latin typeface="Times New Roman" pitchFamily="18" charset="0"/>
                <a:cs typeface="Times New Roman" pitchFamily="18" charset="0"/>
              </a:rPr>
              <a:t>Enhanced PV Solar Power System Design With a MPPT Controller as a Function of Temperature</a:t>
            </a:r>
            <a:endParaRPr lang="en-US" sz="3200" b="1" dirty="0">
              <a:solidFill>
                <a:srgbClr val="00B050"/>
              </a:solidFill>
              <a:latin typeface="Times New Roman" pitchFamily="18" charset="0"/>
              <a:cs typeface="Times New Roman" pitchFamily="18" charset="0"/>
            </a:endParaRPr>
          </a:p>
        </p:txBody>
      </p:sp>
      <p:sp>
        <p:nvSpPr>
          <p:cNvPr id="3" name="Subtitle 2"/>
          <p:cNvSpPr>
            <a:spLocks noGrp="1"/>
          </p:cNvSpPr>
          <p:nvPr>
            <p:ph type="subTitle" idx="1"/>
          </p:nvPr>
        </p:nvSpPr>
        <p:spPr>
          <a:xfrm>
            <a:off x="1552136" y="2588912"/>
            <a:ext cx="9144000" cy="3952568"/>
          </a:xfrm>
        </p:spPr>
        <p:txBody>
          <a:bodyPr>
            <a:normAutofit fontScale="62500" lnSpcReduction="20000"/>
          </a:bodyPr>
          <a:lstStyle/>
          <a:p>
            <a:r>
              <a:rPr lang="en-US" sz="9600" b="1" dirty="0" err="1">
                <a:solidFill>
                  <a:srgbClr val="0070C0"/>
                </a:solidFill>
                <a:latin typeface="Times New Roman" panose="02020603050405020304" pitchFamily="18" charset="0"/>
                <a:cs typeface="Times New Roman" panose="02020603050405020304" pitchFamily="18" charset="0"/>
              </a:rPr>
              <a:t>Y.Dinakar</a:t>
            </a:r>
            <a:r>
              <a:rPr lang="en-US" sz="9600" b="1" dirty="0">
                <a:solidFill>
                  <a:srgbClr val="0070C0"/>
                </a:solidFill>
                <a:latin typeface="Times New Roman" panose="02020603050405020304" pitchFamily="18" charset="0"/>
                <a:cs typeface="Times New Roman" panose="02020603050405020304" pitchFamily="18" charset="0"/>
              </a:rPr>
              <a:t> </a:t>
            </a:r>
            <a:endParaRPr lang="en-US" sz="9600" b="1" dirty="0">
              <a:solidFill>
                <a:srgbClr val="FF0000"/>
              </a:solidFill>
              <a:latin typeface="Times New Roman" panose="02020603050405020304" pitchFamily="18" charset="0"/>
              <a:cs typeface="Times New Roman" panose="02020603050405020304" pitchFamily="18" charset="0"/>
            </a:endParaRPr>
          </a:p>
          <a:p>
            <a:endParaRPr lang="en-US" sz="9600" b="1" dirty="0" smtClean="0">
              <a:solidFill>
                <a:srgbClr val="0070C0"/>
              </a:solidFill>
              <a:latin typeface="Times New Roman" panose="02020603050405020304" pitchFamily="18" charset="0"/>
              <a:cs typeface="Times New Roman" panose="02020603050405020304" pitchFamily="18" charset="0"/>
            </a:endParaRPr>
          </a:p>
          <a:p>
            <a:r>
              <a:rPr lang="en-US" sz="9600" dirty="0" smtClean="0">
                <a:solidFill>
                  <a:srgbClr val="00B050"/>
                </a:solidFill>
                <a:latin typeface="Times New Roman" panose="02020603050405020304" pitchFamily="18" charset="0"/>
                <a:cs typeface="Times New Roman" panose="02020603050405020304" pitchFamily="18" charset="0"/>
              </a:rPr>
              <a:t>M.TECH (Power Systems)</a:t>
            </a:r>
          </a:p>
          <a:p>
            <a:pPr algn="l"/>
            <a:r>
              <a:rPr lang="en-US" sz="9600" b="1" dirty="0" smtClean="0">
                <a:solidFill>
                  <a:srgbClr val="FF0000"/>
                </a:solidFill>
                <a:latin typeface="Times New Roman" panose="02020603050405020304" pitchFamily="18" charset="0"/>
                <a:cs typeface="Times New Roman" panose="02020603050405020304" pitchFamily="18" charset="0"/>
              </a:rPr>
              <a:t>                      </a:t>
            </a:r>
            <a:endParaRPr lang="en-US" sz="9600" b="1" dirty="0">
              <a:solidFill>
                <a:srgbClr val="FF0000"/>
              </a:solidFill>
              <a:latin typeface="Times New Roman" panose="02020603050405020304" pitchFamily="18" charset="0"/>
              <a:cs typeface="Times New Roman" panose="02020603050405020304" pitchFamily="18" charset="0"/>
            </a:endParaRPr>
          </a:p>
          <a:p>
            <a:pPr algn="l"/>
            <a:r>
              <a:rPr lang="en-US" b="1" dirty="0" smtClean="0">
                <a:solidFill>
                  <a:srgbClr val="FF0000"/>
                </a:solidFill>
                <a:latin typeface="Times New Roman" panose="02020603050405020304" pitchFamily="18" charset="0"/>
                <a:cs typeface="Times New Roman" panose="02020603050405020304" pitchFamily="18" charset="0"/>
              </a:rPr>
              <a:t>                                                          </a:t>
            </a:r>
          </a:p>
        </p:txBody>
      </p:sp>
      <p:sp>
        <p:nvSpPr>
          <p:cNvPr id="5" name="Slide Number Placeholder 4"/>
          <p:cNvSpPr>
            <a:spLocks noGrp="1"/>
          </p:cNvSpPr>
          <p:nvPr>
            <p:ph type="sldNum" sz="quarter" idx="12"/>
          </p:nvPr>
        </p:nvSpPr>
        <p:spPr/>
        <p:txBody>
          <a:bodyPr/>
          <a:lstStyle/>
          <a:p>
            <a:fld id="{B0BE79A5-BC59-4C44-A9ED-D437F3444944}" type="slidenum">
              <a:rPr lang="en-US" smtClean="0"/>
              <a:pPr/>
              <a:t>1</a:t>
            </a:fld>
            <a:endParaRPr lang="en-US"/>
          </a:p>
        </p:txBody>
      </p:sp>
    </p:spTree>
    <p:extLst>
      <p:ext uri="{BB962C8B-B14F-4D97-AF65-F5344CB8AC3E}">
        <p14:creationId xmlns:p14="http://schemas.microsoft.com/office/powerpoint/2010/main" val="22164415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87104"/>
            <a:ext cx="10515600" cy="938520"/>
          </a:xfrm>
        </p:spPr>
        <p:txBody>
          <a:bodyPr/>
          <a:lstStyle/>
          <a:p>
            <a:pPr algn="l"/>
            <a:r>
              <a:rPr lang="en-US" sz="4000" b="1" dirty="0" smtClean="0">
                <a:latin typeface="Times New Roman" panose="02020603050405020304" pitchFamily="18" charset="0"/>
                <a:cs typeface="Times New Roman" panose="02020603050405020304" pitchFamily="18" charset="0"/>
              </a:rPr>
              <a:t>          </a:t>
            </a:r>
            <a:r>
              <a:rPr lang="en-US" sz="4000" b="1" u="sng" dirty="0" smtClean="0">
                <a:latin typeface="Times New Roman" panose="02020603050405020304" pitchFamily="18" charset="0"/>
                <a:cs typeface="Times New Roman" panose="02020603050405020304" pitchFamily="18" charset="0"/>
              </a:rPr>
              <a:t>Contents:</a:t>
            </a:r>
            <a:endParaRPr lang="en-US" sz="4000" b="1" u="sn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006662" y="1294683"/>
            <a:ext cx="9170158" cy="4351338"/>
          </a:xfrm>
        </p:spPr>
        <p:txBody>
          <a:bodyPr>
            <a:normAutofit fontScale="85000" lnSpcReduction="20000"/>
          </a:bodyPr>
          <a:lstStyle/>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Introduction</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Literature Review</a:t>
            </a:r>
          </a:p>
          <a:p>
            <a:r>
              <a:rPr lang="en-US" dirty="0" smtClean="0">
                <a:latin typeface="Times New Roman" panose="02020603050405020304" pitchFamily="18" charset="0"/>
                <a:cs typeface="Times New Roman" panose="02020603050405020304" pitchFamily="18" charset="0"/>
              </a:rPr>
              <a:t>Problem Statement/Extension work</a:t>
            </a:r>
          </a:p>
          <a:p>
            <a:r>
              <a:rPr lang="en-US" dirty="0" smtClean="0">
                <a:latin typeface="Times New Roman" panose="02020603050405020304" pitchFamily="18" charset="0"/>
                <a:cs typeface="Times New Roman" panose="02020603050405020304" pitchFamily="18" charset="0"/>
              </a:rPr>
              <a:t>Block diagram</a:t>
            </a:r>
          </a:p>
          <a:p>
            <a:r>
              <a:rPr lang="en-US" dirty="0" smtClean="0">
                <a:latin typeface="Times New Roman" panose="02020603050405020304" pitchFamily="18" charset="0"/>
                <a:cs typeface="Times New Roman" panose="02020603050405020304" pitchFamily="18" charset="0"/>
              </a:rPr>
              <a:t>Design of Simulation and Results/Hardware Design and results</a:t>
            </a:r>
          </a:p>
          <a:p>
            <a:r>
              <a:rPr lang="en-US" dirty="0" smtClean="0">
                <a:latin typeface="Times New Roman" panose="02020603050405020304" pitchFamily="18" charset="0"/>
                <a:cs typeface="Times New Roman" panose="02020603050405020304" pitchFamily="18" charset="0"/>
              </a:rPr>
              <a:t>Discussion on results</a:t>
            </a:r>
          </a:p>
          <a:p>
            <a:r>
              <a:rPr lang="en-US" dirty="0" smtClean="0">
                <a:latin typeface="Times New Roman" panose="02020603050405020304" pitchFamily="18" charset="0"/>
                <a:cs typeface="Times New Roman" panose="02020603050405020304" pitchFamily="18" charset="0"/>
              </a:rPr>
              <a:t>Conclusion /Scope of future work Publication</a:t>
            </a:r>
          </a:p>
          <a:p>
            <a:r>
              <a:rPr lang="en-US" dirty="0">
                <a:latin typeface="Times New Roman" panose="02020603050405020304" pitchFamily="18" charset="0"/>
                <a:cs typeface="Times New Roman" panose="02020603050405020304" pitchFamily="18" charset="0"/>
              </a:rPr>
              <a:t>References</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a:buNone/>
            </a:pPr>
            <a:endParaRPr lang="en-US" dirty="0"/>
          </a:p>
        </p:txBody>
      </p:sp>
      <p:sp>
        <p:nvSpPr>
          <p:cNvPr id="5" name="Slide Number Placeholder 4"/>
          <p:cNvSpPr>
            <a:spLocks noGrp="1"/>
          </p:cNvSpPr>
          <p:nvPr>
            <p:ph type="sldNum" sz="quarter" idx="12"/>
          </p:nvPr>
        </p:nvSpPr>
        <p:spPr/>
        <p:txBody>
          <a:bodyPr/>
          <a:lstStyle/>
          <a:p>
            <a:fld id="{B0BE79A5-BC59-4C44-A9ED-D437F3444944}" type="slidenum">
              <a:rPr lang="en-US" smtClean="0"/>
              <a:pPr/>
              <a:t>2</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extLst>
      <p:ext uri="{BB962C8B-B14F-4D97-AF65-F5344CB8AC3E}">
        <p14:creationId xmlns:p14="http://schemas.microsoft.com/office/powerpoint/2010/main" val="13556384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000" b="1" dirty="0" smtClean="0">
                <a:latin typeface="Times New Roman" panose="02020603050405020304" pitchFamily="18" charset="0"/>
                <a:cs typeface="Times New Roman" panose="02020603050405020304" pitchFamily="18" charset="0"/>
              </a:rPr>
              <a:t>                             </a:t>
            </a:r>
            <a:r>
              <a:rPr lang="en-US" sz="4000" dirty="0" smtClean="0">
                <a:latin typeface="Times New Roman" panose="02020603050405020304" pitchFamily="18" charset="0"/>
                <a:cs typeface="Times New Roman" panose="02020603050405020304" pitchFamily="18" charset="0"/>
              </a:rPr>
              <a:t>Introduction</a:t>
            </a:r>
            <a:endParaRPr lang="en-US" sz="4000" b="1" u="sng"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a:xfrm>
            <a:off x="589935" y="1002891"/>
            <a:ext cx="11223523" cy="5545394"/>
          </a:xfrm>
        </p:spPr>
        <p:txBody>
          <a:bodyPr>
            <a:normAutofit/>
          </a:bodyPr>
          <a:lstStyle/>
          <a:p>
            <a:pPr>
              <a:lnSpc>
                <a:spcPct val="150000"/>
              </a:lnSpc>
              <a:spcBef>
                <a:spcPts val="0"/>
              </a:spcBef>
              <a:buFont typeface="Wingdings" pitchFamily="2" charset="2"/>
              <a:buChar char="Ø"/>
            </a:pPr>
            <a:r>
              <a:rPr lang="en-US" sz="2500" dirty="0" smtClean="0">
                <a:latin typeface="Times New Roman" pitchFamily="18" charset="0"/>
                <a:cs typeface="Times New Roman" pitchFamily="18" charset="0"/>
              </a:rPr>
              <a:t>Solar PV power generation is the best option compared to the fossil fuel based power plants now–a-days .Definitely the thermal and nuclear  power plant will retire in future due to the development of the above mentioned </a:t>
            </a:r>
            <a:endParaRPr lang="en-IN" sz="2500" dirty="0" smtClean="0">
              <a:latin typeface="Times New Roman" pitchFamily="18" charset="0"/>
              <a:cs typeface="Times New Roman" pitchFamily="18" charset="0"/>
            </a:endParaRPr>
          </a:p>
          <a:p>
            <a:pPr>
              <a:lnSpc>
                <a:spcPct val="150000"/>
              </a:lnSpc>
              <a:spcBef>
                <a:spcPts val="0"/>
              </a:spcBef>
              <a:buFont typeface="Wingdings" pitchFamily="2" charset="2"/>
              <a:buChar char="Ø"/>
            </a:pPr>
            <a:r>
              <a:rPr lang="en-IN" sz="2500" dirty="0" smtClean="0">
                <a:latin typeface="Times New Roman" pitchFamily="18" charset="0"/>
                <a:cs typeface="Times New Roman" pitchFamily="18" charset="0"/>
              </a:rPr>
              <a:t>The sun irradiance is 1345 w/m2 but some of  it deflected and the irradiance  reaching earth is 1000 w/m2</a:t>
            </a:r>
          </a:p>
          <a:p>
            <a:pPr>
              <a:lnSpc>
                <a:spcPct val="150000"/>
              </a:lnSpc>
              <a:spcBef>
                <a:spcPts val="0"/>
              </a:spcBef>
              <a:buFont typeface="Wingdings" pitchFamily="2" charset="2"/>
              <a:buChar char="Ø"/>
            </a:pPr>
            <a:r>
              <a:rPr lang="en-IN" sz="2500" dirty="0" smtClean="0">
                <a:latin typeface="Times New Roman" pitchFamily="18" charset="0"/>
                <a:cs typeface="Times New Roman" pitchFamily="18" charset="0"/>
              </a:rPr>
              <a:t> The demand for PV systems is growing in power system distribution area</a:t>
            </a:r>
          </a:p>
          <a:p>
            <a:pPr>
              <a:lnSpc>
                <a:spcPct val="150000"/>
              </a:lnSpc>
              <a:spcBef>
                <a:spcPts val="0"/>
              </a:spcBef>
              <a:buFont typeface="Wingdings" pitchFamily="2" charset="2"/>
              <a:buChar char="Ø"/>
            </a:pPr>
            <a:r>
              <a:rPr lang="en-IN" sz="2500" dirty="0" smtClean="0">
                <a:latin typeface="Times New Roman" pitchFamily="18" charset="0"/>
                <a:cs typeface="Times New Roman" pitchFamily="18" charset="0"/>
              </a:rPr>
              <a:t> The solar installations are costly affair ,many techniques  were proposed  such that maximum power is extracted  from solar array  at all times since higher returns  revenue  is expected  from it</a:t>
            </a:r>
          </a:p>
          <a:p>
            <a:endParaRPr lang="en-US" dirty="0"/>
          </a:p>
        </p:txBody>
      </p:sp>
      <p:sp>
        <p:nvSpPr>
          <p:cNvPr id="5" name="Slide Number Placeholder 4"/>
          <p:cNvSpPr>
            <a:spLocks noGrp="1"/>
          </p:cNvSpPr>
          <p:nvPr>
            <p:ph type="sldNum" sz="quarter" idx="12"/>
          </p:nvPr>
        </p:nvSpPr>
        <p:spPr/>
        <p:txBody>
          <a:bodyPr/>
          <a:lstStyle/>
          <a:p>
            <a:fld id="{B0BE79A5-BC59-4C44-A9ED-D437F3444944}" type="slidenum">
              <a:rPr lang="en-US" smtClean="0"/>
              <a:pPr/>
              <a:t>3</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extLst>
      <p:ext uri="{BB962C8B-B14F-4D97-AF65-F5344CB8AC3E}">
        <p14:creationId xmlns:p14="http://schemas.microsoft.com/office/powerpoint/2010/main" val="13556384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Literature Review</a:t>
            </a:r>
            <a:endParaRPr lang="en-US" dirty="0"/>
          </a:p>
        </p:txBody>
      </p:sp>
      <p:sp>
        <p:nvSpPr>
          <p:cNvPr id="5" name="Content Placeholder 4"/>
          <p:cNvSpPr>
            <a:spLocks noGrp="1"/>
          </p:cNvSpPr>
          <p:nvPr>
            <p:ph idx="1"/>
          </p:nvPr>
        </p:nvSpPr>
        <p:spPr/>
        <p:txBody>
          <a:bodyPr>
            <a:normAutofit lnSpcReduction="10000"/>
          </a:bodyPr>
          <a:lstStyle/>
          <a:p>
            <a:pPr>
              <a:lnSpc>
                <a:spcPct val="150000"/>
              </a:lnSpc>
              <a:spcBef>
                <a:spcPts val="0"/>
              </a:spcBef>
              <a:buFont typeface="Wingdings" panose="05000000000000000000" pitchFamily="2" charset="2"/>
              <a:buChar char="Ø"/>
            </a:pPr>
            <a:r>
              <a:rPr lang="en-IN" sz="2500" dirty="0" smtClean="0">
                <a:latin typeface="Times New Roman" pitchFamily="18" charset="0"/>
                <a:cs typeface="Times New Roman" pitchFamily="18" charset="0"/>
              </a:rPr>
              <a:t> In general when a PV module is directly connected to a load ,the   operating point is seldom the </a:t>
            </a:r>
            <a:r>
              <a:rPr lang="en-IN" sz="2500" dirty="0" err="1" smtClean="0">
                <a:latin typeface="Times New Roman" pitchFamily="18" charset="0"/>
                <a:cs typeface="Times New Roman" pitchFamily="18" charset="0"/>
              </a:rPr>
              <a:t>mpp</a:t>
            </a:r>
            <a:endParaRPr lang="en-IN" sz="2500" dirty="0" smtClean="0">
              <a:latin typeface="Times New Roman" pitchFamily="18" charset="0"/>
              <a:cs typeface="Times New Roman" pitchFamily="18" charset="0"/>
            </a:endParaRPr>
          </a:p>
          <a:p>
            <a:pPr>
              <a:lnSpc>
                <a:spcPct val="150000"/>
              </a:lnSpc>
              <a:spcBef>
                <a:spcPts val="0"/>
              </a:spcBef>
              <a:buFont typeface="Wingdings" panose="05000000000000000000" pitchFamily="2" charset="2"/>
              <a:buChar char="Ø"/>
            </a:pPr>
            <a:r>
              <a:rPr lang="en-IN" sz="2500" dirty="0" smtClean="0">
                <a:latin typeface="Times New Roman" pitchFamily="18" charset="0"/>
                <a:cs typeface="Times New Roman" pitchFamily="18" charset="0"/>
              </a:rPr>
              <a:t>   A power converter is needed to adjust the energy flow from the PV array to the load</a:t>
            </a:r>
          </a:p>
          <a:p>
            <a:pPr>
              <a:lnSpc>
                <a:spcPct val="150000"/>
              </a:lnSpc>
              <a:spcBef>
                <a:spcPts val="0"/>
              </a:spcBef>
              <a:buFont typeface="Wingdings" panose="05000000000000000000" pitchFamily="2" charset="2"/>
              <a:buChar char="Ø"/>
            </a:pPr>
            <a:r>
              <a:rPr lang="en-IN" sz="2500" dirty="0" smtClean="0">
                <a:latin typeface="Times New Roman" pitchFamily="18" charset="0"/>
                <a:cs typeface="Times New Roman" pitchFamily="18" charset="0"/>
              </a:rPr>
              <a:t>   Multiple well known direct control algorithms are used to perform the maximum power point tracking(MPPT)</a:t>
            </a:r>
          </a:p>
          <a:p>
            <a:pPr>
              <a:lnSpc>
                <a:spcPct val="150000"/>
              </a:lnSpc>
              <a:spcBef>
                <a:spcPts val="0"/>
              </a:spcBef>
              <a:buFont typeface="Wingdings" panose="05000000000000000000" pitchFamily="2" charset="2"/>
              <a:buChar char="Ø"/>
            </a:pPr>
            <a:r>
              <a:rPr lang="en-IN" sz="2500" dirty="0" smtClean="0">
                <a:latin typeface="Times New Roman" pitchFamily="18" charset="0"/>
                <a:cs typeface="Times New Roman" pitchFamily="18" charset="0"/>
              </a:rPr>
              <a:t>  MPPT algorithms are used to control the duty cycle or the operating  voltage of a photovoltaic system to ensure maximum power at all times</a:t>
            </a:r>
          </a:p>
          <a:p>
            <a:endParaRPr lang="en-US" sz="2500" dirty="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B0BE79A5-BC59-4C44-A9ED-D437F3444944}" type="slidenum">
              <a:rPr lang="en-US" smtClean="0"/>
              <a:pPr/>
              <a:t>4</a:t>
            </a:fld>
            <a:endParaRPr 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a:xfrm>
            <a:off x="589935" y="1268361"/>
            <a:ext cx="10992465" cy="4857805"/>
          </a:xfrm>
        </p:spPr>
        <p:txBody>
          <a:bodyPr>
            <a:normAutofit fontScale="92500" lnSpcReduction="10000"/>
          </a:bodyPr>
          <a:lstStyle/>
          <a:p>
            <a:pPr>
              <a:lnSpc>
                <a:spcPct val="150000"/>
              </a:lnSpc>
              <a:spcBef>
                <a:spcPts val="0"/>
              </a:spcBef>
              <a:buFont typeface="Wingdings" panose="05000000000000000000" pitchFamily="2" charset="2"/>
              <a:buChar char="Ø"/>
            </a:pPr>
            <a:r>
              <a:rPr lang="en-IN" sz="2500" dirty="0" smtClean="0">
                <a:latin typeface="Times New Roman" pitchFamily="18" charset="0"/>
                <a:cs typeface="Times New Roman" pitchFamily="18" charset="0"/>
              </a:rPr>
              <a:t>Perturb &amp; Observe(P&amp;O</a:t>
            </a:r>
            <a:r>
              <a:rPr lang="en-IN" sz="2500" dirty="0" smtClean="0">
                <a:solidFill>
                  <a:srgbClr val="C00000"/>
                </a:solidFill>
                <a:latin typeface="Times New Roman" pitchFamily="18" charset="0"/>
                <a:cs typeface="Times New Roman" pitchFamily="18" charset="0"/>
              </a:rPr>
              <a:t>):</a:t>
            </a:r>
            <a:r>
              <a:rPr lang="en-IN" sz="2500" dirty="0" smtClean="0">
                <a:latin typeface="Times New Roman" pitchFamily="18" charset="0"/>
                <a:cs typeface="Times New Roman" pitchFamily="18" charset="0"/>
              </a:rPr>
              <a:t>This is the most widely used algorithm in the </a:t>
            </a:r>
            <a:r>
              <a:rPr lang="en-IN" sz="2500" dirty="0" err="1" smtClean="0">
                <a:latin typeface="Times New Roman" pitchFamily="18" charset="0"/>
                <a:cs typeface="Times New Roman" pitchFamily="18" charset="0"/>
              </a:rPr>
              <a:t>industry.It</a:t>
            </a:r>
            <a:r>
              <a:rPr lang="en-IN" sz="2500" dirty="0" smtClean="0">
                <a:latin typeface="Times New Roman" pitchFamily="18" charset="0"/>
                <a:cs typeface="Times New Roman" pitchFamily="18" charset="0"/>
              </a:rPr>
              <a:t> involves perturbation of the operating voltage or the  duty cycle based on a comparison of the  generated power .This ensures maximum power point.</a:t>
            </a:r>
          </a:p>
          <a:p>
            <a:pPr>
              <a:lnSpc>
                <a:spcPct val="150000"/>
              </a:lnSpc>
              <a:spcBef>
                <a:spcPts val="0"/>
              </a:spcBef>
              <a:buFont typeface="Wingdings" panose="05000000000000000000" pitchFamily="2" charset="2"/>
              <a:buChar char="Ø"/>
            </a:pPr>
            <a:r>
              <a:rPr lang="en-IN" sz="2500" dirty="0" smtClean="0">
                <a:latin typeface="Times New Roman" pitchFamily="18" charset="0"/>
                <a:cs typeface="Times New Roman" pitchFamily="18" charset="0"/>
              </a:rPr>
              <a:t> Incremental Conductance</a:t>
            </a:r>
            <a:r>
              <a:rPr lang="en-IN" sz="2500" dirty="0" smtClean="0">
                <a:solidFill>
                  <a:srgbClr val="C00000"/>
                </a:solidFill>
                <a:latin typeface="Times New Roman" pitchFamily="18" charset="0"/>
                <a:cs typeface="Times New Roman" pitchFamily="18" charset="0"/>
              </a:rPr>
              <a:t>: </a:t>
            </a:r>
            <a:r>
              <a:rPr lang="en-IN" sz="2500" dirty="0" smtClean="0">
                <a:latin typeface="Times New Roman" pitchFamily="18" charset="0"/>
                <a:cs typeface="Times New Roman" pitchFamily="18" charset="0"/>
              </a:rPr>
              <a:t>This algorithm is slightly more  complex &amp; </a:t>
            </a:r>
            <a:r>
              <a:rPr lang="en-IN" sz="2500" dirty="0" err="1" smtClean="0">
                <a:latin typeface="Times New Roman" pitchFamily="18" charset="0"/>
                <a:cs typeface="Times New Roman" pitchFamily="18" charset="0"/>
              </a:rPr>
              <a:t>robust.The</a:t>
            </a:r>
            <a:r>
              <a:rPr lang="en-IN" sz="2500" dirty="0" smtClean="0">
                <a:latin typeface="Times New Roman" pitchFamily="18" charset="0"/>
                <a:cs typeface="Times New Roman" pitchFamily="18" charset="0"/>
              </a:rPr>
              <a:t> central idea is that the incremental conductance is compared to the  instantaneous conductance &amp; the duty cycle is adjusted accordingly.</a:t>
            </a:r>
            <a:endParaRPr lang="en-US" sz="2500" dirty="0" smtClean="0">
              <a:latin typeface="Times New Roman" pitchFamily="18" charset="0"/>
              <a:cs typeface="Times New Roman" pitchFamily="18" charset="0"/>
            </a:endParaRPr>
          </a:p>
          <a:p>
            <a:pPr>
              <a:lnSpc>
                <a:spcPct val="150000"/>
              </a:lnSpc>
              <a:spcBef>
                <a:spcPts val="0"/>
              </a:spcBef>
              <a:buFont typeface="Wingdings" panose="05000000000000000000" pitchFamily="2" charset="2"/>
              <a:buChar char="Ø"/>
            </a:pPr>
            <a:r>
              <a:rPr lang="en-IN" b="1" dirty="0" smtClean="0">
                <a:solidFill>
                  <a:srgbClr val="C00000"/>
                </a:solidFill>
              </a:rPr>
              <a:t> </a:t>
            </a:r>
            <a:r>
              <a:rPr lang="en-IN" sz="2500" dirty="0" smtClean="0">
                <a:latin typeface="Times New Roman" pitchFamily="18" charset="0"/>
                <a:cs typeface="Times New Roman" pitchFamily="18" charset="0"/>
              </a:rPr>
              <a:t>Fractional open circuit voltage</a:t>
            </a:r>
            <a:r>
              <a:rPr lang="en-IN" sz="2500" dirty="0" smtClean="0">
                <a:solidFill>
                  <a:srgbClr val="C00000"/>
                </a:solidFill>
                <a:latin typeface="Times New Roman" pitchFamily="18" charset="0"/>
                <a:cs typeface="Times New Roman" pitchFamily="18" charset="0"/>
              </a:rPr>
              <a:t>:  </a:t>
            </a:r>
            <a:r>
              <a:rPr lang="en-IN" sz="2500" dirty="0" smtClean="0">
                <a:latin typeface="Times New Roman" pitchFamily="18" charset="0"/>
                <a:cs typeface="Times New Roman" pitchFamily="18" charset="0"/>
              </a:rPr>
              <a:t>This algorithm is different from the first two and is based on the principle that the maximum power point voltage is always a constant fraction of the open voltage</a:t>
            </a:r>
            <a:endParaRPr lang="en-US" sz="25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0BE79A5-BC59-4C44-A9ED-D437F3444944}" type="slidenum">
              <a:rPr lang="en-US" smtClean="0"/>
              <a:pPr/>
              <a:t>5</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  Review</a:t>
            </a:r>
            <a:endParaRPr lang="en-US" dirty="0"/>
          </a:p>
        </p:txBody>
      </p:sp>
      <p:sp>
        <p:nvSpPr>
          <p:cNvPr id="3" name="Content Placeholder 2"/>
          <p:cNvSpPr>
            <a:spLocks noGrp="1"/>
          </p:cNvSpPr>
          <p:nvPr>
            <p:ph idx="1"/>
          </p:nvPr>
        </p:nvSpPr>
        <p:spPr>
          <a:xfrm>
            <a:off x="516194" y="1327355"/>
            <a:ext cx="11149780" cy="5147187"/>
          </a:xfrm>
        </p:spPr>
        <p:txBody>
          <a:bodyPr>
            <a:normAutofit/>
          </a:bodyPr>
          <a:lstStyle/>
          <a:p>
            <a:pPr>
              <a:lnSpc>
                <a:spcPct val="150000"/>
              </a:lnSpc>
              <a:spcBef>
                <a:spcPts val="0"/>
              </a:spcBef>
            </a:pPr>
            <a:r>
              <a:rPr lang="en-IN" sz="2500" dirty="0" smtClean="0">
                <a:latin typeface="Times New Roman" pitchFamily="18" charset="0"/>
                <a:cs typeface="Times New Roman" pitchFamily="18" charset="0"/>
              </a:rPr>
              <a:t>PID Controller </a:t>
            </a:r>
            <a:r>
              <a:rPr lang="en-IN" sz="2500" dirty="0" smtClean="0">
                <a:solidFill>
                  <a:srgbClr val="C00000"/>
                </a:solidFill>
                <a:latin typeface="Times New Roman" pitchFamily="18" charset="0"/>
                <a:cs typeface="Times New Roman" pitchFamily="18" charset="0"/>
              </a:rPr>
              <a:t>:  </a:t>
            </a:r>
            <a:r>
              <a:rPr lang="en-IN" sz="2500" dirty="0" smtClean="0">
                <a:latin typeface="Times New Roman" pitchFamily="18" charset="0"/>
                <a:cs typeface="Times New Roman" pitchFamily="18" charset="0"/>
              </a:rPr>
              <a:t>the PID gains is necessary for a more efficient real-time controller with minimum overshoot and minimum rise time in output voltage. </a:t>
            </a:r>
            <a:endParaRPr lang="en-US" sz="25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0BE79A5-BC59-4C44-A9ED-D437F3444944}" type="slidenum">
              <a:rPr lang="en-US" smtClean="0"/>
              <a:pPr/>
              <a:t>6</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Problem Statement/Extension work</a:t>
            </a:r>
            <a:br>
              <a:rPr lang="en-US" dirty="0" smtClean="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609600" y="988143"/>
            <a:ext cx="10972800" cy="5138024"/>
          </a:xfrm>
        </p:spPr>
        <p:txBody>
          <a:bodyPr/>
          <a:lstStyle/>
          <a:p>
            <a:pPr algn="just">
              <a:lnSpc>
                <a:spcPct val="150000"/>
              </a:lnSpc>
              <a:spcBef>
                <a:spcPts val="0"/>
              </a:spcBef>
              <a:buFont typeface="Wingdings" pitchFamily="2" charset="2"/>
              <a:buChar char="Ø"/>
            </a:pPr>
            <a:r>
              <a:rPr lang="en-US" dirty="0" smtClean="0"/>
              <a:t> </a:t>
            </a:r>
            <a:r>
              <a:rPr lang="en-IN" sz="2500" dirty="0" smtClean="0">
                <a:latin typeface="Times New Roman" pitchFamily="18" charset="0"/>
                <a:cs typeface="Times New Roman" pitchFamily="18" charset="0"/>
              </a:rPr>
              <a:t>Development of MPPT With variable temperature  unlike the Existed MPPT controller methods where varying </a:t>
            </a:r>
            <a:r>
              <a:rPr lang="en-IN" sz="2500" dirty="0" err="1" smtClean="0">
                <a:latin typeface="Times New Roman" pitchFamily="18" charset="0"/>
                <a:cs typeface="Times New Roman" pitchFamily="18" charset="0"/>
              </a:rPr>
              <a:t>insolation</a:t>
            </a:r>
            <a:r>
              <a:rPr lang="en-IN" sz="2500" dirty="0" smtClean="0">
                <a:latin typeface="Times New Roman" pitchFamily="18" charset="0"/>
                <a:cs typeface="Times New Roman" pitchFamily="18" charset="0"/>
              </a:rPr>
              <a:t> and shading conditions are tackled </a:t>
            </a:r>
          </a:p>
          <a:p>
            <a:pPr algn="just">
              <a:lnSpc>
                <a:spcPct val="150000"/>
              </a:lnSpc>
              <a:spcBef>
                <a:spcPts val="0"/>
              </a:spcBef>
              <a:buFont typeface="Wingdings" pitchFamily="2" charset="2"/>
              <a:buChar char="Ø"/>
            </a:pPr>
            <a:r>
              <a:rPr lang="en-IN" sz="2500" dirty="0" smtClean="0">
                <a:latin typeface="Times New Roman" pitchFamily="18" charset="0"/>
                <a:cs typeface="Times New Roman" pitchFamily="18" charset="0"/>
              </a:rPr>
              <a:t>To maximize total output power of the solar system  while minimizing the steady state oscillations and the  tracking time, by  using this algorithm. </a:t>
            </a:r>
          </a:p>
          <a:p>
            <a:pPr algn="just">
              <a:lnSpc>
                <a:spcPct val="150000"/>
              </a:lnSpc>
              <a:spcBef>
                <a:spcPts val="0"/>
              </a:spcBef>
              <a:buFont typeface="Wingdings" pitchFamily="2" charset="2"/>
              <a:buChar char="Ø"/>
            </a:pPr>
            <a:r>
              <a:rPr lang="en-IN" sz="2500" dirty="0" smtClean="0">
                <a:latin typeface="Times New Roman" pitchFamily="18" charset="0"/>
                <a:cs typeface="Times New Roman" pitchFamily="18" charset="0"/>
              </a:rPr>
              <a:t> To enhance PV solar power system design in KLEF</a:t>
            </a:r>
          </a:p>
          <a:p>
            <a:pPr algn="just">
              <a:lnSpc>
                <a:spcPct val="150000"/>
              </a:lnSpc>
              <a:spcBef>
                <a:spcPts val="0"/>
              </a:spcBef>
              <a:buFont typeface="Wingdings" pitchFamily="2" charset="2"/>
              <a:buChar char="Ø"/>
            </a:pPr>
            <a:r>
              <a:rPr lang="en-IN" sz="2500" dirty="0" smtClean="0">
                <a:latin typeface="Times New Roman" pitchFamily="18" charset="0"/>
                <a:cs typeface="Times New Roman" pitchFamily="18" charset="0"/>
              </a:rPr>
              <a:t>To do economic analysis  of AC energy generated annually &amp; savings in Energy Bills</a:t>
            </a:r>
          </a:p>
          <a:p>
            <a:pPr marL="0" indent="0" algn="just">
              <a:buFont typeface="Wingdings" pitchFamily="2" charset="2"/>
              <a:buChar char="Ø"/>
            </a:pPr>
            <a:r>
              <a:rPr lang="en-IN" sz="2500" dirty="0" smtClean="0"/>
              <a:t>  </a:t>
            </a:r>
            <a:r>
              <a:rPr lang="en-IN" sz="2500" dirty="0" smtClean="0">
                <a:latin typeface="Times New Roman" pitchFamily="18" charset="0"/>
                <a:cs typeface="Times New Roman" pitchFamily="18" charset="0"/>
              </a:rPr>
              <a:t>To  calculate  installation cost of proposed system  and depreciation cost.</a:t>
            </a:r>
          </a:p>
          <a:p>
            <a:pPr algn="just"/>
            <a:endParaRPr lang="en-IN" sz="2400" dirty="0" smtClean="0"/>
          </a:p>
          <a:p>
            <a:pPr>
              <a:buNone/>
            </a:pPr>
            <a:endParaRPr lang="en-US" dirty="0"/>
          </a:p>
        </p:txBody>
      </p:sp>
      <p:sp>
        <p:nvSpPr>
          <p:cNvPr id="4" name="Slide Number Placeholder 3"/>
          <p:cNvSpPr>
            <a:spLocks noGrp="1"/>
          </p:cNvSpPr>
          <p:nvPr>
            <p:ph type="sldNum" sz="quarter" idx="12"/>
          </p:nvPr>
        </p:nvSpPr>
        <p:spPr/>
        <p:txBody>
          <a:bodyPr/>
          <a:lstStyle/>
          <a:p>
            <a:fld id="{B0BE79A5-BC59-4C44-A9ED-D437F3444944}" type="slidenum">
              <a:rPr lang="en-US" smtClean="0"/>
              <a:pPr/>
              <a:t>7</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Diagram</a:t>
            </a:r>
            <a:endParaRPr lang="en-US" dirty="0"/>
          </a:p>
        </p:txBody>
      </p:sp>
      <p:sp>
        <p:nvSpPr>
          <p:cNvPr id="4" name="Slide Number Placeholder 3"/>
          <p:cNvSpPr>
            <a:spLocks noGrp="1"/>
          </p:cNvSpPr>
          <p:nvPr>
            <p:ph type="sldNum" sz="quarter" idx="12"/>
          </p:nvPr>
        </p:nvSpPr>
        <p:spPr/>
        <p:txBody>
          <a:bodyPr/>
          <a:lstStyle/>
          <a:p>
            <a:fld id="{B0BE79A5-BC59-4C44-A9ED-D437F3444944}" type="slidenum">
              <a:rPr lang="en-US" smtClean="0"/>
              <a:pPr/>
              <a:t>8</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pic>
        <p:nvPicPr>
          <p:cNvPr id="6" name="Content Placeholder 3" descr="mpp.png"/>
          <p:cNvPicPr>
            <a:picLocks noGrp="1" noChangeAspect="1"/>
          </p:cNvPicPr>
          <p:nvPr>
            <p:ph idx="1"/>
          </p:nvPr>
        </p:nvPicPr>
        <p:blipFill>
          <a:blip r:embed="rId3"/>
          <a:srcRect t="4756" b="4756"/>
          <a:stretch>
            <a:fillRect/>
          </a:stretch>
        </p:blipFill>
        <p:spPr>
          <a:xfrm>
            <a:off x="2032507" y="1794884"/>
            <a:ext cx="8126985" cy="4136595"/>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492278"/>
          </a:xfrm>
        </p:spPr>
        <p:txBody>
          <a:bodyPr>
            <a:normAutofit fontScale="90000"/>
          </a:bodyPr>
          <a:lstStyle/>
          <a:p>
            <a:r>
              <a:rPr lang="en-US" sz="3100" b="1" dirty="0" smtClean="0">
                <a:latin typeface="Times New Roman" panose="02020603050405020304" pitchFamily="18" charset="0"/>
                <a:cs typeface="Times New Roman" panose="02020603050405020304" pitchFamily="18" charset="0"/>
              </a:rPr>
              <a:t>              Design of Simulation and Results/Hardware Design and results</a:t>
            </a: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endParaRPr lang="en-US" b="1" dirty="0"/>
          </a:p>
        </p:txBody>
      </p:sp>
      <p:sp>
        <p:nvSpPr>
          <p:cNvPr id="3" name="Content Placeholder 2"/>
          <p:cNvSpPr>
            <a:spLocks noGrp="1"/>
          </p:cNvSpPr>
          <p:nvPr>
            <p:ph idx="1"/>
          </p:nvPr>
        </p:nvSpPr>
        <p:spPr>
          <a:xfrm>
            <a:off x="609600" y="811161"/>
            <a:ext cx="10972800" cy="5315005"/>
          </a:xfrm>
        </p:spPr>
        <p:txBody>
          <a:bodyPr/>
          <a:lstStyle/>
          <a:p>
            <a:pPr>
              <a:buNone/>
            </a:pPr>
            <a:r>
              <a:rPr lang="en-IN" sz="2400" u="sng" dirty="0" smtClean="0">
                <a:latin typeface="Times New Roman" pitchFamily="18" charset="0"/>
                <a:cs typeface="Times New Roman" pitchFamily="18" charset="0"/>
              </a:rPr>
              <a:t> Mathematical Model of a PV cell</a:t>
            </a:r>
          </a:p>
          <a:p>
            <a:pPr>
              <a:buNone/>
            </a:pPr>
            <a:r>
              <a:rPr lang="en-IN" sz="2400" dirty="0" smtClean="0">
                <a:latin typeface="Times New Roman" pitchFamily="18" charset="0"/>
                <a:cs typeface="Times New Roman" pitchFamily="18" charset="0"/>
              </a:rPr>
              <a:t>  Ideal single diode equivalent </a:t>
            </a:r>
            <a:r>
              <a:rPr lang="en-IN" sz="2400" dirty="0" err="1" smtClean="0">
                <a:latin typeface="Times New Roman" pitchFamily="18" charset="0"/>
                <a:cs typeface="Times New Roman" pitchFamily="18" charset="0"/>
              </a:rPr>
              <a:t>ckt</a:t>
            </a:r>
            <a:r>
              <a:rPr lang="en-IN" sz="2400" dirty="0" smtClean="0">
                <a:latin typeface="Times New Roman" pitchFamily="18" charset="0"/>
                <a:cs typeface="Times New Roman" pitchFamily="18" charset="0"/>
              </a:rPr>
              <a:t>    </a:t>
            </a:r>
          </a:p>
          <a:p>
            <a:endParaRPr lang="en-IN" b="1" i="1" u="sng" dirty="0" smtClean="0">
              <a:solidFill>
                <a:srgbClr val="C00000"/>
              </a:solidFill>
            </a:endParaRPr>
          </a:p>
          <a:p>
            <a:pPr>
              <a:buNone/>
            </a:pPr>
            <a:r>
              <a:rPr lang="en-US" dirty="0" smtClean="0"/>
              <a:t> </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  The diode I-V characteristics for a single module are defined by</a:t>
            </a:r>
          </a:p>
          <a:p>
            <a:pPr>
              <a:buNone/>
            </a:pPr>
            <a:r>
              <a:rPr lang="en-US" sz="2400" dirty="0" smtClean="0">
                <a:latin typeface="Times New Roman" pitchFamily="18" charset="0"/>
                <a:cs typeface="Times New Roman" pitchFamily="18" charset="0"/>
              </a:rPr>
              <a:t>   the equations</a:t>
            </a:r>
            <a:endParaRPr lang="en-US" sz="2400" b="1"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Id=I0* [exp (V </a:t>
            </a:r>
            <a:r>
              <a:rPr lang="en-US" sz="2400" baseline="-25000" dirty="0" smtClean="0">
                <a:latin typeface="Times New Roman" pitchFamily="18" charset="0"/>
                <a:cs typeface="Times New Roman" pitchFamily="18" charset="0"/>
              </a:rPr>
              <a:t>d </a:t>
            </a:r>
            <a:r>
              <a:rPr lang="en-US" sz="2400" dirty="0" smtClean="0">
                <a:latin typeface="Times New Roman" pitchFamily="18" charset="0"/>
                <a:cs typeface="Times New Roman" pitchFamily="18" charset="0"/>
              </a:rPr>
              <a:t>/V</a:t>
            </a:r>
            <a:r>
              <a:rPr lang="en-US" sz="2400" baseline="-25000" dirty="0" smtClean="0">
                <a:latin typeface="Times New Roman" pitchFamily="18" charset="0"/>
                <a:cs typeface="Times New Roman" pitchFamily="18" charset="0"/>
              </a:rPr>
              <a:t>T</a:t>
            </a:r>
            <a:r>
              <a:rPr lang="en-US" sz="2400" dirty="0" smtClean="0">
                <a:latin typeface="Times New Roman" pitchFamily="18" charset="0"/>
                <a:cs typeface="Times New Roman" pitchFamily="18" charset="0"/>
              </a:rPr>
              <a:t>)-1]                                     ( 1)</a:t>
            </a:r>
            <a:endParaRPr lang="en-US" sz="2400" b="1"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VT=KT/q ×</a:t>
            </a:r>
            <a:r>
              <a:rPr lang="en-US" sz="2400" dirty="0" err="1" smtClean="0">
                <a:latin typeface="Times New Roman" pitchFamily="18" charset="0"/>
                <a:cs typeface="Times New Roman" pitchFamily="18" charset="0"/>
              </a:rPr>
              <a:t>nI×Ncell</a:t>
            </a:r>
            <a:r>
              <a:rPr lang="en-US" sz="2400" dirty="0" smtClean="0">
                <a:latin typeface="Times New Roman" pitchFamily="18" charset="0"/>
                <a:cs typeface="Times New Roman" pitchFamily="18" charset="0"/>
              </a:rPr>
              <a:t>                                           (2)</a:t>
            </a: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0BE79A5-BC59-4C44-A9ED-D437F3444944}" type="slidenum">
              <a:rPr lang="en-US" smtClean="0"/>
              <a:pPr/>
              <a:t>9</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1008" cy="795094"/>
          </a:xfrm>
          <a:prstGeom prst="rect">
            <a:avLst/>
          </a:prstGeom>
        </p:spPr>
      </p:pic>
      <p:pic>
        <p:nvPicPr>
          <p:cNvPr id="6" name="Picture 5"/>
          <p:cNvPicPr/>
          <p:nvPr/>
        </p:nvPicPr>
        <p:blipFill>
          <a:blip r:embed="rId3"/>
          <a:srcRect/>
          <a:stretch>
            <a:fillRect/>
          </a:stretch>
        </p:blipFill>
        <p:spPr bwMode="auto">
          <a:xfrm>
            <a:off x="2239295" y="1604659"/>
            <a:ext cx="3124200" cy="22098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IN" sz="2400" dirty="0" smtClean="0">
                <a:latin typeface="Times New Roman" pitchFamily="18" charset="0"/>
                <a:cs typeface="Times New Roman" pitchFamily="18" charset="0"/>
              </a:rPr>
              <a:t>Practical single diode equivalent </a:t>
            </a:r>
            <a:r>
              <a:rPr lang="en-IN" sz="2400" dirty="0" err="1" smtClean="0">
                <a:latin typeface="Times New Roman" pitchFamily="18" charset="0"/>
                <a:cs typeface="Times New Roman" pitchFamily="18" charset="0"/>
              </a:rPr>
              <a:t>ckt</a:t>
            </a:r>
            <a:r>
              <a:rPr lang="en-IN" sz="2400" dirty="0" smtClean="0">
                <a:latin typeface="Times New Roman" pitchFamily="18" charset="0"/>
                <a:cs typeface="Times New Roman" pitchFamily="18" charset="0"/>
              </a:rPr>
              <a:t/>
            </a:r>
            <a:br>
              <a:rPr lang="en-IN"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0BE79A5-BC59-4C44-A9ED-D437F3444944}" type="slidenum">
              <a:rPr lang="en-US" smtClean="0"/>
              <a:pPr/>
              <a:t>10</a:t>
            </a:fld>
            <a:endParaRPr lang="en-US"/>
          </a:p>
        </p:txBody>
      </p:sp>
      <p:pic>
        <p:nvPicPr>
          <p:cNvPr id="5" name="Picture 4" descr="https://in.mathworks.com/help/physmod/sps/powersys/ref/pvarray_circuit.png">
            <a:extLst>
              <a:ext uri="{FF2B5EF4-FFF2-40B4-BE49-F238E27FC236}">
                <a16:creationId xmlns="" xmlns:a16="http://schemas.microsoft.com/office/drawing/2014/main" id="{9F088E67-EE8B-4069-8C09-DF70FD9CC45E}"/>
              </a:ext>
            </a:extLst>
          </p:cNvPr>
          <p:cNvPicPr/>
          <p:nvPr/>
        </p:nvPicPr>
        <p:blipFill>
          <a:blip r:embed="rId2"/>
          <a:srcRect/>
          <a:stretch>
            <a:fillRect/>
          </a:stretch>
        </p:blipFill>
        <p:spPr bwMode="auto">
          <a:xfrm>
            <a:off x="1307689" y="2487562"/>
            <a:ext cx="5334000" cy="2895600"/>
          </a:xfrm>
          <a:prstGeom prst="rect">
            <a:avLst/>
          </a:prstGeom>
          <a:noFill/>
          <a:ln w="9525">
            <a:noFill/>
            <a:miter lim="800000"/>
            <a:headEnd/>
            <a:tailEnd/>
          </a:ln>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884903" y="825911"/>
            <a:ext cx="10392696" cy="5727290"/>
          </a:xfrm>
        </p:spPr>
        <p:txBody>
          <a:bodyPr>
            <a:normAutofit/>
          </a:bodyPr>
          <a:lstStyle/>
          <a:p>
            <a:pPr>
              <a:buFont typeface="Wingdings" panose="05000000000000000000" pitchFamily="2" charset="2"/>
              <a:buChar char="Ø"/>
            </a:pPr>
            <a:r>
              <a:rPr lang="en-US" sz="2800" dirty="0"/>
              <a:t>PV module modelling is based on the following non linear equation(</a:t>
            </a:r>
            <a:r>
              <a:rPr lang="en-US" sz="2800" dirty="0" err="1"/>
              <a:t>Rp</a:t>
            </a:r>
            <a:r>
              <a:rPr lang="en-US" sz="2800" dirty="0"/>
              <a:t>=</a:t>
            </a:r>
            <a:r>
              <a:rPr lang="en-US" sz="2800" dirty="0" err="1"/>
              <a:t>Rsh</a:t>
            </a:r>
            <a:r>
              <a:rPr lang="en-US" sz="2800" dirty="0"/>
              <a:t>)</a:t>
            </a:r>
            <a:endParaRPr lang="en-IN" sz="2800" b="1" i="1" u="sng" dirty="0">
              <a:solidFill>
                <a:srgbClr val="C00000"/>
              </a:solidFill>
            </a:endParaRPr>
          </a:p>
          <a:p>
            <a:endParaRPr lang="en-US" dirty="0"/>
          </a:p>
          <a:p>
            <a:pPr>
              <a:buNone/>
            </a:pPr>
            <a:r>
              <a:rPr lang="en-US" sz="2600" dirty="0"/>
              <a:t>     At  maximum power point situation</a:t>
            </a:r>
          </a:p>
          <a:p>
            <a:endParaRPr lang="en-US" dirty="0"/>
          </a:p>
          <a:p>
            <a:pPr>
              <a:buNone/>
            </a:pPr>
            <a:endParaRPr lang="en-US" dirty="0"/>
          </a:p>
          <a:p>
            <a:pPr>
              <a:buFont typeface="Wingdings" panose="05000000000000000000" pitchFamily="2" charset="2"/>
              <a:buChar char="Ø"/>
            </a:pPr>
            <a:r>
              <a:rPr lang="en-US" sz="2600" dirty="0"/>
              <a:t>The open-circuit voltage at temperature </a:t>
            </a:r>
            <a:r>
              <a:rPr lang="en-US" sz="2600" i="1" dirty="0"/>
              <a:t>T</a:t>
            </a:r>
            <a:r>
              <a:rPr lang="en-US" sz="2600" dirty="0"/>
              <a:t> is obtained as  </a:t>
            </a:r>
          </a:p>
          <a:p>
            <a:pPr marL="0" indent="0">
              <a:buNone/>
            </a:pPr>
            <a:r>
              <a:rPr lang="en-US" sz="2600" dirty="0"/>
              <a:t>   </a:t>
            </a:r>
            <a:r>
              <a:rPr lang="en-US" sz="2600" i="1" dirty="0"/>
              <a:t>Vo c </a:t>
            </a:r>
            <a:r>
              <a:rPr lang="en-US" sz="2600" i="1" baseline="-25000" dirty="0"/>
              <a:t>T</a:t>
            </a:r>
            <a:r>
              <a:rPr lang="en-US" sz="2600" dirty="0"/>
              <a:t> = </a:t>
            </a:r>
            <a:r>
              <a:rPr lang="en-US" sz="2600" i="1" dirty="0"/>
              <a:t>V o c</a:t>
            </a:r>
            <a:r>
              <a:rPr lang="en-US" sz="2600" dirty="0"/>
              <a:t> (1 + </a:t>
            </a:r>
            <a:r>
              <a:rPr lang="en-US" sz="2600" i="1" dirty="0"/>
              <a:t>beta_ V o c </a:t>
            </a:r>
            <a:r>
              <a:rPr lang="en-US" sz="2600" dirty="0"/>
              <a:t>(</a:t>
            </a:r>
            <a:r>
              <a:rPr lang="en-US" sz="2600" i="1" dirty="0"/>
              <a:t>T</a:t>
            </a:r>
            <a:r>
              <a:rPr lang="en-US" sz="2600" dirty="0"/>
              <a:t>–25))               (5)</a:t>
            </a:r>
          </a:p>
          <a:p>
            <a:pPr>
              <a:buFont typeface="Wingdings" panose="05000000000000000000" pitchFamily="2" charset="2"/>
              <a:buChar char="Ø"/>
            </a:pPr>
            <a:r>
              <a:rPr lang="en-US" sz="2600" dirty="0"/>
              <a:t>   The short-circuit current at temperature </a:t>
            </a:r>
            <a:r>
              <a:rPr lang="en-US" sz="2600" i="1" dirty="0"/>
              <a:t>T</a:t>
            </a:r>
            <a:r>
              <a:rPr lang="en-US" sz="2600" dirty="0"/>
              <a:t> is obtained as </a:t>
            </a:r>
          </a:p>
          <a:p>
            <a:pPr marL="0" indent="0">
              <a:buNone/>
            </a:pPr>
            <a:r>
              <a:rPr lang="en-US" sz="2600" dirty="0"/>
              <a:t>   </a:t>
            </a:r>
            <a:r>
              <a:rPr lang="en-US" sz="2600" i="1" dirty="0"/>
              <a:t>I s c </a:t>
            </a:r>
            <a:r>
              <a:rPr lang="en-US" sz="2600" i="1" baseline="-25000" dirty="0"/>
              <a:t>T</a:t>
            </a:r>
            <a:r>
              <a:rPr lang="en-US" sz="2600" dirty="0"/>
              <a:t> = </a:t>
            </a:r>
            <a:r>
              <a:rPr lang="en-US" sz="2600" i="1" dirty="0"/>
              <a:t>I s c</a:t>
            </a:r>
            <a:r>
              <a:rPr lang="en-US" sz="2600" dirty="0"/>
              <a:t> (1 + </a:t>
            </a:r>
            <a:r>
              <a:rPr lang="en-US" sz="2600" i="1" dirty="0"/>
              <a:t>alpha_ I s c</a:t>
            </a:r>
            <a:r>
              <a:rPr lang="en-US" sz="2600" dirty="0"/>
              <a:t>(</a:t>
            </a:r>
            <a:r>
              <a:rPr lang="en-US" sz="2600" i="1" dirty="0"/>
              <a:t>T</a:t>
            </a:r>
            <a:r>
              <a:rPr lang="en-US" sz="2600" dirty="0"/>
              <a:t>–25))                  (6)</a:t>
            </a:r>
          </a:p>
          <a:p>
            <a:pPr>
              <a:buNone/>
            </a:pPr>
            <a:endParaRPr lang="en-US" dirty="0"/>
          </a:p>
        </p:txBody>
      </p:sp>
      <p:pic>
        <p:nvPicPr>
          <p:cNvPr id="5" name="Picture 4"/>
          <p:cNvPicPr/>
          <p:nvPr/>
        </p:nvPicPr>
        <p:blipFill>
          <a:blip r:embed="rId2"/>
          <a:srcRect/>
          <a:stretch>
            <a:fillRect/>
          </a:stretch>
        </p:blipFill>
        <p:spPr bwMode="auto">
          <a:xfrm>
            <a:off x="4104969" y="1654278"/>
            <a:ext cx="4422140" cy="685800"/>
          </a:xfrm>
          <a:prstGeom prst="rect">
            <a:avLst/>
          </a:prstGeom>
          <a:noFill/>
          <a:ln w="9525">
            <a:noFill/>
            <a:miter lim="800000"/>
            <a:headEnd/>
            <a:tailEnd/>
          </a:ln>
        </p:spPr>
      </p:pic>
      <p:pic>
        <p:nvPicPr>
          <p:cNvPr id="9" name="Picture 8"/>
          <p:cNvPicPr/>
          <p:nvPr/>
        </p:nvPicPr>
        <p:blipFill>
          <a:blip r:embed="rId3"/>
          <a:srcRect/>
          <a:stretch>
            <a:fillRect/>
          </a:stretch>
        </p:blipFill>
        <p:spPr bwMode="auto">
          <a:xfrm>
            <a:off x="1350298" y="2912808"/>
            <a:ext cx="4775200" cy="990600"/>
          </a:xfrm>
          <a:prstGeom prst="rect">
            <a:avLst/>
          </a:prstGeom>
          <a:noFill/>
          <a:ln w="9525">
            <a:noFill/>
            <a:miter lim="800000"/>
            <a:headEnd/>
            <a:tailEnd/>
          </a:ln>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44A42BA9-265B-48D2-8E5D-0A3FA43929BB}"/>
              </a:ext>
            </a:extLst>
          </p:cNvPr>
          <p:cNvSpPr>
            <a:spLocks noGrp="1"/>
          </p:cNvSpPr>
          <p:nvPr>
            <p:ph type="title"/>
          </p:nvPr>
        </p:nvSpPr>
        <p:spPr>
          <a:xfrm>
            <a:off x="1219200" y="273050"/>
            <a:ext cx="10363200" cy="565150"/>
          </a:xfrm>
        </p:spPr>
        <p:txBody>
          <a:bodyPr>
            <a:normAutofit/>
          </a:bodyPr>
          <a:lstStyle/>
          <a:p>
            <a:r>
              <a:rPr lang="en-IN" sz="2400" b="1" dirty="0"/>
              <a:t> </a:t>
            </a:r>
            <a:r>
              <a:rPr lang="en-IN" sz="2400" b="1" dirty="0">
                <a:latin typeface="+mn-lt"/>
              </a:rPr>
              <a:t>Electrical parameters of (TS250 PV module) of KLEF (old EEE block)</a:t>
            </a:r>
            <a:endParaRPr lang="en-IN" sz="2400" dirty="0">
              <a:latin typeface="+mn-lt"/>
            </a:endParaRPr>
          </a:p>
        </p:txBody>
      </p:sp>
      <p:sp>
        <p:nvSpPr>
          <p:cNvPr id="7" name="Text Placeholder 6">
            <a:extLst>
              <a:ext uri="{FF2B5EF4-FFF2-40B4-BE49-F238E27FC236}">
                <a16:creationId xmlns="" xmlns:a16="http://schemas.microsoft.com/office/drawing/2014/main" id="{5A3A5F78-E9AD-480D-B303-10DB67148043}"/>
              </a:ext>
            </a:extLst>
          </p:cNvPr>
          <p:cNvSpPr>
            <a:spLocks noGrp="1"/>
          </p:cNvSpPr>
          <p:nvPr>
            <p:ph type="body" idx="1"/>
          </p:nvPr>
        </p:nvSpPr>
        <p:spPr/>
        <p:txBody>
          <a:bodyPr>
            <a:normAutofit fontScale="85000" lnSpcReduction="20000"/>
          </a:bodyPr>
          <a:lstStyle/>
          <a:p>
            <a:r>
              <a:rPr lang="en-US" sz="2000" dirty="0">
                <a:latin typeface="+mn-lt"/>
              </a:rPr>
              <a:t>TS250 PV  module </a:t>
            </a:r>
            <a:endParaRPr lang="en-IN" sz="2000" dirty="0">
              <a:latin typeface="+mn-lt"/>
            </a:endParaRPr>
          </a:p>
          <a:p>
            <a:r>
              <a:rPr lang="en-IN" dirty="0">
                <a:latin typeface="+mn-lt"/>
              </a:rPr>
              <a:t> STC</a:t>
            </a:r>
          </a:p>
        </p:txBody>
      </p:sp>
      <p:sp>
        <p:nvSpPr>
          <p:cNvPr id="9" name="Text Placeholder 8">
            <a:extLst>
              <a:ext uri="{FF2B5EF4-FFF2-40B4-BE49-F238E27FC236}">
                <a16:creationId xmlns="" xmlns:a16="http://schemas.microsoft.com/office/drawing/2014/main" id="{04A0BC80-7465-4DE3-A5D5-03BC40963312}"/>
              </a:ext>
            </a:extLst>
          </p:cNvPr>
          <p:cNvSpPr>
            <a:spLocks noGrp="1"/>
          </p:cNvSpPr>
          <p:nvPr>
            <p:ph type="body" sz="half" idx="3"/>
          </p:nvPr>
        </p:nvSpPr>
        <p:spPr>
          <a:xfrm>
            <a:off x="6604000" y="1421907"/>
            <a:ext cx="4978400" cy="762000"/>
          </a:xfrm>
        </p:spPr>
        <p:txBody>
          <a:bodyPr>
            <a:normAutofit fontScale="92500" lnSpcReduction="10000"/>
          </a:bodyPr>
          <a:lstStyle/>
          <a:p>
            <a:r>
              <a:rPr lang="en-US" dirty="0">
                <a:latin typeface="+mn-lt"/>
              </a:rPr>
              <a:t>TS250 PV  module</a:t>
            </a:r>
            <a:endParaRPr lang="en-IN" dirty="0">
              <a:latin typeface="+mn-lt"/>
            </a:endParaRPr>
          </a:p>
          <a:p>
            <a:r>
              <a:rPr lang="en-IN" dirty="0">
                <a:latin typeface="+mn-lt"/>
              </a:rPr>
              <a:t>NOCT</a:t>
            </a:r>
          </a:p>
        </p:txBody>
      </p:sp>
      <p:graphicFrame>
        <p:nvGraphicFramePr>
          <p:cNvPr id="12" name="Content Placeholder 11">
            <a:extLst>
              <a:ext uri="{FF2B5EF4-FFF2-40B4-BE49-F238E27FC236}">
                <a16:creationId xmlns="" xmlns:a16="http://schemas.microsoft.com/office/drawing/2014/main" id="{75B63A87-C4FC-479F-B81B-630AB402AFE1}"/>
              </a:ext>
            </a:extLst>
          </p:cNvPr>
          <p:cNvGraphicFramePr>
            <a:graphicFrameLocks noGrp="1"/>
          </p:cNvGraphicFramePr>
          <p:nvPr>
            <p:ph sz="half" idx="2"/>
            <p:extLst>
              <p:ext uri="{D42A27DB-BD31-4B8C-83A1-F6EECF244321}">
                <p14:modId xmlns:p14="http://schemas.microsoft.com/office/powerpoint/2010/main" val="3504824269"/>
              </p:ext>
            </p:extLst>
          </p:nvPr>
        </p:nvGraphicFramePr>
        <p:xfrm>
          <a:off x="1219200" y="2247901"/>
          <a:ext cx="4978400" cy="4140924"/>
        </p:xfrm>
        <a:graphic>
          <a:graphicData uri="http://schemas.openxmlformats.org/drawingml/2006/table">
            <a:tbl>
              <a:tblPr firstRow="1" bandRow="1">
                <a:tableStyleId>{5C22544A-7EE6-4342-B048-85BDC9FD1C3A}</a:tableStyleId>
              </a:tblPr>
              <a:tblGrid>
                <a:gridCol w="2844800">
                  <a:extLst>
                    <a:ext uri="{9D8B030D-6E8A-4147-A177-3AD203B41FA5}">
                      <a16:colId xmlns="" xmlns:a16="http://schemas.microsoft.com/office/drawing/2014/main" val="870997572"/>
                    </a:ext>
                  </a:extLst>
                </a:gridCol>
                <a:gridCol w="2133600">
                  <a:extLst>
                    <a:ext uri="{9D8B030D-6E8A-4147-A177-3AD203B41FA5}">
                      <a16:colId xmlns="" xmlns:a16="http://schemas.microsoft.com/office/drawing/2014/main" val="1852156289"/>
                    </a:ext>
                  </a:extLst>
                </a:gridCol>
              </a:tblGrid>
              <a:tr h="288471">
                <a:tc>
                  <a:txBody>
                    <a:bodyPr/>
                    <a:lstStyle/>
                    <a:p>
                      <a:r>
                        <a:rPr lang="en-IN" dirty="0"/>
                        <a:t>Parameters </a:t>
                      </a:r>
                    </a:p>
                  </a:txBody>
                  <a:tcPr marL="121920" marR="121920"/>
                </a:tc>
                <a:tc>
                  <a:txBody>
                    <a:bodyPr/>
                    <a:lstStyle/>
                    <a:p>
                      <a:r>
                        <a:rPr lang="en-IN" dirty="0"/>
                        <a:t>Value</a:t>
                      </a:r>
                    </a:p>
                    <a:p>
                      <a:r>
                        <a:rPr lang="en-IN" dirty="0"/>
                        <a:t>(</a:t>
                      </a:r>
                      <a:r>
                        <a:rPr lang="en-IN" dirty="0" err="1"/>
                        <a:t>Make:Tata</a:t>
                      </a:r>
                      <a:r>
                        <a:rPr lang="en-IN" dirty="0"/>
                        <a:t> solar)</a:t>
                      </a:r>
                    </a:p>
                  </a:txBody>
                  <a:tcPr marL="121920" marR="121920"/>
                </a:tc>
                <a:extLst>
                  <a:ext uri="{0D108BD9-81ED-4DB2-BD59-A6C34878D82A}">
                    <a16:rowId xmlns="" xmlns:a16="http://schemas.microsoft.com/office/drawing/2014/main" val="3788676668"/>
                  </a:ext>
                </a:extLst>
              </a:tr>
              <a:tr h="555171">
                <a:tc>
                  <a:txBody>
                    <a:bodyPr/>
                    <a:lstStyle/>
                    <a:p>
                      <a:r>
                        <a:rPr lang="en-IN" dirty="0"/>
                        <a:t>Model</a:t>
                      </a:r>
                    </a:p>
                  </a:txBody>
                  <a:tcPr marL="121920" marR="121920"/>
                </a:tc>
                <a:tc>
                  <a:txBody>
                    <a:bodyPr/>
                    <a:lstStyle/>
                    <a:p>
                      <a:r>
                        <a:rPr lang="en-IN" dirty="0"/>
                        <a:t>TS250</a:t>
                      </a:r>
                    </a:p>
                  </a:txBody>
                  <a:tcPr marL="121920" marR="121920"/>
                </a:tc>
                <a:extLst>
                  <a:ext uri="{0D108BD9-81ED-4DB2-BD59-A6C34878D82A}">
                    <a16:rowId xmlns="" xmlns:a16="http://schemas.microsoft.com/office/drawing/2014/main" val="2436955493"/>
                  </a:ext>
                </a:extLst>
              </a:tr>
              <a:tr h="555171">
                <a:tc>
                  <a:txBody>
                    <a:bodyPr/>
                    <a:lstStyle/>
                    <a:p>
                      <a:r>
                        <a:rPr lang="en-IN" dirty="0"/>
                        <a:t>Nominal output power (w)</a:t>
                      </a:r>
                    </a:p>
                  </a:txBody>
                  <a:tcPr marL="121920" marR="121920"/>
                </a:tc>
                <a:tc>
                  <a:txBody>
                    <a:bodyPr/>
                    <a:lstStyle/>
                    <a:p>
                      <a:r>
                        <a:rPr lang="en-IN" dirty="0"/>
                        <a:t>250</a:t>
                      </a:r>
                    </a:p>
                  </a:txBody>
                  <a:tcPr marL="121920" marR="121920"/>
                </a:tc>
                <a:extLst>
                  <a:ext uri="{0D108BD9-81ED-4DB2-BD59-A6C34878D82A}">
                    <a16:rowId xmlns="" xmlns:a16="http://schemas.microsoft.com/office/drawing/2014/main" val="2260975170"/>
                  </a:ext>
                </a:extLst>
              </a:tr>
              <a:tr h="555171">
                <a:tc>
                  <a:txBody>
                    <a:bodyPr/>
                    <a:lstStyle/>
                    <a:p>
                      <a:r>
                        <a:rPr lang="en-IN" dirty="0"/>
                        <a:t>Power tolerance(%)</a:t>
                      </a:r>
                    </a:p>
                  </a:txBody>
                  <a:tcPr marL="121920" marR="121920"/>
                </a:tc>
                <a:tc>
                  <a:txBody>
                    <a:bodyPr/>
                    <a:lstStyle/>
                    <a:p>
                      <a:r>
                        <a:rPr lang="en-IN" dirty="0"/>
                        <a:t>+/- 2.5</a:t>
                      </a:r>
                    </a:p>
                  </a:txBody>
                  <a:tcPr marL="121920" marR="121920"/>
                </a:tc>
                <a:extLst>
                  <a:ext uri="{0D108BD9-81ED-4DB2-BD59-A6C34878D82A}">
                    <a16:rowId xmlns="" xmlns:a16="http://schemas.microsoft.com/office/drawing/2014/main" val="3954257273"/>
                  </a:ext>
                </a:extLst>
              </a:tr>
              <a:tr h="555171">
                <a:tc>
                  <a:txBody>
                    <a:bodyPr/>
                    <a:lstStyle/>
                    <a:p>
                      <a:r>
                        <a:rPr lang="en-IN" dirty="0"/>
                        <a:t>Module Efficiency</a:t>
                      </a:r>
                    </a:p>
                  </a:txBody>
                  <a:tcPr marL="121920" marR="121920"/>
                </a:tc>
                <a:tc>
                  <a:txBody>
                    <a:bodyPr/>
                    <a:lstStyle/>
                    <a:p>
                      <a:r>
                        <a:rPr lang="en-IN" dirty="0"/>
                        <a:t>15</a:t>
                      </a:r>
                    </a:p>
                  </a:txBody>
                  <a:tcPr marL="121920" marR="121920"/>
                </a:tc>
                <a:extLst>
                  <a:ext uri="{0D108BD9-81ED-4DB2-BD59-A6C34878D82A}">
                    <a16:rowId xmlns="" xmlns:a16="http://schemas.microsoft.com/office/drawing/2014/main" val="4232964070"/>
                  </a:ext>
                </a:extLst>
              </a:tr>
              <a:tr h="555171">
                <a:tc>
                  <a:txBody>
                    <a:bodyPr/>
                    <a:lstStyle/>
                    <a:p>
                      <a:r>
                        <a:rPr lang="en-IN" dirty="0"/>
                        <a:t>O.C voltage(v)</a:t>
                      </a:r>
                    </a:p>
                    <a:p>
                      <a:r>
                        <a:rPr lang="en-IN" dirty="0"/>
                        <a:t>Voltage at </a:t>
                      </a:r>
                      <a:r>
                        <a:rPr lang="en-IN" dirty="0" err="1"/>
                        <a:t>Pmax</a:t>
                      </a:r>
                      <a:endParaRPr lang="en-IN" dirty="0"/>
                    </a:p>
                  </a:txBody>
                  <a:tcPr marL="121920" marR="121920"/>
                </a:tc>
                <a:tc>
                  <a:txBody>
                    <a:bodyPr/>
                    <a:lstStyle/>
                    <a:p>
                      <a:r>
                        <a:rPr lang="en-IN" dirty="0"/>
                        <a:t>38.1</a:t>
                      </a:r>
                    </a:p>
                    <a:p>
                      <a:r>
                        <a:rPr lang="en-IN" dirty="0"/>
                        <a:t>30.7</a:t>
                      </a:r>
                    </a:p>
                  </a:txBody>
                  <a:tcPr marL="121920" marR="121920"/>
                </a:tc>
                <a:extLst>
                  <a:ext uri="{0D108BD9-81ED-4DB2-BD59-A6C34878D82A}">
                    <a16:rowId xmlns="" xmlns:a16="http://schemas.microsoft.com/office/drawing/2014/main" val="736550192"/>
                  </a:ext>
                </a:extLst>
              </a:tr>
              <a:tr h="555171">
                <a:tc>
                  <a:txBody>
                    <a:bodyPr/>
                    <a:lstStyle/>
                    <a:p>
                      <a:r>
                        <a:rPr lang="en-IN" dirty="0"/>
                        <a:t>SC current(A)</a:t>
                      </a:r>
                    </a:p>
                    <a:p>
                      <a:r>
                        <a:rPr lang="en-IN" dirty="0"/>
                        <a:t>Current at </a:t>
                      </a:r>
                      <a:r>
                        <a:rPr lang="en-IN" dirty="0" err="1"/>
                        <a:t>Pmax</a:t>
                      </a:r>
                      <a:endParaRPr lang="en-IN" dirty="0"/>
                    </a:p>
                  </a:txBody>
                  <a:tcPr marL="121920" marR="121920"/>
                </a:tc>
                <a:tc>
                  <a:txBody>
                    <a:bodyPr/>
                    <a:lstStyle/>
                    <a:p>
                      <a:r>
                        <a:rPr lang="en-IN" dirty="0"/>
                        <a:t>8.58</a:t>
                      </a:r>
                    </a:p>
                    <a:p>
                      <a:r>
                        <a:rPr lang="en-IN" dirty="0"/>
                        <a:t>8.16</a:t>
                      </a:r>
                    </a:p>
                  </a:txBody>
                  <a:tcPr marL="121920" marR="121920"/>
                </a:tc>
                <a:extLst>
                  <a:ext uri="{0D108BD9-81ED-4DB2-BD59-A6C34878D82A}">
                    <a16:rowId xmlns="" xmlns:a16="http://schemas.microsoft.com/office/drawing/2014/main" val="438164394"/>
                  </a:ext>
                </a:extLst>
              </a:tr>
            </a:tbl>
          </a:graphicData>
        </a:graphic>
      </p:graphicFrame>
      <p:graphicFrame>
        <p:nvGraphicFramePr>
          <p:cNvPr id="14" name="Content Placeholder 13">
            <a:extLst>
              <a:ext uri="{FF2B5EF4-FFF2-40B4-BE49-F238E27FC236}">
                <a16:creationId xmlns="" xmlns:a16="http://schemas.microsoft.com/office/drawing/2014/main" id="{E7DFDC8E-4C18-47E4-91D7-58E1D4DB6AA1}"/>
              </a:ext>
            </a:extLst>
          </p:cNvPr>
          <p:cNvGraphicFramePr>
            <a:graphicFrameLocks noGrp="1"/>
          </p:cNvGraphicFramePr>
          <p:nvPr>
            <p:ph sz="half" idx="4"/>
            <p:extLst>
              <p:ext uri="{D42A27DB-BD31-4B8C-83A1-F6EECF244321}">
                <p14:modId xmlns:p14="http://schemas.microsoft.com/office/powerpoint/2010/main" val="2816100387"/>
              </p:ext>
            </p:extLst>
          </p:nvPr>
        </p:nvGraphicFramePr>
        <p:xfrm>
          <a:off x="6604000" y="2247901"/>
          <a:ext cx="5384800" cy="4531711"/>
        </p:xfrm>
        <a:graphic>
          <a:graphicData uri="http://schemas.openxmlformats.org/drawingml/2006/table">
            <a:tbl>
              <a:tblPr firstRow="1" bandRow="1">
                <a:tableStyleId>{5C22544A-7EE6-4342-B048-85BDC9FD1C3A}</a:tableStyleId>
              </a:tblPr>
              <a:tblGrid>
                <a:gridCol w="3516604">
                  <a:extLst>
                    <a:ext uri="{9D8B030D-6E8A-4147-A177-3AD203B41FA5}">
                      <a16:colId xmlns="" xmlns:a16="http://schemas.microsoft.com/office/drawing/2014/main" val="1804749484"/>
                    </a:ext>
                  </a:extLst>
                </a:gridCol>
                <a:gridCol w="1868196">
                  <a:extLst>
                    <a:ext uri="{9D8B030D-6E8A-4147-A177-3AD203B41FA5}">
                      <a16:colId xmlns="" xmlns:a16="http://schemas.microsoft.com/office/drawing/2014/main" val="3013766283"/>
                    </a:ext>
                  </a:extLst>
                </a:gridCol>
              </a:tblGrid>
              <a:tr h="1171626">
                <a:tc>
                  <a:txBody>
                    <a:bodyPr/>
                    <a:lstStyle/>
                    <a:p>
                      <a:r>
                        <a:rPr lang="en-IN" dirty="0"/>
                        <a:t>Parameters </a:t>
                      </a:r>
                    </a:p>
                  </a:txBody>
                  <a:tcPr marL="121920" marR="121920"/>
                </a:tc>
                <a:tc>
                  <a:txBody>
                    <a:bodyPr/>
                    <a:lstStyle/>
                    <a:p>
                      <a:r>
                        <a:rPr lang="en-IN" dirty="0"/>
                        <a:t>Value</a:t>
                      </a:r>
                    </a:p>
                    <a:p>
                      <a:r>
                        <a:rPr lang="en-IN" dirty="0"/>
                        <a:t>(</a:t>
                      </a:r>
                      <a:r>
                        <a:rPr lang="en-IN" dirty="0" err="1"/>
                        <a:t>Make:Tata</a:t>
                      </a:r>
                      <a:r>
                        <a:rPr lang="en-IN" dirty="0"/>
                        <a:t> solar)</a:t>
                      </a:r>
                    </a:p>
                    <a:p>
                      <a:endParaRPr lang="en-IN" dirty="0"/>
                    </a:p>
                  </a:txBody>
                  <a:tcPr marL="121920" marR="121920"/>
                </a:tc>
                <a:extLst>
                  <a:ext uri="{0D108BD9-81ED-4DB2-BD59-A6C34878D82A}">
                    <a16:rowId xmlns="" xmlns:a16="http://schemas.microsoft.com/office/drawing/2014/main" val="2725330669"/>
                  </a:ext>
                </a:extLst>
              </a:tr>
              <a:tr h="479832">
                <a:tc>
                  <a:txBody>
                    <a:bodyPr/>
                    <a:lstStyle/>
                    <a:p>
                      <a:r>
                        <a:rPr lang="en-IN" dirty="0"/>
                        <a:t>Power </a:t>
                      </a:r>
                      <a:r>
                        <a:rPr lang="en-IN" dirty="0" err="1"/>
                        <a:t>outputPMAX</a:t>
                      </a:r>
                      <a:r>
                        <a:rPr lang="en-IN" dirty="0"/>
                        <a:t>	(W)</a:t>
                      </a:r>
                    </a:p>
                  </a:txBody>
                  <a:tcPr marL="121920" marR="121920"/>
                </a:tc>
                <a:tc>
                  <a:txBody>
                    <a:bodyPr/>
                    <a:lstStyle/>
                    <a:p>
                      <a:r>
                        <a:rPr lang="en-IN" dirty="0"/>
                        <a:t>180</a:t>
                      </a:r>
                    </a:p>
                  </a:txBody>
                  <a:tcPr marL="121920" marR="121920"/>
                </a:tc>
                <a:extLst>
                  <a:ext uri="{0D108BD9-81ED-4DB2-BD59-A6C34878D82A}">
                    <a16:rowId xmlns="" xmlns:a16="http://schemas.microsoft.com/office/drawing/2014/main" val="3549927785"/>
                  </a:ext>
                </a:extLst>
              </a:tr>
              <a:tr h="520017">
                <a:tc>
                  <a:txBody>
                    <a:bodyPr/>
                    <a:lstStyle/>
                    <a:p>
                      <a:r>
                        <a:rPr lang="en-IN" dirty="0"/>
                        <a:t>Voltage at </a:t>
                      </a:r>
                      <a:r>
                        <a:rPr lang="en-IN" dirty="0" err="1"/>
                        <a:t>Pmax</a:t>
                      </a:r>
                      <a:r>
                        <a:rPr lang="en-IN" dirty="0"/>
                        <a:t> </a:t>
                      </a:r>
                      <a:r>
                        <a:rPr lang="en-IN" dirty="0" err="1"/>
                        <a:t>vmpp</a:t>
                      </a:r>
                      <a:r>
                        <a:rPr lang="en-IN" dirty="0"/>
                        <a:t>(v)</a:t>
                      </a:r>
                    </a:p>
                  </a:txBody>
                  <a:tcPr marL="121920" marR="121920"/>
                </a:tc>
                <a:tc>
                  <a:txBody>
                    <a:bodyPr/>
                    <a:lstStyle/>
                    <a:p>
                      <a:r>
                        <a:rPr lang="en-IN" dirty="0"/>
                        <a:t>27.2</a:t>
                      </a:r>
                    </a:p>
                  </a:txBody>
                  <a:tcPr marL="121920" marR="121920"/>
                </a:tc>
                <a:extLst>
                  <a:ext uri="{0D108BD9-81ED-4DB2-BD59-A6C34878D82A}">
                    <a16:rowId xmlns="" xmlns:a16="http://schemas.microsoft.com/office/drawing/2014/main" val="2238141359"/>
                  </a:ext>
                </a:extLst>
              </a:tr>
              <a:tr h="479832">
                <a:tc>
                  <a:txBody>
                    <a:bodyPr/>
                    <a:lstStyle/>
                    <a:p>
                      <a:r>
                        <a:rPr lang="en-IN" dirty="0"/>
                        <a:t>Current at </a:t>
                      </a:r>
                      <a:r>
                        <a:rPr lang="en-IN" dirty="0" err="1"/>
                        <a:t>Pmax</a:t>
                      </a:r>
                      <a:r>
                        <a:rPr lang="en-IN" dirty="0"/>
                        <a:t> </a:t>
                      </a:r>
                      <a:r>
                        <a:rPr lang="en-IN" dirty="0" err="1"/>
                        <a:t>Impp</a:t>
                      </a:r>
                      <a:r>
                        <a:rPr lang="en-IN" dirty="0"/>
                        <a:t>(A)</a:t>
                      </a:r>
                    </a:p>
                  </a:txBody>
                  <a:tcPr marL="121920" marR="121920"/>
                </a:tc>
                <a:tc>
                  <a:txBody>
                    <a:bodyPr/>
                    <a:lstStyle/>
                    <a:p>
                      <a:r>
                        <a:rPr lang="en-IN" dirty="0"/>
                        <a:t>6.64</a:t>
                      </a:r>
                    </a:p>
                  </a:txBody>
                  <a:tcPr marL="121920" marR="121920"/>
                </a:tc>
                <a:extLst>
                  <a:ext uri="{0D108BD9-81ED-4DB2-BD59-A6C34878D82A}">
                    <a16:rowId xmlns="" xmlns:a16="http://schemas.microsoft.com/office/drawing/2014/main" val="2449511550"/>
                  </a:ext>
                </a:extLst>
              </a:tr>
              <a:tr h="8574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O.C voltage(v)</a:t>
                      </a:r>
                    </a:p>
                    <a:p>
                      <a:r>
                        <a:rPr lang="en-IN" dirty="0"/>
                        <a:t>Short-</a:t>
                      </a:r>
                      <a:r>
                        <a:rPr lang="en-IN" dirty="0" err="1"/>
                        <a:t>circuitcurrent</a:t>
                      </a:r>
                      <a:r>
                        <a:rPr lang="en-IN" dirty="0"/>
                        <a:t>	ISC(A)</a:t>
                      </a:r>
                    </a:p>
                  </a:txBody>
                  <a:tcPr marL="121920" marR="121920"/>
                </a:tc>
                <a:tc>
                  <a:txBody>
                    <a:bodyPr/>
                    <a:lstStyle/>
                    <a:p>
                      <a:r>
                        <a:rPr lang="en-IN" dirty="0"/>
                        <a:t>33.5</a:t>
                      </a:r>
                    </a:p>
                    <a:p>
                      <a:r>
                        <a:rPr lang="en-IN" dirty="0"/>
                        <a:t>7.15</a:t>
                      </a:r>
                    </a:p>
                  </a:txBody>
                  <a:tcPr marL="121920" marR="121920"/>
                </a:tc>
                <a:extLst>
                  <a:ext uri="{0D108BD9-81ED-4DB2-BD59-A6C34878D82A}">
                    <a16:rowId xmlns="" xmlns:a16="http://schemas.microsoft.com/office/drawing/2014/main" val="1660114112"/>
                  </a:ext>
                </a:extLst>
              </a:tr>
              <a:tr h="360500">
                <a:tc>
                  <a:txBody>
                    <a:bodyPr/>
                    <a:lstStyle/>
                    <a:p>
                      <a:r>
                        <a:rPr lang="en-IN" dirty="0"/>
                        <a:t>NOCT	(ºC)</a:t>
                      </a:r>
                    </a:p>
                  </a:txBody>
                  <a:tcPr marL="121920" marR="121920"/>
                </a:tc>
                <a:tc>
                  <a:txBody>
                    <a:bodyPr/>
                    <a:lstStyle/>
                    <a:p>
                      <a:r>
                        <a:rPr lang="en-IN" dirty="0"/>
                        <a:t>47+-2</a:t>
                      </a:r>
                    </a:p>
                  </a:txBody>
                  <a:tcPr marL="121920" marR="121920"/>
                </a:tc>
                <a:extLst>
                  <a:ext uri="{0D108BD9-81ED-4DB2-BD59-A6C34878D82A}">
                    <a16:rowId xmlns="" xmlns:a16="http://schemas.microsoft.com/office/drawing/2014/main" val="3236659250"/>
                  </a:ext>
                </a:extLst>
              </a:tr>
              <a:tr h="630876">
                <a:tc>
                  <a:txBody>
                    <a:bodyPr/>
                    <a:lstStyle/>
                    <a:p>
                      <a:r>
                        <a:rPr lang="en-IN" dirty="0" err="1"/>
                        <a:t>Temperaturecoefficient</a:t>
                      </a:r>
                      <a:r>
                        <a:rPr lang="en-IN" dirty="0"/>
                        <a:t>	</a:t>
                      </a:r>
                      <a:r>
                        <a:rPr lang="en-IN" dirty="0" err="1"/>
                        <a:t>ofPMAX</a:t>
                      </a:r>
                      <a:r>
                        <a:rPr lang="en-IN" dirty="0"/>
                        <a:t> (%/ºC)</a:t>
                      </a:r>
                    </a:p>
                  </a:txBody>
                  <a:tcPr marL="121920" marR="121920"/>
                </a:tc>
                <a:tc>
                  <a:txBody>
                    <a:bodyPr/>
                    <a:lstStyle/>
                    <a:p>
                      <a:r>
                        <a:rPr lang="en-IN" dirty="0"/>
                        <a:t>-0.4383</a:t>
                      </a:r>
                    </a:p>
                  </a:txBody>
                  <a:tcPr marL="121920" marR="121920"/>
                </a:tc>
                <a:extLst>
                  <a:ext uri="{0D108BD9-81ED-4DB2-BD59-A6C34878D82A}">
                    <a16:rowId xmlns="" xmlns:a16="http://schemas.microsoft.com/office/drawing/2014/main" val="3333231134"/>
                  </a:ext>
                </a:extLst>
              </a:tr>
            </a:tbl>
          </a:graphicData>
        </a:graphic>
      </p:graphicFrame>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extLst>
      <p:ext uri="{BB962C8B-B14F-4D97-AF65-F5344CB8AC3E}">
        <p14:creationId xmlns:p14="http://schemas.microsoft.com/office/powerpoint/2010/main" val="1773616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b="1" i="1" dirty="0" smtClean="0">
                <a:solidFill>
                  <a:schemeClr val="accent2"/>
                </a:solidFill>
                <a:latin typeface="+mn-lt"/>
              </a:rPr>
              <a:t>             </a:t>
            </a:r>
            <a:r>
              <a:rPr lang="en-US" dirty="0" err="1" smtClean="0">
                <a:latin typeface="+mn-lt"/>
              </a:rPr>
              <a:t>Matlab</a:t>
            </a:r>
            <a:r>
              <a:rPr lang="en-US" dirty="0" smtClean="0">
                <a:latin typeface="+mn-lt"/>
              </a:rPr>
              <a:t> </a:t>
            </a:r>
            <a:r>
              <a:rPr lang="en-US" dirty="0">
                <a:latin typeface="+mn-lt"/>
              </a:rPr>
              <a:t>model for </a:t>
            </a:r>
            <a:r>
              <a:rPr lang="en-US" dirty="0" err="1">
                <a:latin typeface="+mn-lt"/>
              </a:rPr>
              <a:t>unshaded</a:t>
            </a:r>
            <a:r>
              <a:rPr lang="en-US" dirty="0">
                <a:latin typeface="+mn-lt"/>
              </a:rPr>
              <a:t> /shaded  for one PV module</a:t>
            </a:r>
          </a:p>
        </p:txBody>
      </p:sp>
      <p:pic>
        <p:nvPicPr>
          <p:cNvPr id="9" name="Content Placeholder 8"/>
          <p:cNvPicPr>
            <a:picLocks noGrp="1"/>
          </p:cNvPicPr>
          <p:nvPr>
            <p:ph sz="quarter" idx="1"/>
          </p:nvPr>
        </p:nvPicPr>
        <p:blipFill>
          <a:blip r:embed="rId2"/>
          <a:srcRect/>
          <a:stretch>
            <a:fillRect/>
          </a:stretch>
        </p:blipFill>
        <p:spPr bwMode="auto">
          <a:xfrm>
            <a:off x="711200" y="1600200"/>
            <a:ext cx="11074400" cy="5029200"/>
          </a:xfrm>
          <a:prstGeom prst="rect">
            <a:avLst/>
          </a:prstGeom>
          <a:noFill/>
          <a:ln w="9525">
            <a:noFill/>
            <a:miter lim="800000"/>
            <a:headEnd/>
            <a:tailEnd/>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02666"/>
            <a:ext cx="1581008" cy="79509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i="1" dirty="0" smtClean="0">
                <a:solidFill>
                  <a:schemeClr val="accent2"/>
                </a:solidFill>
                <a:latin typeface="Times New Roman"/>
                <a:ea typeface="SimSun"/>
              </a:rPr>
              <a:t>                     Observation </a:t>
            </a:r>
            <a:r>
              <a:rPr lang="en-US" sz="2400" b="1" i="1" dirty="0">
                <a:solidFill>
                  <a:schemeClr val="accent2"/>
                </a:solidFill>
                <a:latin typeface="Times New Roman"/>
                <a:ea typeface="SimSun"/>
              </a:rPr>
              <a:t>I : I-V and P-V characteristics of PV cell  under  variable irradiance and constant temperature conditions</a:t>
            </a:r>
            <a:endParaRPr lang="en-US" sz="2400" b="1" i="1" dirty="0">
              <a:solidFill>
                <a:schemeClr val="accent2"/>
              </a:solidFill>
            </a:endParaRPr>
          </a:p>
        </p:txBody>
      </p:sp>
      <p:pic>
        <p:nvPicPr>
          <p:cNvPr id="4" name="Content Placeholder 3"/>
          <p:cNvPicPr>
            <a:picLocks noGrp="1"/>
          </p:cNvPicPr>
          <p:nvPr>
            <p:ph sz="quarter" idx="1"/>
          </p:nvPr>
        </p:nvPicPr>
        <p:blipFill>
          <a:blip r:embed="rId2"/>
          <a:srcRect/>
          <a:stretch>
            <a:fillRect/>
          </a:stretch>
        </p:blipFill>
        <p:spPr bwMode="auto">
          <a:xfrm>
            <a:off x="1117600" y="1371601"/>
            <a:ext cx="9956800" cy="5029199"/>
          </a:xfrm>
          <a:prstGeom prst="rect">
            <a:avLst/>
          </a:prstGeom>
          <a:noFill/>
          <a:ln w="9525">
            <a:noFill/>
            <a:miter lim="800000"/>
            <a:headEnd/>
            <a:tailEnd/>
          </a:ln>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152400"/>
            <a:ext cx="11176000" cy="1219200"/>
          </a:xfrm>
        </p:spPr>
        <p:txBody>
          <a:bodyPr>
            <a:normAutofit fontScale="90000"/>
          </a:bodyPr>
          <a:lstStyle/>
          <a:p>
            <a:r>
              <a:rPr lang="en-US" b="1" i="1" dirty="0">
                <a:solidFill>
                  <a:schemeClr val="accent2"/>
                </a:solidFill>
                <a:latin typeface="+mn-lt"/>
              </a:rPr>
              <a:t>              Table2  Simulated Results</a:t>
            </a:r>
            <a:r>
              <a:rPr lang="en-US" b="1" i="1" dirty="0">
                <a:solidFill>
                  <a:schemeClr val="accent2"/>
                </a:solidFill>
              </a:rPr>
              <a:t/>
            </a:r>
            <a:br>
              <a:rPr lang="en-US" b="1" i="1" dirty="0">
                <a:solidFill>
                  <a:schemeClr val="accent2"/>
                </a:solidFill>
              </a:rPr>
            </a:br>
            <a:r>
              <a:rPr lang="en-US" b="1" i="1" dirty="0">
                <a:solidFill>
                  <a:schemeClr val="accent2"/>
                </a:solidFill>
              </a:rPr>
              <a:t>    </a:t>
            </a: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333640845"/>
              </p:ext>
            </p:extLst>
          </p:nvPr>
        </p:nvGraphicFramePr>
        <p:xfrm>
          <a:off x="812800" y="1473200"/>
          <a:ext cx="10769601" cy="2292891"/>
        </p:xfrm>
        <a:graphic>
          <a:graphicData uri="http://schemas.openxmlformats.org/drawingml/2006/table">
            <a:tbl>
              <a:tblPr firstRow="1" bandRow="1">
                <a:tableStyleId>{5C22544A-7EE6-4342-B048-85BDC9FD1C3A}</a:tableStyleId>
              </a:tblPr>
              <a:tblGrid>
                <a:gridCol w="3589867">
                  <a:extLst>
                    <a:ext uri="{9D8B030D-6E8A-4147-A177-3AD203B41FA5}">
                      <a16:colId xmlns="" xmlns:a16="http://schemas.microsoft.com/office/drawing/2014/main" val="20000"/>
                    </a:ext>
                  </a:extLst>
                </a:gridCol>
                <a:gridCol w="3589867">
                  <a:extLst>
                    <a:ext uri="{9D8B030D-6E8A-4147-A177-3AD203B41FA5}">
                      <a16:colId xmlns="" xmlns:a16="http://schemas.microsoft.com/office/drawing/2014/main" val="20001"/>
                    </a:ext>
                  </a:extLst>
                </a:gridCol>
                <a:gridCol w="3589867">
                  <a:extLst>
                    <a:ext uri="{9D8B030D-6E8A-4147-A177-3AD203B41FA5}">
                      <a16:colId xmlns="" xmlns:a16="http://schemas.microsoft.com/office/drawing/2014/main" val="20002"/>
                    </a:ext>
                  </a:extLst>
                </a:gridCol>
              </a:tblGrid>
              <a:tr h="464091">
                <a:tc>
                  <a:txBody>
                    <a:bodyPr/>
                    <a:lstStyle/>
                    <a:p>
                      <a:r>
                        <a:rPr lang="en-US" dirty="0"/>
                        <a:t>Irradiance (</a:t>
                      </a:r>
                      <a:r>
                        <a:rPr lang="en-US" dirty="0" err="1"/>
                        <a:t>kw</a:t>
                      </a:r>
                      <a:r>
                        <a:rPr lang="en-US" dirty="0"/>
                        <a:t>/m2) at </a:t>
                      </a:r>
                      <a:r>
                        <a:rPr lang="en-US" dirty="0" smtClean="0"/>
                        <a:t>25C</a:t>
                      </a:r>
                      <a:r>
                        <a:rPr lang="en-US" baseline="0" dirty="0" smtClean="0"/>
                        <a:t> </a:t>
                      </a:r>
                      <a:r>
                        <a:rPr lang="en-US" dirty="0" smtClean="0"/>
                        <a:t>temp</a:t>
                      </a:r>
                      <a:endParaRPr lang="en-US" dirty="0"/>
                    </a:p>
                  </a:txBody>
                  <a:tcPr marL="121920" marR="121920"/>
                </a:tc>
                <a:tc>
                  <a:txBody>
                    <a:bodyPr/>
                    <a:lstStyle/>
                    <a:p>
                      <a:r>
                        <a:rPr lang="en-US" dirty="0"/>
                        <a:t>Voltage(</a:t>
                      </a:r>
                      <a:r>
                        <a:rPr lang="en-US" dirty="0" err="1"/>
                        <a:t>Vm</a:t>
                      </a:r>
                      <a:r>
                        <a:rPr lang="en-US" dirty="0"/>
                        <a:t>)</a:t>
                      </a:r>
                    </a:p>
                  </a:txBody>
                  <a:tcPr marL="121920" marR="121920"/>
                </a:tc>
                <a:tc>
                  <a:txBody>
                    <a:bodyPr/>
                    <a:lstStyle/>
                    <a:p>
                      <a:r>
                        <a:rPr lang="en-US" dirty="0"/>
                        <a:t>Power(Pm)</a:t>
                      </a:r>
                    </a:p>
                  </a:txBody>
                  <a:tcPr marL="121920" marR="121920"/>
                </a:tc>
                <a:extLst>
                  <a:ext uri="{0D108BD9-81ED-4DB2-BD59-A6C34878D82A}">
                    <a16:rowId xmlns="" xmlns:a16="http://schemas.microsoft.com/office/drawing/2014/main" val="10000"/>
                  </a:ext>
                </a:extLst>
              </a:tr>
              <a:tr h="268878">
                <a:tc>
                  <a:txBody>
                    <a:bodyPr/>
                    <a:lstStyle/>
                    <a:p>
                      <a:r>
                        <a:rPr lang="en-US" dirty="0"/>
                        <a:t>1</a:t>
                      </a:r>
                    </a:p>
                  </a:txBody>
                  <a:tcPr marL="121920" marR="121920"/>
                </a:tc>
                <a:tc>
                  <a:txBody>
                    <a:bodyPr/>
                    <a:lstStyle/>
                    <a:p>
                      <a:r>
                        <a:rPr lang="en-US" dirty="0"/>
                        <a:t>30.7v</a:t>
                      </a:r>
                    </a:p>
                  </a:txBody>
                  <a:tcPr marL="121920" marR="121920"/>
                </a:tc>
                <a:tc>
                  <a:txBody>
                    <a:bodyPr/>
                    <a:lstStyle/>
                    <a:p>
                      <a:r>
                        <a:rPr lang="en-US" dirty="0"/>
                        <a:t>250.5w</a:t>
                      </a:r>
                    </a:p>
                  </a:txBody>
                  <a:tcPr marL="121920" marR="121920"/>
                </a:tc>
                <a:extLst>
                  <a:ext uri="{0D108BD9-81ED-4DB2-BD59-A6C34878D82A}">
                    <a16:rowId xmlns="" xmlns:a16="http://schemas.microsoft.com/office/drawing/2014/main" val="10001"/>
                  </a:ext>
                </a:extLst>
              </a:tr>
              <a:tr h="187960">
                <a:tc>
                  <a:txBody>
                    <a:bodyPr/>
                    <a:lstStyle/>
                    <a:p>
                      <a:r>
                        <a:rPr lang="en-US" dirty="0"/>
                        <a:t>0.8</a:t>
                      </a:r>
                    </a:p>
                  </a:txBody>
                  <a:tcPr marL="121920" marR="121920"/>
                </a:tc>
                <a:tc>
                  <a:txBody>
                    <a:bodyPr/>
                    <a:lstStyle/>
                    <a:p>
                      <a:r>
                        <a:rPr lang="en-US" dirty="0"/>
                        <a:t>30.9</a:t>
                      </a:r>
                    </a:p>
                  </a:txBody>
                  <a:tcPr marL="121920" marR="121920"/>
                </a:tc>
                <a:tc>
                  <a:txBody>
                    <a:bodyPr/>
                    <a:lstStyle/>
                    <a:p>
                      <a:r>
                        <a:rPr lang="en-US" dirty="0"/>
                        <a:t>201.4w</a:t>
                      </a:r>
                    </a:p>
                  </a:txBody>
                  <a:tcPr marL="121920" marR="121920"/>
                </a:tc>
                <a:extLst>
                  <a:ext uri="{0D108BD9-81ED-4DB2-BD59-A6C34878D82A}">
                    <a16:rowId xmlns="" xmlns:a16="http://schemas.microsoft.com/office/drawing/2014/main" val="10002"/>
                  </a:ext>
                </a:extLst>
              </a:tr>
              <a:tr h="268878">
                <a:tc>
                  <a:txBody>
                    <a:bodyPr/>
                    <a:lstStyle/>
                    <a:p>
                      <a:r>
                        <a:rPr lang="en-US" dirty="0"/>
                        <a:t>0.6</a:t>
                      </a:r>
                    </a:p>
                  </a:txBody>
                  <a:tcPr marL="121920" marR="121920"/>
                </a:tc>
                <a:tc>
                  <a:txBody>
                    <a:bodyPr/>
                    <a:lstStyle/>
                    <a:p>
                      <a:r>
                        <a:rPr lang="en-US" dirty="0"/>
                        <a:t>31.02</a:t>
                      </a:r>
                    </a:p>
                  </a:txBody>
                  <a:tcPr marL="121920" marR="121920"/>
                </a:tc>
                <a:tc>
                  <a:txBody>
                    <a:bodyPr/>
                    <a:lstStyle/>
                    <a:p>
                      <a:r>
                        <a:rPr lang="en-US" dirty="0"/>
                        <a:t>151.8w</a:t>
                      </a:r>
                    </a:p>
                  </a:txBody>
                  <a:tcPr marL="121920" marR="121920"/>
                </a:tc>
                <a:extLst>
                  <a:ext uri="{0D108BD9-81ED-4DB2-BD59-A6C34878D82A}">
                    <a16:rowId xmlns="" xmlns:a16="http://schemas.microsoft.com/office/drawing/2014/main" val="10003"/>
                  </a:ext>
                </a:extLst>
              </a:tr>
              <a:tr h="268878">
                <a:tc>
                  <a:txBody>
                    <a:bodyPr/>
                    <a:lstStyle/>
                    <a:p>
                      <a:r>
                        <a:rPr lang="en-US" dirty="0"/>
                        <a:t>0.4</a:t>
                      </a:r>
                    </a:p>
                  </a:txBody>
                  <a:tcPr marL="121920" marR="121920"/>
                </a:tc>
                <a:tc>
                  <a:txBody>
                    <a:bodyPr/>
                    <a:lstStyle/>
                    <a:p>
                      <a:r>
                        <a:rPr lang="en-US" dirty="0"/>
                        <a:t>30.91</a:t>
                      </a:r>
                    </a:p>
                  </a:txBody>
                  <a:tcPr marL="121920" marR="121920"/>
                </a:tc>
                <a:tc>
                  <a:txBody>
                    <a:bodyPr/>
                    <a:lstStyle/>
                    <a:p>
                      <a:r>
                        <a:rPr lang="en-US" dirty="0"/>
                        <a:t>101.1w</a:t>
                      </a:r>
                    </a:p>
                  </a:txBody>
                  <a:tcPr marL="121920" marR="121920"/>
                </a:tc>
                <a:extLst>
                  <a:ext uri="{0D108BD9-81ED-4DB2-BD59-A6C34878D82A}">
                    <a16:rowId xmlns="" xmlns:a16="http://schemas.microsoft.com/office/drawing/2014/main" val="10004"/>
                  </a:ext>
                </a:extLst>
              </a:tr>
              <a:tr h="268878">
                <a:tc>
                  <a:txBody>
                    <a:bodyPr/>
                    <a:lstStyle/>
                    <a:p>
                      <a:r>
                        <a:rPr lang="en-US" dirty="0"/>
                        <a:t>0.2</a:t>
                      </a:r>
                    </a:p>
                  </a:txBody>
                  <a:tcPr marL="121920" marR="121920"/>
                </a:tc>
                <a:tc>
                  <a:txBody>
                    <a:bodyPr/>
                    <a:lstStyle/>
                    <a:p>
                      <a:r>
                        <a:rPr lang="en-US" dirty="0"/>
                        <a:t>30.51</a:t>
                      </a:r>
                    </a:p>
                  </a:txBody>
                  <a:tcPr marL="121920" marR="121920"/>
                </a:tc>
                <a:tc>
                  <a:txBody>
                    <a:bodyPr/>
                    <a:lstStyle/>
                    <a:p>
                      <a:r>
                        <a:rPr lang="en-US" dirty="0"/>
                        <a:t>49.8w</a:t>
                      </a:r>
                    </a:p>
                  </a:txBody>
                  <a:tcPr marL="121920" marR="121920"/>
                </a:tc>
                <a:extLst>
                  <a:ext uri="{0D108BD9-81ED-4DB2-BD59-A6C34878D82A}">
                    <a16:rowId xmlns="" xmlns:a16="http://schemas.microsoft.com/office/drawing/2014/main" val="10005"/>
                  </a:ext>
                </a:extLst>
              </a:tr>
            </a:tbl>
          </a:graphicData>
        </a:graphic>
      </p:graphicFrame>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22400" y="381000"/>
            <a:ext cx="10363200" cy="914400"/>
          </a:xfrm>
        </p:spPr>
        <p:txBody>
          <a:bodyPr>
            <a:noAutofit/>
          </a:bodyPr>
          <a:lstStyle/>
          <a:p>
            <a:pPr lvl="1" algn="l" rtl="0">
              <a:spcBef>
                <a:spcPct val="0"/>
              </a:spcBef>
            </a:pPr>
            <a:r>
              <a:rPr lang="en-AU" sz="2000" b="1" i="1" dirty="0">
                <a:solidFill>
                  <a:schemeClr val="accent2"/>
                </a:solidFill>
                <a:latin typeface="+mn-lt"/>
              </a:rPr>
              <a:t>Observation II :Global I-V and P-V characteristics of </a:t>
            </a:r>
            <a:r>
              <a:rPr lang="en-AU" sz="2000" b="1" i="1" dirty="0" err="1">
                <a:solidFill>
                  <a:schemeClr val="accent2"/>
                </a:solidFill>
                <a:latin typeface="+mn-lt"/>
              </a:rPr>
              <a:t>PVcell</a:t>
            </a:r>
            <a:r>
              <a:rPr lang="en-AU" sz="2000" b="1" i="1" dirty="0">
                <a:solidFill>
                  <a:schemeClr val="accent2"/>
                </a:solidFill>
                <a:latin typeface="+mn-lt"/>
              </a:rPr>
              <a:t> under  partially  shaded  condition.</a:t>
            </a:r>
            <a:r>
              <a:rPr lang="en-US" sz="2000" b="1" i="1" dirty="0">
                <a:solidFill>
                  <a:schemeClr val="accent2"/>
                </a:solidFill>
                <a:latin typeface="+mn-lt"/>
              </a:rPr>
              <a:t/>
            </a:r>
            <a:br>
              <a:rPr lang="en-US" sz="2000" b="1" i="1" dirty="0">
                <a:solidFill>
                  <a:schemeClr val="accent2"/>
                </a:solidFill>
                <a:latin typeface="+mn-lt"/>
              </a:rPr>
            </a:br>
            <a:endParaRPr lang="en-US" sz="2000" b="1" i="1" dirty="0">
              <a:solidFill>
                <a:schemeClr val="accent2"/>
              </a:solidFill>
              <a:latin typeface="+mn-lt"/>
            </a:endParaRPr>
          </a:p>
        </p:txBody>
      </p:sp>
      <p:pic>
        <p:nvPicPr>
          <p:cNvPr id="7" name="Content Placeholder 6">
            <a:extLst>
              <a:ext uri="{FF2B5EF4-FFF2-40B4-BE49-F238E27FC236}">
                <a16:creationId xmlns="" xmlns:a16="http://schemas.microsoft.com/office/drawing/2014/main" id="{95C4CE17-2DCB-4825-A077-6C444A04BC5D}"/>
              </a:ext>
            </a:extLst>
          </p:cNvPr>
          <p:cNvPicPr>
            <a:picLocks noGrp="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508001" y="1295400"/>
            <a:ext cx="10871199" cy="5181600"/>
          </a:xfrm>
          <a:prstGeom prst="rect">
            <a:avLst/>
          </a:prstGeom>
          <a:noFill/>
          <a:ln>
            <a:noFill/>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03200" y="304800"/>
            <a:ext cx="11988800" cy="5715000"/>
          </a:xfrm>
        </p:spPr>
        <p:txBody>
          <a:bodyPr>
            <a:normAutofit lnSpcReduction="10000"/>
          </a:bodyPr>
          <a:lstStyle/>
          <a:p>
            <a:pPr>
              <a:buFont typeface="Wingdings" pitchFamily="2" charset="2"/>
              <a:buChar char="Ø"/>
            </a:pPr>
            <a:endParaRPr lang="en-AU" dirty="0" smtClean="0"/>
          </a:p>
          <a:p>
            <a:pPr>
              <a:buFont typeface="Wingdings" pitchFamily="2" charset="2"/>
              <a:buChar char="Ø"/>
            </a:pPr>
            <a:endParaRPr lang="en-AU" dirty="0" smtClean="0"/>
          </a:p>
          <a:p>
            <a:pPr>
              <a:lnSpc>
                <a:spcPct val="150000"/>
              </a:lnSpc>
              <a:spcBef>
                <a:spcPts val="0"/>
              </a:spcBef>
              <a:buFont typeface="Wingdings" pitchFamily="2" charset="2"/>
              <a:buChar char="Ø"/>
            </a:pPr>
            <a:r>
              <a:rPr lang="en-AU" sz="2500" dirty="0" smtClean="0">
                <a:latin typeface="Times New Roman" pitchFamily="18" charset="0"/>
                <a:cs typeface="Times New Roman" pitchFamily="18" charset="0"/>
              </a:rPr>
              <a:t>The   </a:t>
            </a:r>
            <a:r>
              <a:rPr lang="en-AU" sz="2500" dirty="0">
                <a:latin typeface="Times New Roman" pitchFamily="18" charset="0"/>
                <a:cs typeface="Times New Roman" pitchFamily="18" charset="0"/>
              </a:rPr>
              <a:t>module is having three strings  each having 20cells each and given standard irradiance of 1000w/m2 to first one and  partial shading applied for 300w/m2 &amp; 600w/m2.</a:t>
            </a:r>
            <a:endParaRPr lang="en-US" sz="2500" b="1" dirty="0">
              <a:latin typeface="Times New Roman" pitchFamily="18" charset="0"/>
              <a:cs typeface="Times New Roman" pitchFamily="18" charset="0"/>
            </a:endParaRPr>
          </a:p>
          <a:p>
            <a:pPr>
              <a:lnSpc>
                <a:spcPct val="150000"/>
              </a:lnSpc>
              <a:spcBef>
                <a:spcPts val="0"/>
              </a:spcBef>
              <a:buFont typeface="Wingdings" pitchFamily="2" charset="2"/>
              <a:buChar char="Ø"/>
            </a:pPr>
            <a:r>
              <a:rPr lang="en-AU" sz="2500" dirty="0">
                <a:latin typeface="Times New Roman" pitchFamily="18" charset="0"/>
                <a:cs typeface="Times New Roman" pitchFamily="18" charset="0"/>
              </a:rPr>
              <a:t>The Global maximum (Pm=104w) which is 34%less than the expected(250/3*(1+0.3+0.6)=158w).Bypass diode protect the modules when cells are shaded or damaged.</a:t>
            </a:r>
          </a:p>
          <a:p>
            <a:pPr>
              <a:lnSpc>
                <a:spcPct val="150000"/>
              </a:lnSpc>
              <a:spcBef>
                <a:spcPts val="0"/>
              </a:spcBef>
              <a:buNone/>
            </a:pPr>
            <a:r>
              <a:rPr lang="en-US" sz="2500" dirty="0">
                <a:latin typeface="Times New Roman" pitchFamily="18" charset="0"/>
                <a:cs typeface="Times New Roman" pitchFamily="18" charset="0"/>
              </a:rPr>
              <a:t>    So many multiple peaks are there but one with red circle is GMPP which is important and the MPPT should locate this point accurately</a:t>
            </a:r>
            <a:endParaRPr lang="en-AU" sz="2500" dirty="0">
              <a:latin typeface="Times New Roman" pitchFamily="18" charset="0"/>
              <a:cs typeface="Times New Roman" pitchFamily="18" charset="0"/>
            </a:endParaRPr>
          </a:p>
          <a:p>
            <a:pPr>
              <a:buNone/>
            </a:pPr>
            <a:endParaRPr lang="en-US" sz="2500" b="1" dirty="0">
              <a:latin typeface="Times New Roman" pitchFamily="18" charset="0"/>
              <a:cs typeface="Times New Roman" pitchFamily="18" charset="0"/>
            </a:endParaRP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mn-lt"/>
              </a:rPr>
              <a:t>           Observation </a:t>
            </a:r>
            <a:r>
              <a:rPr lang="en-US" b="1" dirty="0">
                <a:latin typeface="+mn-lt"/>
              </a:rPr>
              <a:t>III :PV  characteristics under different temperatures</a:t>
            </a:r>
          </a:p>
        </p:txBody>
      </p:sp>
      <p:pic>
        <p:nvPicPr>
          <p:cNvPr id="6" name="Content Placeholder 5"/>
          <p:cNvPicPr>
            <a:picLocks noGrp="1"/>
          </p:cNvPicPr>
          <p:nvPr>
            <p:ph sz="quarter" idx="1"/>
          </p:nvPr>
        </p:nvPicPr>
        <p:blipFill>
          <a:blip r:embed="rId2"/>
          <a:srcRect/>
          <a:stretch>
            <a:fillRect/>
          </a:stretch>
        </p:blipFill>
        <p:spPr bwMode="auto">
          <a:xfrm>
            <a:off x="1219200" y="1371600"/>
            <a:ext cx="9448800" cy="4648200"/>
          </a:xfrm>
          <a:prstGeom prst="rect">
            <a:avLst/>
          </a:prstGeom>
          <a:noFill/>
          <a:ln w="9525">
            <a:noFill/>
            <a:miter lim="800000"/>
            <a:headEnd/>
            <a:tailEnd/>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solidFill>
                  <a:srgbClr val="C00000"/>
                </a:solidFill>
              </a:rPr>
              <a:t>Table-3   simulated results</a:t>
            </a:r>
          </a:p>
        </p:txBody>
      </p:sp>
      <p:sp>
        <p:nvSpPr>
          <p:cNvPr id="3" name="Content Placeholder 2"/>
          <p:cNvSpPr>
            <a:spLocks noGrp="1"/>
          </p:cNvSpPr>
          <p:nvPr>
            <p:ph sz="quarter" idx="1"/>
          </p:nvPr>
        </p:nvSpPr>
        <p:spPr/>
        <p:txBody>
          <a:bodyPr>
            <a:normAutofit fontScale="77500" lnSpcReduction="20000"/>
          </a:bodyPr>
          <a:lstStyle/>
          <a:p>
            <a:r>
              <a:rPr lang="en-IN" dirty="0"/>
              <a:t>An approximate expression for calculating the cell temperature is given by </a:t>
            </a:r>
          </a:p>
          <a:p>
            <a:pPr>
              <a:buNone/>
            </a:pPr>
            <a:r>
              <a:rPr lang="en-IN" dirty="0">
                <a:solidFill>
                  <a:srgbClr val="92D050"/>
                </a:solidFill>
              </a:rPr>
              <a:t>        </a:t>
            </a:r>
            <a:r>
              <a:rPr lang="en-IN" dirty="0" err="1">
                <a:solidFill>
                  <a:srgbClr val="92D050"/>
                </a:solidFill>
              </a:rPr>
              <a:t>Tcell</a:t>
            </a:r>
            <a:r>
              <a:rPr lang="en-IN" dirty="0">
                <a:solidFill>
                  <a:srgbClr val="92D050"/>
                </a:solidFill>
              </a:rPr>
              <a:t>=</a:t>
            </a:r>
            <a:r>
              <a:rPr lang="en-IN" dirty="0" err="1">
                <a:solidFill>
                  <a:srgbClr val="92D050"/>
                </a:solidFill>
              </a:rPr>
              <a:t>Tair</a:t>
            </a:r>
            <a:r>
              <a:rPr lang="en-IN" dirty="0">
                <a:solidFill>
                  <a:srgbClr val="92D050"/>
                </a:solidFill>
              </a:rPr>
              <a:t>+(NOCT-20)S/80 , s-irradiance </a:t>
            </a:r>
          </a:p>
          <a:p>
            <a:pPr>
              <a:buNone/>
            </a:pPr>
            <a:r>
              <a:rPr lang="en-IN" dirty="0">
                <a:solidFill>
                  <a:srgbClr val="92D050"/>
                </a:solidFill>
              </a:rPr>
              <a:t>        </a:t>
            </a:r>
          </a:p>
          <a:p>
            <a:pPr>
              <a:buNone/>
            </a:pPr>
            <a:r>
              <a:rPr lang="en-IN" dirty="0">
                <a:solidFill>
                  <a:srgbClr val="92D050"/>
                </a:solidFill>
              </a:rPr>
              <a:t>   </a:t>
            </a:r>
          </a:p>
          <a:p>
            <a:pPr>
              <a:buNone/>
            </a:pPr>
            <a:endParaRPr lang="en-IN" dirty="0">
              <a:solidFill>
                <a:srgbClr val="92D050"/>
              </a:solidFill>
            </a:endParaRPr>
          </a:p>
          <a:p>
            <a:pPr>
              <a:buNone/>
            </a:pPr>
            <a:r>
              <a:rPr lang="en-IN" dirty="0">
                <a:solidFill>
                  <a:srgbClr val="92D050"/>
                </a:solidFill>
              </a:rPr>
              <a:t>      </a:t>
            </a:r>
          </a:p>
          <a:p>
            <a:pPr>
              <a:buNone/>
            </a:pPr>
            <a:endParaRPr lang="en-IN" dirty="0"/>
          </a:p>
          <a:p>
            <a:pPr>
              <a:buNone/>
            </a:pPr>
            <a:endParaRPr lang="en-IN" dirty="0"/>
          </a:p>
          <a:p>
            <a:pPr>
              <a:buNone/>
            </a:pPr>
            <a:endParaRPr lang="en-US" dirty="0"/>
          </a:p>
          <a:p>
            <a:pPr>
              <a:buNone/>
            </a:pPr>
            <a:r>
              <a:rPr lang="en-US" dirty="0"/>
              <a:t>   </a:t>
            </a:r>
            <a:r>
              <a:rPr lang="en-US" dirty="0" smtClean="0"/>
              <a:t>    </a:t>
            </a:r>
            <a:endParaRPr lang="en-US" dirty="0"/>
          </a:p>
          <a:p>
            <a:pPr>
              <a:buNone/>
            </a:pPr>
            <a:r>
              <a:rPr lang="en-US" dirty="0"/>
              <a:t>       </a:t>
            </a:r>
          </a:p>
        </p:txBody>
      </p:sp>
      <p:graphicFrame>
        <p:nvGraphicFramePr>
          <p:cNvPr id="4" name="Table 3"/>
          <p:cNvGraphicFramePr>
            <a:graphicFrameLocks noGrp="1"/>
          </p:cNvGraphicFramePr>
          <p:nvPr>
            <p:extLst>
              <p:ext uri="{D42A27DB-BD31-4B8C-83A1-F6EECF244321}">
                <p14:modId xmlns:p14="http://schemas.microsoft.com/office/powerpoint/2010/main" val="607561403"/>
              </p:ext>
            </p:extLst>
          </p:nvPr>
        </p:nvGraphicFramePr>
        <p:xfrm>
          <a:off x="1524000" y="2971800"/>
          <a:ext cx="8229600" cy="1463040"/>
        </p:xfrm>
        <a:graphic>
          <a:graphicData uri="http://schemas.openxmlformats.org/drawingml/2006/table">
            <a:tbl>
              <a:tblPr firstRow="1" bandRow="1">
                <a:tableStyleId>{5C22544A-7EE6-4342-B048-85BDC9FD1C3A}</a:tableStyleId>
              </a:tblPr>
              <a:tblGrid>
                <a:gridCol w="2743200">
                  <a:extLst>
                    <a:ext uri="{9D8B030D-6E8A-4147-A177-3AD203B41FA5}">
                      <a16:colId xmlns="" xmlns:a16="http://schemas.microsoft.com/office/drawing/2014/main" val="20000"/>
                    </a:ext>
                  </a:extLst>
                </a:gridCol>
                <a:gridCol w="2743200">
                  <a:extLst>
                    <a:ext uri="{9D8B030D-6E8A-4147-A177-3AD203B41FA5}">
                      <a16:colId xmlns="" xmlns:a16="http://schemas.microsoft.com/office/drawing/2014/main" val="20001"/>
                    </a:ext>
                  </a:extLst>
                </a:gridCol>
                <a:gridCol w="2743200">
                  <a:extLst>
                    <a:ext uri="{9D8B030D-6E8A-4147-A177-3AD203B41FA5}">
                      <a16:colId xmlns="" xmlns:a16="http://schemas.microsoft.com/office/drawing/2014/main" val="20002"/>
                    </a:ext>
                  </a:extLst>
                </a:gridCol>
              </a:tblGrid>
              <a:tr h="190500">
                <a:tc>
                  <a:txBody>
                    <a:bodyPr/>
                    <a:lstStyle/>
                    <a:p>
                      <a:r>
                        <a:rPr lang="en-US" dirty="0" smtClean="0"/>
                        <a:t>Temperature</a:t>
                      </a:r>
                      <a:r>
                        <a:rPr lang="en-US" sz="1800" b="1" kern="1200" dirty="0" smtClean="0">
                          <a:solidFill>
                            <a:schemeClr val="lt1"/>
                          </a:solidFill>
                          <a:latin typeface="+mn-lt"/>
                          <a:ea typeface="+mn-ea"/>
                          <a:cs typeface="+mn-cs"/>
                        </a:rPr>
                        <a:t>(</a:t>
                      </a:r>
                      <a:r>
                        <a:rPr lang="en-US" sz="1800" b="1" kern="1200" baseline="30000" dirty="0" smtClean="0">
                          <a:solidFill>
                            <a:schemeClr val="lt1"/>
                          </a:solidFill>
                          <a:latin typeface="+mn-lt"/>
                          <a:ea typeface="+mn-ea"/>
                          <a:cs typeface="+mn-cs"/>
                        </a:rPr>
                        <a:t>o </a:t>
                      </a:r>
                      <a:r>
                        <a:rPr lang="en-US" sz="1800" b="1" kern="1200" dirty="0" smtClean="0">
                          <a:solidFill>
                            <a:schemeClr val="lt1"/>
                          </a:solidFill>
                          <a:latin typeface="+mn-lt"/>
                          <a:ea typeface="+mn-ea"/>
                          <a:cs typeface="+mn-cs"/>
                        </a:rPr>
                        <a:t>c)</a:t>
                      </a:r>
                      <a:endParaRPr lang="en-US" dirty="0"/>
                    </a:p>
                  </a:txBody>
                  <a:tcPr marL="121920" marR="121920"/>
                </a:tc>
                <a:tc>
                  <a:txBody>
                    <a:bodyPr/>
                    <a:lstStyle/>
                    <a:p>
                      <a:r>
                        <a:rPr lang="en-US" dirty="0"/>
                        <a:t>At 1000 irradiance</a:t>
                      </a:r>
                    </a:p>
                  </a:txBody>
                  <a:tcPr marL="121920" marR="121920"/>
                </a:tc>
                <a:tc>
                  <a:txBody>
                    <a:bodyPr/>
                    <a:lstStyle/>
                    <a:p>
                      <a:r>
                        <a:rPr lang="en-US" dirty="0"/>
                        <a:t>800</a:t>
                      </a:r>
                      <a:r>
                        <a:rPr lang="en-US" baseline="0" dirty="0"/>
                        <a:t> irradiance</a:t>
                      </a:r>
                      <a:endParaRPr lang="en-US" dirty="0"/>
                    </a:p>
                  </a:txBody>
                  <a:tcPr marL="121920" marR="121920"/>
                </a:tc>
                <a:extLst>
                  <a:ext uri="{0D108BD9-81ED-4DB2-BD59-A6C34878D82A}">
                    <a16:rowId xmlns="" xmlns:a16="http://schemas.microsoft.com/office/drawing/2014/main" val="10000"/>
                  </a:ext>
                </a:extLst>
              </a:tr>
              <a:tr h="175260">
                <a:tc>
                  <a:txBody>
                    <a:bodyPr/>
                    <a:lstStyle/>
                    <a:p>
                      <a:r>
                        <a:rPr lang="en-US" dirty="0" smtClean="0"/>
                        <a:t>25</a:t>
                      </a:r>
                      <a:r>
                        <a:rPr lang="en-US" sz="1800" kern="1200" baseline="30000" dirty="0" smtClean="0">
                          <a:solidFill>
                            <a:schemeClr val="dk1"/>
                          </a:solidFill>
                          <a:latin typeface="+mn-lt"/>
                          <a:ea typeface="+mn-ea"/>
                          <a:cs typeface="+mn-cs"/>
                        </a:rPr>
                        <a:t>o </a:t>
                      </a:r>
                      <a:r>
                        <a:rPr lang="en-US" sz="1800" kern="1200" dirty="0" smtClean="0">
                          <a:solidFill>
                            <a:schemeClr val="dk1"/>
                          </a:solidFill>
                          <a:latin typeface="+mn-lt"/>
                          <a:ea typeface="+mn-ea"/>
                          <a:cs typeface="+mn-cs"/>
                        </a:rPr>
                        <a:t>c</a:t>
                      </a:r>
                      <a:endParaRPr lang="en-US" dirty="0"/>
                    </a:p>
                  </a:txBody>
                  <a:tcPr marL="121920" marR="121920"/>
                </a:tc>
                <a:tc>
                  <a:txBody>
                    <a:bodyPr/>
                    <a:lstStyle/>
                    <a:p>
                      <a:r>
                        <a:rPr lang="en-US" dirty="0"/>
                        <a:t>250w</a:t>
                      </a:r>
                    </a:p>
                  </a:txBody>
                  <a:tcPr marL="121920" marR="121920"/>
                </a:tc>
                <a:tc>
                  <a:txBody>
                    <a:bodyPr/>
                    <a:lstStyle/>
                    <a:p>
                      <a:r>
                        <a:rPr lang="en-US" dirty="0"/>
                        <a:t>-</a:t>
                      </a:r>
                    </a:p>
                  </a:txBody>
                  <a:tcPr marL="121920" marR="121920"/>
                </a:tc>
                <a:extLst>
                  <a:ext uri="{0D108BD9-81ED-4DB2-BD59-A6C34878D82A}">
                    <a16:rowId xmlns="" xmlns:a16="http://schemas.microsoft.com/office/drawing/2014/main" val="10001"/>
                  </a:ext>
                </a:extLst>
              </a:tr>
              <a:tr h="175260">
                <a:tc>
                  <a:txBody>
                    <a:bodyPr/>
                    <a:lstStyle/>
                    <a:p>
                      <a:r>
                        <a:rPr lang="en-US" dirty="0" smtClean="0"/>
                        <a:t>47</a:t>
                      </a:r>
                      <a:r>
                        <a:rPr lang="en-US" sz="1800" kern="1200" baseline="30000" dirty="0" smtClean="0">
                          <a:solidFill>
                            <a:schemeClr val="dk1"/>
                          </a:solidFill>
                          <a:latin typeface="+mn-lt"/>
                          <a:ea typeface="+mn-ea"/>
                          <a:cs typeface="+mn-cs"/>
                        </a:rPr>
                        <a:t>o </a:t>
                      </a:r>
                      <a:r>
                        <a:rPr lang="en-US" sz="1800" kern="1200" dirty="0" smtClean="0">
                          <a:solidFill>
                            <a:schemeClr val="dk1"/>
                          </a:solidFill>
                          <a:latin typeface="+mn-lt"/>
                          <a:ea typeface="+mn-ea"/>
                          <a:cs typeface="+mn-cs"/>
                        </a:rPr>
                        <a:t>c</a:t>
                      </a:r>
                      <a:endParaRPr lang="en-US" dirty="0"/>
                    </a:p>
                  </a:txBody>
                  <a:tcPr marL="121920" marR="121920"/>
                </a:tc>
                <a:tc>
                  <a:txBody>
                    <a:bodyPr/>
                    <a:lstStyle/>
                    <a:p>
                      <a:r>
                        <a:rPr lang="en-US" dirty="0"/>
                        <a:t>227w</a:t>
                      </a:r>
                    </a:p>
                  </a:txBody>
                  <a:tcPr marL="121920" marR="121920"/>
                </a:tc>
                <a:tc>
                  <a:txBody>
                    <a:bodyPr/>
                    <a:lstStyle/>
                    <a:p>
                      <a:r>
                        <a:rPr lang="en-US" dirty="0"/>
                        <a:t>180w</a:t>
                      </a:r>
                    </a:p>
                  </a:txBody>
                  <a:tcPr marL="121920" marR="121920"/>
                </a:tc>
                <a:extLst>
                  <a:ext uri="{0D108BD9-81ED-4DB2-BD59-A6C34878D82A}">
                    <a16:rowId xmlns="" xmlns:a16="http://schemas.microsoft.com/office/drawing/2014/main" val="10002"/>
                  </a:ext>
                </a:extLst>
              </a:tr>
              <a:tr h="175260">
                <a:tc>
                  <a:txBody>
                    <a:bodyPr/>
                    <a:lstStyle/>
                    <a:p>
                      <a:r>
                        <a:rPr lang="en-US" dirty="0" smtClean="0"/>
                        <a:t>63</a:t>
                      </a:r>
                      <a:r>
                        <a:rPr lang="en-US" sz="1800" kern="1200" baseline="30000" dirty="0" smtClean="0">
                          <a:solidFill>
                            <a:schemeClr val="dk1"/>
                          </a:solidFill>
                          <a:latin typeface="+mn-lt"/>
                          <a:ea typeface="+mn-ea"/>
                          <a:cs typeface="+mn-cs"/>
                        </a:rPr>
                        <a:t>o </a:t>
                      </a:r>
                      <a:r>
                        <a:rPr lang="en-US" sz="1800" kern="1200" dirty="0" smtClean="0">
                          <a:solidFill>
                            <a:schemeClr val="dk1"/>
                          </a:solidFill>
                          <a:latin typeface="+mn-lt"/>
                          <a:ea typeface="+mn-ea"/>
                          <a:cs typeface="+mn-cs"/>
                        </a:rPr>
                        <a:t>c</a:t>
                      </a:r>
                      <a:endParaRPr lang="en-US" dirty="0"/>
                    </a:p>
                  </a:txBody>
                  <a:tcPr marL="121920" marR="121920"/>
                </a:tc>
                <a:tc>
                  <a:txBody>
                    <a:bodyPr/>
                    <a:lstStyle/>
                    <a:p>
                      <a:r>
                        <a:rPr lang="en-US" dirty="0"/>
                        <a:t>211.1w</a:t>
                      </a:r>
                    </a:p>
                  </a:txBody>
                  <a:tcPr marL="121920" marR="121920"/>
                </a:tc>
                <a:tc>
                  <a:txBody>
                    <a:bodyPr/>
                    <a:lstStyle/>
                    <a:p>
                      <a:r>
                        <a:rPr lang="en-US" dirty="0"/>
                        <a:t>170w</a:t>
                      </a:r>
                    </a:p>
                  </a:txBody>
                  <a:tcPr marL="121920" marR="121920"/>
                </a:tc>
                <a:extLst>
                  <a:ext uri="{0D108BD9-81ED-4DB2-BD59-A6C34878D82A}">
                    <a16:rowId xmlns="" xmlns:a16="http://schemas.microsoft.com/office/drawing/2014/main" val="10003"/>
                  </a:ext>
                </a:extLst>
              </a:tr>
            </a:tbl>
          </a:graphicData>
        </a:graphic>
      </p:graphicFrame>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320800" y="228600"/>
            <a:ext cx="10363200" cy="685800"/>
          </a:xfrm>
        </p:spPr>
        <p:txBody>
          <a:bodyPr>
            <a:normAutofit fontScale="90000"/>
          </a:bodyPr>
          <a:lstStyle/>
          <a:p>
            <a:r>
              <a:rPr lang="en-US" sz="2400" b="1" dirty="0" err="1">
                <a:latin typeface="+mn-lt"/>
              </a:rPr>
              <a:t>Algorithym</a:t>
            </a:r>
            <a:r>
              <a:rPr lang="en-US" sz="2400" b="1" dirty="0">
                <a:latin typeface="+mn-lt"/>
              </a:rPr>
              <a:t> for Incremental &amp; conductance </a:t>
            </a:r>
            <a:br>
              <a:rPr lang="en-US" sz="2400" b="1" dirty="0">
                <a:latin typeface="+mn-lt"/>
              </a:rPr>
            </a:br>
            <a:r>
              <a:rPr lang="en-US" sz="2400" b="1" dirty="0" err="1">
                <a:latin typeface="+mn-lt"/>
              </a:rPr>
              <a:t>Ref:IEEE</a:t>
            </a:r>
            <a:r>
              <a:rPr lang="en-US" sz="2400" b="1" dirty="0">
                <a:latin typeface="+mn-lt"/>
              </a:rPr>
              <a:t>-Intelligent techniques for  MPPT control in PV systems</a:t>
            </a:r>
            <a:endParaRPr lang="en-US" sz="2400" dirty="0">
              <a:latin typeface="+mn-lt"/>
            </a:endParaRPr>
          </a:p>
        </p:txBody>
      </p:sp>
      <p:pic>
        <p:nvPicPr>
          <p:cNvPr id="12" name="Content Placeholder 5" descr="INC05.jpg"/>
          <p:cNvPicPr>
            <a:picLocks noGrp="1" noChangeAspect="1"/>
          </p:cNvPicPr>
          <p:nvPr>
            <p:ph sz="quarter" idx="1"/>
          </p:nvPr>
        </p:nvPicPr>
        <p:blipFill>
          <a:blip r:embed="rId2"/>
          <a:stretch>
            <a:fillRect/>
          </a:stretch>
        </p:blipFill>
        <p:spPr>
          <a:xfrm>
            <a:off x="-186006" y="1066800"/>
            <a:ext cx="12492111" cy="5486400"/>
          </a:xfr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extLst>
      <p:ext uri="{BB962C8B-B14F-4D97-AF65-F5344CB8AC3E}">
        <p14:creationId xmlns:p14="http://schemas.microsoft.com/office/powerpoint/2010/main" val="4156725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4294967295"/>
          </p:nvPr>
        </p:nvSpPr>
        <p:spPr>
          <a:xfrm>
            <a:off x="0" y="1219200"/>
            <a:ext cx="12192000" cy="5410200"/>
          </a:xfrm>
        </p:spPr>
        <p:txBody>
          <a:bodyPr/>
          <a:lstStyle/>
          <a:p>
            <a:r>
              <a:rPr lang="en-US" dirty="0"/>
              <a:t>The equations are </a:t>
            </a:r>
          </a:p>
          <a:p>
            <a:endParaRPr lang="en-US" dirty="0"/>
          </a:p>
          <a:p>
            <a:endParaRPr lang="en-US" dirty="0"/>
          </a:p>
          <a:p>
            <a:endParaRPr lang="en-US" dirty="0"/>
          </a:p>
          <a:p>
            <a:pPr>
              <a:buNone/>
            </a:pPr>
            <a:endParaRPr lang="en-US" dirty="0"/>
          </a:p>
          <a:p>
            <a:pPr>
              <a:buNone/>
            </a:pPr>
            <a:r>
              <a:rPr lang="en-US" dirty="0"/>
              <a:t>The principle of this method is to</a:t>
            </a:r>
          </a:p>
          <a:p>
            <a:pPr>
              <a:buNone/>
            </a:pPr>
            <a:r>
              <a:rPr lang="en-US" dirty="0"/>
              <a:t>judge whether the system work at MPP or work at the left</a:t>
            </a:r>
          </a:p>
          <a:p>
            <a:pPr>
              <a:buNone/>
            </a:pPr>
            <a:r>
              <a:rPr lang="en-US" dirty="0"/>
              <a:t>or the right.</a:t>
            </a:r>
          </a:p>
          <a:p>
            <a:pPr>
              <a:buNone/>
            </a:pPr>
            <a:endParaRPr lang="en-US" dirty="0"/>
          </a:p>
          <a:p>
            <a:pPr>
              <a:buNone/>
            </a:pPr>
            <a:endParaRPr lang="en-US" dirty="0"/>
          </a:p>
          <a:p>
            <a:endParaRPr lang="en-US" dirty="0"/>
          </a:p>
          <a:p>
            <a:pPr>
              <a:buNone/>
            </a:pPr>
            <a:endParaRPr lang="en-US" dirty="0"/>
          </a:p>
        </p:txBody>
      </p:sp>
      <p:pic>
        <p:nvPicPr>
          <p:cNvPr id="8" name="Picture 7" descr="C:\Users\HOME\AppData\Local\Microsoft\Windows\Temporary Internet Files\Content.Word\Simulation-and-Analysis-of-Existing-MPPT-Control-Methods-in-a-PV-Generation-System-004.jpg"/>
          <p:cNvPicPr/>
          <p:nvPr/>
        </p:nvPicPr>
        <p:blipFill>
          <a:blip r:embed="rId2"/>
          <a:srcRect/>
          <a:stretch>
            <a:fillRect/>
          </a:stretch>
        </p:blipFill>
        <p:spPr bwMode="auto">
          <a:xfrm>
            <a:off x="304800" y="1905000"/>
            <a:ext cx="6705600" cy="1828800"/>
          </a:xfrm>
          <a:prstGeom prst="rect">
            <a:avLst/>
          </a:prstGeom>
          <a:noFill/>
          <a:ln w="9525">
            <a:noFill/>
            <a:miter lim="800000"/>
            <a:headEnd/>
            <a:tailEnd/>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03200" y="678426"/>
            <a:ext cx="11988800" cy="5950974"/>
          </a:xfrm>
        </p:spPr>
        <p:txBody>
          <a:bodyPr>
            <a:normAutofit fontScale="85000" lnSpcReduction="20000"/>
          </a:bodyPr>
          <a:lstStyle/>
          <a:p>
            <a:pPr>
              <a:buNone/>
            </a:pPr>
            <a:r>
              <a:rPr lang="en-US" sz="2700" dirty="0" smtClean="0">
                <a:latin typeface="Times New Roman" pitchFamily="18" charset="0"/>
                <a:cs typeface="Times New Roman" pitchFamily="18" charset="0"/>
              </a:rPr>
              <a:t>          </a:t>
            </a:r>
          </a:p>
          <a:p>
            <a:pPr>
              <a:buNone/>
            </a:pPr>
            <a:endParaRPr lang="en-US" sz="2700" dirty="0" smtClean="0">
              <a:latin typeface="Times New Roman" pitchFamily="18" charset="0"/>
              <a:cs typeface="Times New Roman" pitchFamily="18" charset="0"/>
            </a:endParaRPr>
          </a:p>
          <a:p>
            <a:pPr>
              <a:buNone/>
            </a:pPr>
            <a:r>
              <a:rPr lang="en-US" sz="2700" dirty="0" smtClean="0">
                <a:latin typeface="Times New Roman" pitchFamily="18" charset="0"/>
                <a:cs typeface="Times New Roman" pitchFamily="18" charset="0"/>
              </a:rPr>
              <a:t>     Therefore</a:t>
            </a:r>
            <a:r>
              <a:rPr lang="en-US" sz="2700" dirty="0">
                <a:latin typeface="Times New Roman" pitchFamily="18" charset="0"/>
                <a:cs typeface="Times New Roman" pitchFamily="18" charset="0"/>
              </a:rPr>
              <a:t>, by analyzing the derivative, one can </a:t>
            </a:r>
            <a:r>
              <a:rPr lang="en-US" sz="2700" dirty="0" err="1">
                <a:latin typeface="Times New Roman" pitchFamily="18" charset="0"/>
                <a:cs typeface="Times New Roman" pitchFamily="18" charset="0"/>
              </a:rPr>
              <a:t>testwhether</a:t>
            </a:r>
            <a:r>
              <a:rPr lang="en-US" sz="2700" dirty="0">
                <a:latin typeface="Times New Roman" pitchFamily="18" charset="0"/>
                <a:cs typeface="Times New Roman" pitchFamily="18" charset="0"/>
              </a:rPr>
              <a:t> the PV generator is operating at its MPP or </a:t>
            </a:r>
            <a:r>
              <a:rPr lang="en-US" sz="2700" dirty="0" err="1">
                <a:latin typeface="Times New Roman" pitchFamily="18" charset="0"/>
                <a:cs typeface="Times New Roman" pitchFamily="18" charset="0"/>
              </a:rPr>
              <a:t>farfrom</a:t>
            </a:r>
            <a:r>
              <a:rPr lang="en-US" sz="2700" dirty="0">
                <a:latin typeface="Times New Roman" pitchFamily="18" charset="0"/>
                <a:cs typeface="Times New Roman" pitchFamily="18" charset="0"/>
              </a:rPr>
              <a:t> it using equations (4) - (6).</a:t>
            </a:r>
          </a:p>
          <a:p>
            <a:pPr>
              <a:buNone/>
            </a:pPr>
            <a:endParaRPr lang="en-US" sz="2900" dirty="0">
              <a:latin typeface="Times New Roman" pitchFamily="18" charset="0"/>
              <a:cs typeface="Times New Roman" pitchFamily="18" charset="0"/>
            </a:endParaRPr>
          </a:p>
          <a:p>
            <a:pPr>
              <a:buNone/>
            </a:pPr>
            <a:endParaRPr lang="en-US" sz="2900" dirty="0">
              <a:latin typeface="Times New Roman" pitchFamily="18" charset="0"/>
              <a:cs typeface="Times New Roman" pitchFamily="18" charset="0"/>
            </a:endParaRPr>
          </a:p>
          <a:p>
            <a:pPr>
              <a:buNone/>
            </a:pPr>
            <a:endParaRPr lang="en-US" sz="2900" dirty="0">
              <a:latin typeface="Times New Roman" pitchFamily="18" charset="0"/>
              <a:cs typeface="Times New Roman" pitchFamily="18" charset="0"/>
            </a:endParaRPr>
          </a:p>
          <a:p>
            <a:pPr>
              <a:buNone/>
            </a:pPr>
            <a:endParaRPr lang="en-US" sz="2900" dirty="0">
              <a:latin typeface="Times New Roman" pitchFamily="18" charset="0"/>
              <a:cs typeface="Times New Roman" pitchFamily="18" charset="0"/>
            </a:endParaRPr>
          </a:p>
          <a:p>
            <a:pPr>
              <a:buNone/>
            </a:pPr>
            <a:endParaRPr lang="en-US" sz="2900" dirty="0">
              <a:latin typeface="Times New Roman" pitchFamily="18" charset="0"/>
              <a:cs typeface="Times New Roman" pitchFamily="18" charset="0"/>
            </a:endParaRPr>
          </a:p>
          <a:p>
            <a:pPr>
              <a:buNone/>
            </a:pPr>
            <a:endParaRPr lang="en-US" sz="2900" dirty="0">
              <a:latin typeface="Times New Roman" pitchFamily="18" charset="0"/>
              <a:cs typeface="Times New Roman" pitchFamily="18" charset="0"/>
            </a:endParaRPr>
          </a:p>
          <a:p>
            <a:pPr>
              <a:buNone/>
            </a:pPr>
            <a:r>
              <a:rPr lang="en-US" sz="2900" dirty="0">
                <a:latin typeface="Times New Roman" pitchFamily="18" charset="0"/>
                <a:cs typeface="Times New Roman" pitchFamily="18" charset="0"/>
              </a:rPr>
              <a:t>conductance (Δ </a:t>
            </a:r>
            <a:r>
              <a:rPr lang="en-US" sz="2900" i="1" dirty="0">
                <a:latin typeface="Times New Roman" pitchFamily="18" charset="0"/>
                <a:cs typeface="Times New Roman" pitchFamily="18" charset="0"/>
              </a:rPr>
              <a:t>I</a:t>
            </a:r>
            <a:r>
              <a:rPr lang="en-US" sz="2900" dirty="0">
                <a:latin typeface="Times New Roman" pitchFamily="18" charset="0"/>
                <a:cs typeface="Times New Roman" pitchFamily="18" charset="0"/>
              </a:rPr>
              <a:t>/Δ</a:t>
            </a:r>
            <a:r>
              <a:rPr lang="en-US" sz="2900" i="1" dirty="0">
                <a:latin typeface="Times New Roman" pitchFamily="18" charset="0"/>
                <a:cs typeface="Times New Roman" pitchFamily="18" charset="0"/>
              </a:rPr>
              <a:t>V</a:t>
            </a:r>
            <a:r>
              <a:rPr lang="en-US" sz="2900" dirty="0">
                <a:latin typeface="Times New Roman" pitchFamily="18" charset="0"/>
                <a:cs typeface="Times New Roman" pitchFamily="18" charset="0"/>
              </a:rPr>
              <a:t>). </a:t>
            </a:r>
            <a:r>
              <a:rPr lang="en-US" sz="2900" i="1" dirty="0" err="1">
                <a:latin typeface="Times New Roman" pitchFamily="18" charset="0"/>
                <a:cs typeface="Times New Roman" pitchFamily="18" charset="0"/>
              </a:rPr>
              <a:t>Vref</a:t>
            </a:r>
            <a:r>
              <a:rPr lang="en-US" sz="2900" i="1" dirty="0">
                <a:latin typeface="Times New Roman" pitchFamily="18" charset="0"/>
                <a:cs typeface="Times New Roman" pitchFamily="18" charset="0"/>
              </a:rPr>
              <a:t> </a:t>
            </a:r>
            <a:r>
              <a:rPr lang="en-US" sz="2900" dirty="0">
                <a:latin typeface="Times New Roman" pitchFamily="18" charset="0"/>
                <a:cs typeface="Times New Roman" pitchFamily="18" charset="0"/>
              </a:rPr>
              <a:t>is the reference voltage at</a:t>
            </a:r>
          </a:p>
          <a:p>
            <a:pPr>
              <a:buNone/>
            </a:pPr>
            <a:r>
              <a:rPr lang="en-US" sz="2900" dirty="0">
                <a:latin typeface="Times New Roman" pitchFamily="18" charset="0"/>
                <a:cs typeface="Times New Roman" pitchFamily="18" charset="0"/>
              </a:rPr>
              <a:t>which the PV array is forced to operate. Once the MPP is</a:t>
            </a:r>
          </a:p>
          <a:p>
            <a:pPr>
              <a:buNone/>
            </a:pPr>
            <a:r>
              <a:rPr lang="en-US" sz="2900" dirty="0">
                <a:latin typeface="Times New Roman" pitchFamily="18" charset="0"/>
                <a:cs typeface="Times New Roman" pitchFamily="18" charset="0"/>
              </a:rPr>
              <a:t>reached, the operation of the PV array is maintained at this</a:t>
            </a:r>
          </a:p>
          <a:p>
            <a:pPr>
              <a:buNone/>
            </a:pPr>
            <a:r>
              <a:rPr lang="en-US" sz="2900" dirty="0">
                <a:latin typeface="Times New Roman" pitchFamily="18" charset="0"/>
                <a:cs typeface="Times New Roman" pitchFamily="18" charset="0"/>
              </a:rPr>
              <a:t>point unless a change in Δ</a:t>
            </a:r>
            <a:r>
              <a:rPr lang="en-US" sz="2900" i="1" dirty="0">
                <a:latin typeface="Times New Roman" pitchFamily="18" charset="0"/>
                <a:cs typeface="Times New Roman" pitchFamily="18" charset="0"/>
              </a:rPr>
              <a:t>I </a:t>
            </a:r>
            <a:r>
              <a:rPr lang="en-US" sz="2900" dirty="0">
                <a:latin typeface="Times New Roman" pitchFamily="18" charset="0"/>
                <a:cs typeface="Times New Roman" pitchFamily="18" charset="0"/>
              </a:rPr>
              <a:t>is noted, indicating a change</a:t>
            </a:r>
          </a:p>
          <a:p>
            <a:pPr>
              <a:buNone/>
            </a:pPr>
            <a:r>
              <a:rPr lang="en-US" sz="2900" dirty="0">
                <a:latin typeface="Times New Roman" pitchFamily="18" charset="0"/>
                <a:cs typeface="Times New Roman" pitchFamily="18" charset="0"/>
              </a:rPr>
              <a:t>in atmospheric conditions and the MPP</a:t>
            </a:r>
          </a:p>
          <a:p>
            <a:endParaRPr lang="en-US" dirty="0"/>
          </a:p>
          <a:p>
            <a:pPr>
              <a:buNone/>
            </a:pPr>
            <a:endParaRPr lang="en-US" dirty="0"/>
          </a:p>
          <a:p>
            <a:endParaRPr lang="en-US" dirty="0"/>
          </a:p>
        </p:txBody>
      </p:sp>
      <p:pic>
        <p:nvPicPr>
          <p:cNvPr id="7" name="Picture 6" descr="C:\Users\HOME\AppData\Local\Microsoft\Windows\Temporary Internet Files\Content.Word\Simulation-and-Analysis-of-Existing-MPPT-Control-Methods-in-a-PV-Generation-System-004.jpg"/>
          <p:cNvPicPr/>
          <p:nvPr/>
        </p:nvPicPr>
        <p:blipFill>
          <a:blip r:embed="rId2"/>
          <a:srcRect/>
          <a:stretch>
            <a:fillRect/>
          </a:stretch>
        </p:blipFill>
        <p:spPr bwMode="auto">
          <a:xfrm>
            <a:off x="979949" y="1934497"/>
            <a:ext cx="6604000" cy="2003323"/>
          </a:xfrm>
          <a:prstGeom prst="rect">
            <a:avLst/>
          </a:prstGeom>
          <a:noFill/>
          <a:ln w="9525">
            <a:noFill/>
            <a:miter lim="800000"/>
            <a:headEnd/>
            <a:tailEnd/>
          </a:ln>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 xmlns:a16="http://schemas.microsoft.com/office/drawing/2014/main" id="{C19BD3C7-E6A3-4892-A69D-A2F7887A7364}"/>
              </a:ext>
            </a:extLst>
          </p:cNvPr>
          <p:cNvPicPr>
            <a:picLocks noChangeAspect="1"/>
          </p:cNvPicPr>
          <p:nvPr/>
        </p:nvPicPr>
        <p:blipFill>
          <a:blip r:embed="rId2"/>
          <a:stretch>
            <a:fillRect/>
          </a:stretch>
        </p:blipFill>
        <p:spPr>
          <a:xfrm>
            <a:off x="1895944" y="3362801"/>
            <a:ext cx="8400113" cy="132398"/>
          </a:xfrm>
          <a:prstGeom prst="rect">
            <a:avLst/>
          </a:prstGeom>
        </p:spPr>
      </p:pic>
      <p:sp>
        <p:nvSpPr>
          <p:cNvPr id="2" name="Title 1">
            <a:extLst>
              <a:ext uri="{FF2B5EF4-FFF2-40B4-BE49-F238E27FC236}">
                <a16:creationId xmlns="" xmlns:a16="http://schemas.microsoft.com/office/drawing/2014/main" id="{AB666C8A-1FA2-45C7-988D-C34D94B12F65}"/>
              </a:ext>
            </a:extLst>
          </p:cNvPr>
          <p:cNvSpPr>
            <a:spLocks noGrp="1"/>
          </p:cNvSpPr>
          <p:nvPr>
            <p:ph type="title"/>
          </p:nvPr>
        </p:nvSpPr>
        <p:spPr/>
        <p:txBody>
          <a:bodyPr>
            <a:normAutofit fontScale="90000"/>
          </a:bodyPr>
          <a:lstStyle/>
          <a:p>
            <a:r>
              <a:rPr lang="en-US" dirty="0" smtClean="0">
                <a:solidFill>
                  <a:schemeClr val="accent2"/>
                </a:solidFill>
                <a:latin typeface="+mn-lt"/>
              </a:rPr>
              <a:t>              Table-4 </a:t>
            </a:r>
            <a:r>
              <a:rPr lang="en-US" dirty="0">
                <a:solidFill>
                  <a:schemeClr val="accent2"/>
                </a:solidFill>
                <a:latin typeface="+mn-lt"/>
              </a:rPr>
              <a:t>Ratings of  KLEF Solar Power </a:t>
            </a:r>
            <a:r>
              <a:rPr lang="en-US" dirty="0" smtClean="0">
                <a:solidFill>
                  <a:schemeClr val="accent2"/>
                </a:solidFill>
                <a:latin typeface="+mn-lt"/>
              </a:rPr>
              <a:t>system (69kw)</a:t>
            </a:r>
            <a:endParaRPr lang="en-IN" dirty="0">
              <a:solidFill>
                <a:schemeClr val="accent2"/>
              </a:solidFill>
              <a:latin typeface="+mn-lt"/>
            </a:endParaRPr>
          </a:p>
        </p:txBody>
      </p:sp>
      <p:graphicFrame>
        <p:nvGraphicFramePr>
          <p:cNvPr id="6" name="Content Placeholder 5">
            <a:extLst>
              <a:ext uri="{FF2B5EF4-FFF2-40B4-BE49-F238E27FC236}">
                <a16:creationId xmlns="" xmlns:a16="http://schemas.microsoft.com/office/drawing/2014/main" id="{0962440E-5DF1-4AF1-A9D0-39A1BA108E85}"/>
              </a:ext>
            </a:extLst>
          </p:cNvPr>
          <p:cNvGraphicFramePr>
            <a:graphicFrameLocks noGrp="1"/>
          </p:cNvGraphicFramePr>
          <p:nvPr>
            <p:ph sz="quarter" idx="1"/>
            <p:extLst>
              <p:ext uri="{D42A27DB-BD31-4B8C-83A1-F6EECF244321}">
                <p14:modId xmlns:p14="http://schemas.microsoft.com/office/powerpoint/2010/main" val="4132490407"/>
              </p:ext>
            </p:extLst>
          </p:nvPr>
        </p:nvGraphicFramePr>
        <p:xfrm>
          <a:off x="812802" y="1692276"/>
          <a:ext cx="10769598" cy="4175124"/>
        </p:xfrm>
        <a:graphic>
          <a:graphicData uri="http://schemas.openxmlformats.org/drawingml/2006/table">
            <a:tbl>
              <a:tblPr firstRow="1" firstCol="1" bandRow="1">
                <a:tableStyleId>{5C22544A-7EE6-4342-B048-85BDC9FD1C3A}</a:tableStyleId>
              </a:tblPr>
              <a:tblGrid>
                <a:gridCol w="3496173">
                  <a:extLst>
                    <a:ext uri="{9D8B030D-6E8A-4147-A177-3AD203B41FA5}">
                      <a16:colId xmlns="" xmlns:a16="http://schemas.microsoft.com/office/drawing/2014/main" val="2842460215"/>
                    </a:ext>
                  </a:extLst>
                </a:gridCol>
                <a:gridCol w="2424475">
                  <a:extLst>
                    <a:ext uri="{9D8B030D-6E8A-4147-A177-3AD203B41FA5}">
                      <a16:colId xmlns="" xmlns:a16="http://schemas.microsoft.com/office/drawing/2014/main" val="350046747"/>
                    </a:ext>
                  </a:extLst>
                </a:gridCol>
                <a:gridCol w="2424475">
                  <a:extLst>
                    <a:ext uri="{9D8B030D-6E8A-4147-A177-3AD203B41FA5}">
                      <a16:colId xmlns="" xmlns:a16="http://schemas.microsoft.com/office/drawing/2014/main" val="2371224401"/>
                    </a:ext>
                  </a:extLst>
                </a:gridCol>
                <a:gridCol w="2424475">
                  <a:extLst>
                    <a:ext uri="{9D8B030D-6E8A-4147-A177-3AD203B41FA5}">
                      <a16:colId xmlns="" xmlns:a16="http://schemas.microsoft.com/office/drawing/2014/main" val="2855259998"/>
                    </a:ext>
                  </a:extLst>
                </a:gridCol>
              </a:tblGrid>
              <a:tr h="325500">
                <a:tc>
                  <a:txBody>
                    <a:bodyPr/>
                    <a:lstStyle/>
                    <a:p>
                      <a:pPr>
                        <a:lnSpc>
                          <a:spcPct val="107000"/>
                        </a:lnSpc>
                        <a:spcAft>
                          <a:spcPts val="0"/>
                        </a:spcAft>
                      </a:pPr>
                      <a:r>
                        <a:rPr lang="en-US" sz="1600" dirty="0">
                          <a:effectLst/>
                        </a:rPr>
                        <a:t>Specifications </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System 1</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System2</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System3</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3711298713"/>
                  </a:ext>
                </a:extLst>
              </a:tr>
              <a:tr h="325500">
                <a:tc>
                  <a:txBody>
                    <a:bodyPr/>
                    <a:lstStyle/>
                    <a:p>
                      <a:pPr>
                        <a:lnSpc>
                          <a:spcPct val="107000"/>
                        </a:lnSpc>
                        <a:spcAft>
                          <a:spcPts val="0"/>
                        </a:spcAft>
                      </a:pPr>
                      <a:r>
                        <a:rPr lang="en-US" sz="1600" dirty="0" err="1">
                          <a:effectLst/>
                        </a:rPr>
                        <a:t>PVmodules</a:t>
                      </a:r>
                      <a:r>
                        <a:rPr lang="en-US" sz="1600" dirty="0">
                          <a:effectLst/>
                        </a:rPr>
                        <a:t> (</a:t>
                      </a:r>
                      <a:r>
                        <a:rPr lang="en-US" sz="1600" dirty="0" err="1">
                          <a:effectLst/>
                        </a:rPr>
                        <a:t>nos</a:t>
                      </a:r>
                      <a:r>
                        <a:rPr lang="en-US" sz="1600" dirty="0">
                          <a:effectLst/>
                        </a:rPr>
                        <a:t>)</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108</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60</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108</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4009801419"/>
                  </a:ext>
                </a:extLst>
              </a:tr>
              <a:tr h="656395">
                <a:tc>
                  <a:txBody>
                    <a:bodyPr/>
                    <a:lstStyle/>
                    <a:p>
                      <a:pPr>
                        <a:lnSpc>
                          <a:spcPct val="107000"/>
                        </a:lnSpc>
                        <a:spcAft>
                          <a:spcPts val="0"/>
                        </a:spcAft>
                      </a:pPr>
                      <a:r>
                        <a:rPr lang="en-US" sz="1600">
                          <a:effectLst/>
                        </a:rPr>
                        <a:t>Power from PV aray(KW)</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27kw</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15kw</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27kw</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3624646073"/>
                  </a:ext>
                </a:extLst>
              </a:tr>
              <a:tr h="656395">
                <a:tc>
                  <a:txBody>
                    <a:bodyPr/>
                    <a:lstStyle/>
                    <a:p>
                      <a:pPr>
                        <a:lnSpc>
                          <a:spcPct val="107000"/>
                        </a:lnSpc>
                        <a:spcAft>
                          <a:spcPts val="0"/>
                        </a:spcAft>
                      </a:pPr>
                      <a:r>
                        <a:rPr lang="en-US" sz="1600">
                          <a:effectLst/>
                        </a:rPr>
                        <a:t>Technique used by mppt</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Perturb&amp;</a:t>
                      </a:r>
                      <a:endParaRPr lang="en-IN" sz="1200">
                        <a:effectLst/>
                      </a:endParaRPr>
                    </a:p>
                    <a:p>
                      <a:pPr>
                        <a:lnSpc>
                          <a:spcPct val="107000"/>
                        </a:lnSpc>
                        <a:spcAft>
                          <a:spcPts val="0"/>
                        </a:spcAft>
                      </a:pPr>
                      <a:r>
                        <a:rPr lang="en-US" sz="1600">
                          <a:effectLst/>
                        </a:rPr>
                        <a:t>observe</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Perturb&amp;</a:t>
                      </a:r>
                      <a:endParaRPr lang="en-IN" sz="1200">
                        <a:effectLst/>
                      </a:endParaRPr>
                    </a:p>
                    <a:p>
                      <a:pPr>
                        <a:lnSpc>
                          <a:spcPct val="107000"/>
                        </a:lnSpc>
                        <a:spcAft>
                          <a:spcPts val="0"/>
                        </a:spcAft>
                      </a:pPr>
                      <a:r>
                        <a:rPr lang="en-US" sz="1600">
                          <a:effectLst/>
                        </a:rPr>
                        <a:t>observe</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Perturb&amp;</a:t>
                      </a:r>
                      <a:endParaRPr lang="en-IN" sz="1200">
                        <a:effectLst/>
                      </a:endParaRPr>
                    </a:p>
                    <a:p>
                      <a:pPr>
                        <a:lnSpc>
                          <a:spcPct val="107000"/>
                        </a:lnSpc>
                        <a:spcAft>
                          <a:spcPts val="0"/>
                        </a:spcAft>
                      </a:pPr>
                      <a:r>
                        <a:rPr lang="en-US" sz="1600">
                          <a:effectLst/>
                        </a:rPr>
                        <a:t>observe</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2513907357"/>
                  </a:ext>
                </a:extLst>
              </a:tr>
              <a:tr h="494450">
                <a:tc>
                  <a:txBody>
                    <a:bodyPr/>
                    <a:lstStyle/>
                    <a:p>
                      <a:pPr>
                        <a:lnSpc>
                          <a:spcPct val="107000"/>
                        </a:lnSpc>
                        <a:spcAft>
                          <a:spcPts val="0"/>
                        </a:spcAft>
                      </a:pPr>
                      <a:r>
                        <a:rPr lang="en-US" sz="1600">
                          <a:effectLst/>
                        </a:rPr>
                        <a:t>Dc link voltage </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760v</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760v</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760v</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720383869"/>
                  </a:ext>
                </a:extLst>
              </a:tr>
              <a:tr h="484786">
                <a:tc>
                  <a:txBody>
                    <a:bodyPr/>
                    <a:lstStyle/>
                    <a:p>
                      <a:pPr>
                        <a:lnSpc>
                          <a:spcPct val="107000"/>
                        </a:lnSpc>
                        <a:spcAft>
                          <a:spcPts val="0"/>
                        </a:spcAft>
                      </a:pPr>
                      <a:r>
                        <a:rPr lang="en-US" sz="1600">
                          <a:effectLst/>
                        </a:rPr>
                        <a:t>Inverter (KVA)</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30KVA</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15KVA</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30KVA</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1295875779"/>
                  </a:ext>
                </a:extLst>
              </a:tr>
              <a:tr h="747312">
                <a:tc>
                  <a:txBody>
                    <a:bodyPr/>
                    <a:lstStyle/>
                    <a:p>
                      <a:pPr>
                        <a:lnSpc>
                          <a:spcPct val="107000"/>
                        </a:lnSpc>
                        <a:spcAft>
                          <a:spcPts val="0"/>
                        </a:spcAft>
                      </a:pPr>
                      <a:r>
                        <a:rPr lang="en-US" sz="1600">
                          <a:effectLst/>
                        </a:rPr>
                        <a:t>Inverter type</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3 level IGBT bridger</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3 level IGBT bridge</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3 level IGBT bridge</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1660385729"/>
                  </a:ext>
                </a:extLst>
              </a:tr>
              <a:tr h="484786">
                <a:tc>
                  <a:txBody>
                    <a:bodyPr/>
                    <a:lstStyle/>
                    <a:p>
                      <a:pPr>
                        <a:lnSpc>
                          <a:spcPct val="107000"/>
                        </a:lnSpc>
                        <a:spcAft>
                          <a:spcPts val="0"/>
                        </a:spcAft>
                      </a:pPr>
                      <a:r>
                        <a:rPr lang="en-US" sz="1600">
                          <a:effectLst/>
                        </a:rPr>
                        <a:t>Inverter control </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SRF </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SRF </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SRF </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2734260005"/>
                  </a:ext>
                </a:extLst>
              </a:tr>
            </a:tbl>
          </a:graphicData>
        </a:graphic>
      </p:graphicFrame>
      <p:sp>
        <p:nvSpPr>
          <p:cNvPr id="7" name="Rectangle 2">
            <a:extLst>
              <a:ext uri="{FF2B5EF4-FFF2-40B4-BE49-F238E27FC236}">
                <a16:creationId xmlns="" xmlns:a16="http://schemas.microsoft.com/office/drawing/2014/main" id="{1C3F98B9-4C2A-4ACE-9113-D082B5FF7A6C}"/>
              </a:ext>
            </a:extLst>
          </p:cNvPr>
          <p:cNvSpPr>
            <a:spLocks noChangeArrowheads="1"/>
          </p:cNvSpPr>
          <p:nvPr/>
        </p:nvSpPr>
        <p:spPr bwMode="auto">
          <a:xfrm>
            <a:off x="0" y="0"/>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extLst>
      <p:ext uri="{BB962C8B-B14F-4D97-AF65-F5344CB8AC3E}">
        <p14:creationId xmlns:p14="http://schemas.microsoft.com/office/powerpoint/2010/main" val="1345931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00549"/>
          </a:xfrm>
        </p:spPr>
        <p:txBody>
          <a:bodyPr>
            <a:normAutofit fontScale="90000"/>
          </a:bodyPr>
          <a:lstStyle/>
          <a:p>
            <a:endParaRPr lang="en-US" dirty="0"/>
          </a:p>
        </p:txBody>
      </p:sp>
      <p:sp>
        <p:nvSpPr>
          <p:cNvPr id="3" name="Content Placeholder 2"/>
          <p:cNvSpPr>
            <a:spLocks noGrp="1"/>
          </p:cNvSpPr>
          <p:nvPr>
            <p:ph idx="1"/>
          </p:nvPr>
        </p:nvSpPr>
        <p:spPr>
          <a:xfrm>
            <a:off x="609600" y="840659"/>
            <a:ext cx="10972800" cy="5766618"/>
          </a:xfrm>
        </p:spPr>
        <p:txBody>
          <a:bodyPr>
            <a:normAutofit/>
          </a:bodyPr>
          <a:lstStyle/>
          <a:p>
            <a:r>
              <a:rPr lang="en-US" sz="2800" dirty="0" smtClean="0">
                <a:latin typeface="Times New Roman" pitchFamily="18" charset="0"/>
                <a:cs typeface="Times New Roman" pitchFamily="18" charset="0"/>
              </a:rPr>
              <a:t>System-1-27kw   18Mx6S=108</a:t>
            </a:r>
          </a:p>
          <a:p>
            <a:r>
              <a:rPr lang="en-US" sz="2800" dirty="0" smtClean="0">
                <a:latin typeface="Times New Roman" pitchFamily="18" charset="0"/>
                <a:cs typeface="Times New Roman" pitchFamily="18" charset="0"/>
              </a:rPr>
              <a:t>System2-17kw     17Mx4S=68</a:t>
            </a:r>
          </a:p>
          <a:p>
            <a:r>
              <a:rPr lang="en-US" sz="2800" dirty="0" smtClean="0">
                <a:latin typeface="Times New Roman" pitchFamily="18" charset="0"/>
                <a:cs typeface="Times New Roman" pitchFamily="18" charset="0"/>
              </a:rPr>
              <a:t>System3-25kw     20X5=100</a:t>
            </a:r>
          </a:p>
          <a:p>
            <a:pPr>
              <a:buNone/>
            </a:pPr>
            <a:r>
              <a:rPr lang="en-US" sz="2800" dirty="0" smtClean="0">
                <a:latin typeface="Times New Roman" pitchFamily="18" charset="0"/>
                <a:cs typeface="Times New Roman" pitchFamily="18" charset="0"/>
              </a:rPr>
              <a:t>      Total:69kw            Total:276 </a:t>
            </a:r>
            <a:r>
              <a:rPr lang="en-US" sz="2800" dirty="0" err="1" smtClean="0">
                <a:latin typeface="Times New Roman" pitchFamily="18" charset="0"/>
                <a:cs typeface="Times New Roman" pitchFamily="18" charset="0"/>
              </a:rPr>
              <a:t>nos</a:t>
            </a:r>
            <a:endParaRPr 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  Data sheet:</a:t>
            </a:r>
          </a:p>
          <a:p>
            <a:pPr>
              <a:buNone/>
            </a:pP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Vmpp</a:t>
            </a:r>
            <a:r>
              <a:rPr lang="en-US" sz="2800" dirty="0" smtClean="0">
                <a:latin typeface="Times New Roman" pitchFamily="18" charset="0"/>
                <a:cs typeface="Times New Roman" pitchFamily="18" charset="0"/>
              </a:rPr>
              <a:t>=30.7</a:t>
            </a:r>
          </a:p>
          <a:p>
            <a:pPr>
              <a:buNone/>
            </a:pP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Impp</a:t>
            </a:r>
            <a:r>
              <a:rPr lang="en-US" sz="2800" dirty="0" smtClean="0">
                <a:latin typeface="Times New Roman" pitchFamily="18" charset="0"/>
                <a:cs typeface="Times New Roman" pitchFamily="18" charset="0"/>
              </a:rPr>
              <a:t>=8.16</a:t>
            </a:r>
          </a:p>
          <a:p>
            <a:pPr>
              <a:buNone/>
            </a:pPr>
            <a:r>
              <a:rPr lang="en-US" sz="2800" dirty="0" smtClean="0">
                <a:latin typeface="Times New Roman" pitchFamily="18" charset="0"/>
                <a:cs typeface="Times New Roman" pitchFamily="18" charset="0"/>
              </a:rPr>
              <a:t>   Pm=</a:t>
            </a:r>
            <a:r>
              <a:rPr lang="en-US" sz="2800" dirty="0" err="1" smtClean="0">
                <a:latin typeface="Times New Roman" pitchFamily="18" charset="0"/>
                <a:cs typeface="Times New Roman" pitchFamily="18" charset="0"/>
              </a:rPr>
              <a:t>VmppxImpp</a:t>
            </a:r>
            <a:r>
              <a:rPr lang="en-US" sz="2800" dirty="0" smtClean="0">
                <a:latin typeface="Times New Roman" pitchFamily="18" charset="0"/>
                <a:cs typeface="Times New Roman" pitchFamily="18" charset="0"/>
              </a:rPr>
              <a:t>=250W  </a:t>
            </a:r>
          </a:p>
          <a:p>
            <a:pPr>
              <a:buNone/>
            </a:pPr>
            <a:endParaRPr lang="en-US" dirty="0"/>
          </a:p>
        </p:txBody>
      </p:sp>
      <p:sp>
        <p:nvSpPr>
          <p:cNvPr id="4" name="Slide Number Placeholder 3"/>
          <p:cNvSpPr>
            <a:spLocks noGrp="1"/>
          </p:cNvSpPr>
          <p:nvPr>
            <p:ph type="sldNum" sz="quarter" idx="12"/>
          </p:nvPr>
        </p:nvSpPr>
        <p:spPr/>
        <p:txBody>
          <a:bodyPr/>
          <a:lstStyle/>
          <a:p>
            <a:fld id="{B0BE79A5-BC59-4C44-A9ED-D437F3444944}"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10" y="0"/>
            <a:ext cx="11213690" cy="1417638"/>
          </a:xfrm>
        </p:spPr>
        <p:txBody>
          <a:bodyPr>
            <a:normAutofit fontScale="90000"/>
          </a:bodyPr>
          <a:lstStyle/>
          <a:p>
            <a:pPr lvl="1"/>
            <a:r>
              <a:rPr lang="en-US" b="1" i="1" dirty="0" smtClean="0">
                <a:solidFill>
                  <a:schemeClr val="accent2"/>
                </a:solidFill>
              </a:rPr>
              <a:t>                              </a:t>
            </a:r>
            <a:r>
              <a:rPr lang="en-US" b="1" dirty="0" smtClean="0">
                <a:solidFill>
                  <a:schemeClr val="tx1"/>
                </a:solidFill>
              </a:rPr>
              <a:t>Observation </a:t>
            </a:r>
            <a:r>
              <a:rPr lang="en-US" b="1" dirty="0">
                <a:solidFill>
                  <a:schemeClr val="tx1"/>
                </a:solidFill>
              </a:rPr>
              <a:t>IV: Power -Time characteristics of MPPT Model as a function of  variable irradiance </a:t>
            </a:r>
            <a:r>
              <a:rPr lang="en-US" b="1" dirty="0" smtClean="0">
                <a:solidFill>
                  <a:schemeClr val="tx1"/>
                </a:solidFill>
              </a:rPr>
              <a:t>                 		and   variable </a:t>
            </a:r>
            <a:r>
              <a:rPr lang="en-US" b="1" dirty="0">
                <a:solidFill>
                  <a:schemeClr val="tx1"/>
                </a:solidFill>
              </a:rPr>
              <a:t>temperature.( Inc-con </a:t>
            </a:r>
            <a:r>
              <a:rPr lang="en-US" b="1" dirty="0" err="1">
                <a:solidFill>
                  <a:schemeClr val="tx1"/>
                </a:solidFill>
              </a:rPr>
              <a:t>algorithym</a:t>
            </a:r>
            <a:r>
              <a:rPr lang="en-US" b="1" dirty="0">
                <a:solidFill>
                  <a:schemeClr val="tx1"/>
                </a:solidFill>
              </a:rPr>
              <a:t> + integral regulator).</a:t>
            </a:r>
            <a:r>
              <a:rPr lang="en-US" sz="3200" b="1" i="1" dirty="0">
                <a:solidFill>
                  <a:schemeClr val="accent2"/>
                </a:solidFill>
              </a:rPr>
              <a:t/>
            </a:r>
            <a:br>
              <a:rPr lang="en-US" sz="3200" b="1" i="1" dirty="0">
                <a:solidFill>
                  <a:schemeClr val="accent2"/>
                </a:solidFill>
              </a:rPr>
            </a:br>
            <a:r>
              <a:rPr lang="en-US" b="1" i="1" dirty="0">
                <a:solidFill>
                  <a:schemeClr val="accent2"/>
                </a:solidFill>
              </a:rPr>
              <a:t> </a:t>
            </a:r>
            <a:r>
              <a:rPr lang="en-US" sz="3200" dirty="0"/>
              <a:t/>
            </a:r>
            <a:br>
              <a:rPr lang="en-US" sz="3200" dirty="0"/>
            </a:br>
            <a:endParaRPr lang="en-US" dirty="0"/>
          </a:p>
        </p:txBody>
      </p:sp>
      <p:pic>
        <p:nvPicPr>
          <p:cNvPr id="4" name="Content Placeholder 3"/>
          <p:cNvPicPr>
            <a:picLocks noGrp="1"/>
          </p:cNvPicPr>
          <p:nvPr>
            <p:ph sz="quarter" idx="1"/>
          </p:nvPr>
        </p:nvPicPr>
        <p:blipFill>
          <a:blip r:embed="rId2" cstate="print"/>
          <a:srcRect/>
          <a:stretch>
            <a:fillRect/>
          </a:stretch>
        </p:blipFill>
        <p:spPr bwMode="auto">
          <a:xfrm>
            <a:off x="914400" y="970612"/>
            <a:ext cx="10668000" cy="4992976"/>
          </a:xfrm>
          <a:prstGeom prst="rect">
            <a:avLst/>
          </a:prstGeom>
          <a:noFill/>
          <a:ln w="9525">
            <a:noFill/>
            <a:miter lim="800000"/>
            <a:headEnd/>
            <a:tailEnd/>
          </a:ln>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212059"/>
          </a:xfrm>
        </p:spPr>
        <p:txBody>
          <a:bodyPr>
            <a:normAutofit fontScale="90000"/>
          </a:bodyPr>
          <a:lstStyle/>
          <a:p>
            <a:endParaRPr lang="en-US" dirty="0"/>
          </a:p>
        </p:txBody>
      </p:sp>
      <p:pic>
        <p:nvPicPr>
          <p:cNvPr id="4" name="Content Placeholder 3"/>
          <p:cNvPicPr>
            <a:picLocks noGrp="1"/>
          </p:cNvPicPr>
          <p:nvPr>
            <p:ph sz="quarter" idx="1"/>
          </p:nvPr>
        </p:nvPicPr>
        <p:blipFill>
          <a:blip r:embed="rId2"/>
          <a:srcRect/>
          <a:stretch>
            <a:fillRect/>
          </a:stretch>
        </p:blipFill>
        <p:spPr bwMode="auto">
          <a:xfrm>
            <a:off x="0" y="533400"/>
            <a:ext cx="12192000" cy="60198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Table-5 Simulated  Results</a:t>
            </a:r>
            <a:br>
              <a:rPr lang="en-US" b="1" dirty="0"/>
            </a:br>
            <a:endParaRPr lang="en-US" b="1"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264621478"/>
              </p:ext>
            </p:extLst>
          </p:nvPr>
        </p:nvGraphicFramePr>
        <p:xfrm>
          <a:off x="1117600" y="3886200"/>
          <a:ext cx="10363200" cy="2225040"/>
        </p:xfrm>
        <a:graphic>
          <a:graphicData uri="http://schemas.openxmlformats.org/drawingml/2006/table">
            <a:tbl>
              <a:tblPr firstRow="1" bandRow="1">
                <a:tableStyleId>{5C22544A-7EE6-4342-B048-85BDC9FD1C3A}</a:tableStyleId>
              </a:tblPr>
              <a:tblGrid>
                <a:gridCol w="3454400">
                  <a:extLst>
                    <a:ext uri="{9D8B030D-6E8A-4147-A177-3AD203B41FA5}">
                      <a16:colId xmlns="" xmlns:a16="http://schemas.microsoft.com/office/drawing/2014/main" val="20000"/>
                    </a:ext>
                  </a:extLst>
                </a:gridCol>
                <a:gridCol w="3454400">
                  <a:extLst>
                    <a:ext uri="{9D8B030D-6E8A-4147-A177-3AD203B41FA5}">
                      <a16:colId xmlns="" xmlns:a16="http://schemas.microsoft.com/office/drawing/2014/main" val="20001"/>
                    </a:ext>
                  </a:extLst>
                </a:gridCol>
                <a:gridCol w="3454400">
                  <a:extLst>
                    <a:ext uri="{9D8B030D-6E8A-4147-A177-3AD203B41FA5}">
                      <a16:colId xmlns="" xmlns:a16="http://schemas.microsoft.com/office/drawing/2014/main" val="20002"/>
                    </a:ext>
                  </a:extLst>
                </a:gridCol>
              </a:tblGrid>
              <a:tr h="370840">
                <a:tc>
                  <a:txBody>
                    <a:bodyPr/>
                    <a:lstStyle/>
                    <a:p>
                      <a:r>
                        <a:rPr lang="en-US" dirty="0"/>
                        <a:t>Module Temperature(C)</a:t>
                      </a:r>
                    </a:p>
                  </a:txBody>
                  <a:tcPr marL="121920" marR="121920"/>
                </a:tc>
                <a:tc>
                  <a:txBody>
                    <a:bodyPr/>
                    <a:lstStyle/>
                    <a:p>
                      <a:r>
                        <a:rPr lang="en-US" dirty="0"/>
                        <a:t>At 1000 irradiance(KW)</a:t>
                      </a:r>
                    </a:p>
                  </a:txBody>
                  <a:tcPr marL="121920" marR="121920"/>
                </a:tc>
                <a:tc>
                  <a:txBody>
                    <a:bodyPr/>
                    <a:lstStyle/>
                    <a:p>
                      <a:r>
                        <a:rPr lang="en-US" dirty="0"/>
                        <a:t>At </a:t>
                      </a:r>
                      <a:r>
                        <a:rPr lang="en-US"/>
                        <a:t>800 irradiance(KW)</a:t>
                      </a:r>
                      <a:endParaRPr lang="en-US" dirty="0"/>
                    </a:p>
                  </a:txBody>
                  <a:tcPr marL="121920" marR="121920"/>
                </a:tc>
                <a:extLst>
                  <a:ext uri="{0D108BD9-81ED-4DB2-BD59-A6C34878D82A}">
                    <a16:rowId xmlns="" xmlns:a16="http://schemas.microsoft.com/office/drawing/2014/main" val="10000"/>
                  </a:ext>
                </a:extLst>
              </a:tr>
              <a:tr h="370840">
                <a:tc>
                  <a:txBody>
                    <a:bodyPr/>
                    <a:lstStyle/>
                    <a:p>
                      <a:r>
                        <a:rPr lang="en-US" dirty="0"/>
                        <a:t>25c</a:t>
                      </a:r>
                    </a:p>
                  </a:txBody>
                  <a:tcPr marL="121920" marR="121920"/>
                </a:tc>
                <a:tc>
                  <a:txBody>
                    <a:bodyPr/>
                    <a:lstStyle/>
                    <a:p>
                      <a:r>
                        <a:rPr lang="en-US" dirty="0"/>
                        <a:t>69kw</a:t>
                      </a:r>
                    </a:p>
                  </a:txBody>
                  <a:tcPr marL="121920" marR="121920"/>
                </a:tc>
                <a:tc>
                  <a:txBody>
                    <a:bodyPr/>
                    <a:lstStyle/>
                    <a:p>
                      <a:endParaRPr lang="en-US" dirty="0"/>
                    </a:p>
                  </a:txBody>
                  <a:tcPr marL="121920" marR="121920"/>
                </a:tc>
                <a:extLst>
                  <a:ext uri="{0D108BD9-81ED-4DB2-BD59-A6C34878D82A}">
                    <a16:rowId xmlns="" xmlns:a16="http://schemas.microsoft.com/office/drawing/2014/main" val="10001"/>
                  </a:ext>
                </a:extLst>
              </a:tr>
              <a:tr h="370840">
                <a:tc>
                  <a:txBody>
                    <a:bodyPr/>
                    <a:lstStyle/>
                    <a:p>
                      <a:r>
                        <a:rPr lang="en-US" dirty="0"/>
                        <a:t>47c </a:t>
                      </a:r>
                    </a:p>
                  </a:txBody>
                  <a:tcPr marL="121920" marR="121920"/>
                </a:tc>
                <a:tc>
                  <a:txBody>
                    <a:bodyPr/>
                    <a:lstStyle/>
                    <a:p>
                      <a:r>
                        <a:rPr lang="en-US" dirty="0"/>
                        <a:t>62.84kw</a:t>
                      </a:r>
                    </a:p>
                  </a:txBody>
                  <a:tcPr marL="121920" marR="121920"/>
                </a:tc>
                <a:tc>
                  <a:txBody>
                    <a:bodyPr/>
                    <a:lstStyle/>
                    <a:p>
                      <a:r>
                        <a:rPr lang="en-US" dirty="0"/>
                        <a:t>50.72kw</a:t>
                      </a:r>
                    </a:p>
                  </a:txBody>
                  <a:tcPr marL="121920" marR="121920"/>
                </a:tc>
                <a:extLst>
                  <a:ext uri="{0D108BD9-81ED-4DB2-BD59-A6C34878D82A}">
                    <a16:rowId xmlns="" xmlns:a16="http://schemas.microsoft.com/office/drawing/2014/main" val="10002"/>
                  </a:ext>
                </a:extLst>
              </a:tr>
              <a:tr h="370840">
                <a:tc>
                  <a:txBody>
                    <a:bodyPr/>
                    <a:lstStyle/>
                    <a:p>
                      <a:r>
                        <a:rPr lang="en-US" dirty="0"/>
                        <a:t>50c</a:t>
                      </a:r>
                    </a:p>
                  </a:txBody>
                  <a:tcPr marL="121920" marR="121920"/>
                </a:tc>
                <a:tc>
                  <a:txBody>
                    <a:bodyPr/>
                    <a:lstStyle/>
                    <a:p>
                      <a:r>
                        <a:rPr lang="en-US" dirty="0"/>
                        <a:t>61.99kw</a:t>
                      </a:r>
                    </a:p>
                  </a:txBody>
                  <a:tcPr marL="121920" marR="121920"/>
                </a:tc>
                <a:tc>
                  <a:txBody>
                    <a:bodyPr/>
                    <a:lstStyle/>
                    <a:p>
                      <a:endParaRPr lang="en-US" dirty="0"/>
                    </a:p>
                  </a:txBody>
                  <a:tcPr marL="121920" marR="121920"/>
                </a:tc>
                <a:extLst>
                  <a:ext uri="{0D108BD9-81ED-4DB2-BD59-A6C34878D82A}">
                    <a16:rowId xmlns="" xmlns:a16="http://schemas.microsoft.com/office/drawing/2014/main" val="10003"/>
                  </a:ext>
                </a:extLst>
              </a:tr>
              <a:tr h="370840">
                <a:tc>
                  <a:txBody>
                    <a:bodyPr/>
                    <a:lstStyle/>
                    <a:p>
                      <a:r>
                        <a:rPr lang="en-US" dirty="0"/>
                        <a:t>63c</a:t>
                      </a:r>
                    </a:p>
                  </a:txBody>
                  <a:tcPr marL="121920" marR="121920"/>
                </a:tc>
                <a:tc>
                  <a:txBody>
                    <a:bodyPr/>
                    <a:lstStyle/>
                    <a:p>
                      <a:r>
                        <a:rPr lang="en-US" dirty="0"/>
                        <a:t>58.32kw</a:t>
                      </a:r>
                    </a:p>
                  </a:txBody>
                  <a:tcPr marL="121920" marR="121920"/>
                </a:tc>
                <a:tc>
                  <a:txBody>
                    <a:bodyPr/>
                    <a:lstStyle/>
                    <a:p>
                      <a:r>
                        <a:rPr lang="en-US" dirty="0"/>
                        <a:t>46.65kw</a:t>
                      </a:r>
                    </a:p>
                  </a:txBody>
                  <a:tcPr marL="121920" marR="121920"/>
                </a:tc>
                <a:extLst>
                  <a:ext uri="{0D108BD9-81ED-4DB2-BD59-A6C34878D82A}">
                    <a16:rowId xmlns="" xmlns:a16="http://schemas.microsoft.com/office/drawing/2014/main" val="10004"/>
                  </a:ext>
                </a:extLst>
              </a:tr>
              <a:tr h="370840">
                <a:tc>
                  <a:txBody>
                    <a:bodyPr/>
                    <a:lstStyle/>
                    <a:p>
                      <a:endParaRPr lang="en-US" dirty="0"/>
                    </a:p>
                  </a:txBody>
                  <a:tcPr marL="121920" marR="121920"/>
                </a:tc>
                <a:tc>
                  <a:txBody>
                    <a:bodyPr/>
                    <a:lstStyle/>
                    <a:p>
                      <a:endParaRPr lang="en-US" dirty="0"/>
                    </a:p>
                  </a:txBody>
                  <a:tcPr marL="121920" marR="121920"/>
                </a:tc>
                <a:tc>
                  <a:txBody>
                    <a:bodyPr/>
                    <a:lstStyle/>
                    <a:p>
                      <a:endParaRPr lang="en-US" dirty="0"/>
                    </a:p>
                  </a:txBody>
                  <a:tcPr marL="121920" marR="121920"/>
                </a:tc>
                <a:extLst>
                  <a:ext uri="{0D108BD9-81ED-4DB2-BD59-A6C34878D82A}">
                    <a16:rowId xmlns="" xmlns:a16="http://schemas.microsoft.com/office/drawing/2014/main" val="10005"/>
                  </a:ext>
                </a:extLst>
              </a:tr>
            </a:tbl>
          </a:graphicData>
        </a:graphic>
      </p:graphicFrame>
      <p:sp>
        <p:nvSpPr>
          <p:cNvPr id="5" name="Rectangle 4"/>
          <p:cNvSpPr/>
          <p:nvPr/>
        </p:nvSpPr>
        <p:spPr>
          <a:xfrm>
            <a:off x="812800" y="1676401"/>
            <a:ext cx="10769600" cy="707886"/>
          </a:xfrm>
          <a:prstGeom prst="rect">
            <a:avLst/>
          </a:prstGeom>
        </p:spPr>
        <p:txBody>
          <a:bodyPr wrap="square">
            <a:spAutoFit/>
          </a:bodyPr>
          <a:lstStyle/>
          <a:p>
            <a:r>
              <a:rPr lang="en-US" sz="2000" dirty="0"/>
              <a:t>This MPPT model gives information of the temperature impact Actually array(TS250) has to generate 69kw as intended ,but at 50c ,it is generating only  62kw because of temperature rise.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KLEF PV solar power system </a:t>
            </a:r>
          </a:p>
        </p:txBody>
      </p:sp>
      <p:pic>
        <p:nvPicPr>
          <p:cNvPr id="4" name="Content Placeholder 3"/>
          <p:cNvPicPr>
            <a:picLocks noGrp="1"/>
          </p:cNvPicPr>
          <p:nvPr>
            <p:ph sz="quarter" idx="1"/>
          </p:nvPr>
        </p:nvPicPr>
        <p:blipFill>
          <a:blip r:embed="rId2" cstate="print"/>
          <a:srcRect/>
          <a:stretch>
            <a:fillRect/>
          </a:stretch>
        </p:blipFill>
        <p:spPr bwMode="auto">
          <a:xfrm>
            <a:off x="1828800" y="1447800"/>
            <a:ext cx="9144000" cy="4572000"/>
          </a:xfrm>
          <a:prstGeom prst="rect">
            <a:avLst/>
          </a:prstGeom>
          <a:noFill/>
          <a:ln w="9525">
            <a:noFill/>
            <a:miter lim="800000"/>
            <a:headEnd/>
            <a:tailEnd/>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Discussion on results</a:t>
            </a:r>
            <a:br>
              <a:rPr lang="en-US" dirty="0" smtClean="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609600" y="1061885"/>
            <a:ext cx="10972800" cy="5427406"/>
          </a:xfrm>
        </p:spPr>
        <p:txBody>
          <a:bodyPr>
            <a:normAutofit fontScale="55000" lnSpcReduction="20000"/>
          </a:bodyPr>
          <a:lstStyle/>
          <a:p>
            <a:pPr>
              <a:buFont typeface="Wingdings" pitchFamily="2" charset="2"/>
              <a:buChar char="Ø"/>
            </a:pPr>
            <a:r>
              <a:rPr lang="en-US" sz="4000" dirty="0" smtClean="0">
                <a:latin typeface="Times New Roman" pitchFamily="18" charset="0"/>
                <a:cs typeface="Times New Roman" pitchFamily="18" charset="0"/>
              </a:rPr>
              <a:t>Three systems are there in KLEF so designed to have  a installed capacity of  69 </a:t>
            </a:r>
            <a:r>
              <a:rPr lang="en-US" sz="4000" dirty="0" err="1" smtClean="0">
                <a:latin typeface="Times New Roman" pitchFamily="18" charset="0"/>
                <a:cs typeface="Times New Roman" pitchFamily="18" charset="0"/>
              </a:rPr>
              <a:t>kw</a:t>
            </a:r>
            <a:r>
              <a:rPr lang="en-US" sz="4000" dirty="0" smtClean="0">
                <a:latin typeface="Times New Roman" pitchFamily="18" charset="0"/>
                <a:cs typeface="Times New Roman" pitchFamily="18" charset="0"/>
              </a:rPr>
              <a:t> but as the modules are </a:t>
            </a:r>
            <a:r>
              <a:rPr lang="en-US" sz="4000" dirty="0" err="1" smtClean="0">
                <a:latin typeface="Times New Roman" pitchFamily="18" charset="0"/>
                <a:cs typeface="Times New Roman" pitchFamily="18" charset="0"/>
              </a:rPr>
              <a:t>derated</a:t>
            </a:r>
            <a:r>
              <a:rPr lang="en-US" sz="4000" dirty="0" smtClean="0">
                <a:latin typeface="Times New Roman" pitchFamily="18" charset="0"/>
                <a:cs typeface="Times New Roman" pitchFamily="18" charset="0"/>
              </a:rPr>
              <a:t> from there nominal capacity from 250 w to 211w </a:t>
            </a:r>
          </a:p>
          <a:p>
            <a:endParaRPr lang="en-US" sz="4000" dirty="0" smtClean="0">
              <a:latin typeface="Times New Roman" pitchFamily="18" charset="0"/>
              <a:cs typeface="Times New Roman" pitchFamily="18" charset="0"/>
            </a:endParaRPr>
          </a:p>
          <a:p>
            <a:pPr>
              <a:buFont typeface="Wingdings" panose="05000000000000000000" pitchFamily="2" charset="2"/>
              <a:buChar char="Ø"/>
            </a:pPr>
            <a:r>
              <a:rPr lang="en-US" sz="4000" dirty="0" smtClean="0">
                <a:latin typeface="Times New Roman" pitchFamily="18" charset="0"/>
                <a:cs typeface="Times New Roman" pitchFamily="18" charset="0"/>
              </a:rPr>
              <a:t>so the overall capacity to 58.32 </a:t>
            </a:r>
            <a:r>
              <a:rPr lang="en-US" sz="4000" dirty="0" err="1" smtClean="0">
                <a:latin typeface="Times New Roman" pitchFamily="18" charset="0"/>
                <a:cs typeface="Times New Roman" pitchFamily="18" charset="0"/>
              </a:rPr>
              <a:t>kw</a:t>
            </a:r>
            <a:r>
              <a:rPr lang="en-US" sz="4000" dirty="0" smtClean="0">
                <a:latin typeface="Times New Roman" pitchFamily="18" charset="0"/>
                <a:cs typeface="Times New Roman" pitchFamily="18" charset="0"/>
              </a:rPr>
              <a:t> so the proposed system is that it should have one more system of  12 </a:t>
            </a:r>
            <a:r>
              <a:rPr lang="en-US" sz="4000" dirty="0" err="1" smtClean="0">
                <a:latin typeface="Times New Roman" pitchFamily="18" charset="0"/>
                <a:cs typeface="Times New Roman" pitchFamily="18" charset="0"/>
              </a:rPr>
              <a:t>kw</a:t>
            </a:r>
            <a:r>
              <a:rPr lang="en-US" sz="4000" dirty="0" smtClean="0">
                <a:latin typeface="Times New Roman" pitchFamily="18" charset="0"/>
                <a:cs typeface="Times New Roman" pitchFamily="18" charset="0"/>
              </a:rPr>
              <a:t> to be installed along with the old to meet the requirement  and enhance</a:t>
            </a:r>
          </a:p>
          <a:p>
            <a:endParaRPr lang="en-US" sz="4000" dirty="0" smtClean="0">
              <a:latin typeface="Times New Roman" pitchFamily="18" charset="0"/>
              <a:cs typeface="Times New Roman" pitchFamily="18" charset="0"/>
            </a:endParaRPr>
          </a:p>
          <a:p>
            <a:pPr>
              <a:buFont typeface="Wingdings" panose="05000000000000000000" pitchFamily="2" charset="2"/>
              <a:buChar char="Ø"/>
            </a:pPr>
            <a:r>
              <a:rPr lang="en-US" sz="4000" dirty="0" smtClean="0">
                <a:latin typeface="Times New Roman" pitchFamily="18" charset="0"/>
                <a:cs typeface="Times New Roman" pitchFamily="18" charset="0"/>
              </a:rPr>
              <a:t> the use of solar and reduce the grid usage .such that the paying electric bills charge will come down and  further returns on solar investment will be  good </a:t>
            </a:r>
          </a:p>
          <a:p>
            <a:endParaRPr lang="en-US" sz="4000" dirty="0" smtClean="0">
              <a:latin typeface="Times New Roman" pitchFamily="18" charset="0"/>
              <a:cs typeface="Times New Roman" pitchFamily="18" charset="0"/>
            </a:endParaRPr>
          </a:p>
          <a:p>
            <a:pPr>
              <a:buFont typeface="Wingdings" panose="05000000000000000000" pitchFamily="2" charset="2"/>
              <a:buChar char="Ø"/>
            </a:pPr>
            <a:r>
              <a:rPr lang="en-US" sz="4000" dirty="0" smtClean="0">
                <a:latin typeface="Times New Roman" pitchFamily="18" charset="0"/>
                <a:cs typeface="Times New Roman" pitchFamily="18" charset="0"/>
              </a:rPr>
              <a:t>The system output is having a reduction of  15% because of temperature effect But due to </a:t>
            </a:r>
            <a:r>
              <a:rPr lang="en-US" sz="4000" dirty="0" err="1" smtClean="0">
                <a:latin typeface="Times New Roman" pitchFamily="18" charset="0"/>
                <a:cs typeface="Times New Roman" pitchFamily="18" charset="0"/>
              </a:rPr>
              <a:t>cableloss,connectors,invertorloss,light</a:t>
            </a:r>
            <a:r>
              <a:rPr lang="en-US" sz="4000" dirty="0" smtClean="0">
                <a:latin typeface="Times New Roman" pitchFamily="18" charset="0"/>
                <a:cs typeface="Times New Roman" pitchFamily="18" charset="0"/>
              </a:rPr>
              <a:t> induced </a:t>
            </a:r>
            <a:r>
              <a:rPr lang="en-US" sz="4000" dirty="0" err="1" smtClean="0">
                <a:latin typeface="Times New Roman" pitchFamily="18" charset="0"/>
                <a:cs typeface="Times New Roman" pitchFamily="18" charset="0"/>
              </a:rPr>
              <a:t>degradation,soiling</a:t>
            </a:r>
            <a:r>
              <a:rPr lang="en-US" sz="4000" dirty="0" smtClean="0">
                <a:latin typeface="Times New Roman" pitchFamily="18" charset="0"/>
                <a:cs typeface="Times New Roman" pitchFamily="18" charset="0"/>
              </a:rPr>
              <a:t> of the array etc.</a:t>
            </a:r>
          </a:p>
          <a:p>
            <a:pPr>
              <a:buFont typeface="Wingdings" panose="05000000000000000000" pitchFamily="2" charset="2"/>
              <a:buChar char="Ø"/>
            </a:pPr>
            <a:endParaRPr lang="en-US" sz="4000" dirty="0" smtClean="0">
              <a:latin typeface="Times New Roman" pitchFamily="18" charset="0"/>
              <a:cs typeface="Times New Roman" pitchFamily="18" charset="0"/>
            </a:endParaRPr>
          </a:p>
          <a:p>
            <a:pPr>
              <a:buFont typeface="Wingdings" panose="05000000000000000000" pitchFamily="2" charset="2"/>
              <a:buChar char="Ø"/>
            </a:pPr>
            <a:r>
              <a:rPr lang="en-US" sz="4000" dirty="0" smtClean="0">
                <a:latin typeface="Times New Roman" pitchFamily="18" charset="0"/>
                <a:cs typeface="Times New Roman" pitchFamily="18" charset="0"/>
              </a:rPr>
              <a:t>The  </a:t>
            </a:r>
            <a:r>
              <a:rPr lang="en-US" sz="4000" dirty="0" err="1" smtClean="0">
                <a:latin typeface="Times New Roman" pitchFamily="18" charset="0"/>
                <a:cs typeface="Times New Roman" pitchFamily="18" charset="0"/>
              </a:rPr>
              <a:t>derating</a:t>
            </a:r>
            <a:r>
              <a:rPr lang="en-US" sz="4000" dirty="0" smtClean="0">
                <a:latin typeface="Times New Roman" pitchFamily="18" charset="0"/>
                <a:cs typeface="Times New Roman" pitchFamily="18" charset="0"/>
              </a:rPr>
              <a:t> factor is taken as 10% </a:t>
            </a:r>
          </a:p>
          <a:p>
            <a:pPr>
              <a:buNone/>
            </a:pPr>
            <a:endParaRPr lang="en-US" sz="4000" dirty="0" smtClean="0">
              <a:latin typeface="Times New Roman" pitchFamily="18" charset="0"/>
              <a:cs typeface="Times New Roman" pitchFamily="18" charset="0"/>
            </a:endParaRPr>
          </a:p>
          <a:p>
            <a:pPr>
              <a:buFont typeface="Wingdings" panose="05000000000000000000" pitchFamily="2" charset="2"/>
              <a:buChar char="Ø"/>
            </a:pPr>
            <a:r>
              <a:rPr lang="en-US" sz="4000" dirty="0" smtClean="0">
                <a:latin typeface="Times New Roman" pitchFamily="18" charset="0"/>
                <a:cs typeface="Times New Roman" pitchFamily="18" charset="0"/>
              </a:rPr>
              <a:t>So the overall </a:t>
            </a:r>
            <a:r>
              <a:rPr lang="en-US" sz="4000" dirty="0" err="1" smtClean="0">
                <a:latin typeface="Times New Roman" pitchFamily="18" charset="0"/>
                <a:cs typeface="Times New Roman" pitchFamily="18" charset="0"/>
              </a:rPr>
              <a:t>derating</a:t>
            </a:r>
            <a:r>
              <a:rPr lang="en-US" sz="4000" dirty="0" smtClean="0">
                <a:latin typeface="Times New Roman" pitchFamily="18" charset="0"/>
                <a:cs typeface="Times New Roman" pitchFamily="18" charset="0"/>
              </a:rPr>
              <a:t> factor is  0.75 (10%+15%)  system loss to be applied to installed capacity to get available capacity</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0BE79A5-BC59-4C44-A9ED-D437F3444944}" type="slidenum">
              <a:rPr lang="en-US" smtClean="0"/>
              <a:pPr/>
              <a:t>29</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10363200" cy="563562"/>
          </a:xfrm>
        </p:spPr>
        <p:txBody>
          <a:bodyPr>
            <a:normAutofit fontScale="90000"/>
          </a:bodyPr>
          <a:lstStyle/>
          <a:p>
            <a:r>
              <a:rPr lang="en-US" b="1" dirty="0" smtClean="0">
                <a:latin typeface="+mn-lt"/>
              </a:rPr>
              <a:t>Techno-Economic </a:t>
            </a:r>
            <a:r>
              <a:rPr lang="en-US" b="1" dirty="0">
                <a:latin typeface="+mn-lt"/>
              </a:rPr>
              <a:t>Analysis</a:t>
            </a:r>
          </a:p>
        </p:txBody>
      </p:sp>
      <p:sp>
        <p:nvSpPr>
          <p:cNvPr id="3" name="Content Placeholder 2"/>
          <p:cNvSpPr>
            <a:spLocks noGrp="1"/>
          </p:cNvSpPr>
          <p:nvPr>
            <p:ph sz="quarter" idx="1"/>
          </p:nvPr>
        </p:nvSpPr>
        <p:spPr>
          <a:xfrm>
            <a:off x="609600" y="838199"/>
            <a:ext cx="10972800" cy="5621595"/>
          </a:xfrm>
        </p:spPr>
        <p:txBody>
          <a:bodyPr>
            <a:normAutofit fontScale="62500" lnSpcReduction="20000"/>
          </a:bodyPr>
          <a:lstStyle/>
          <a:p>
            <a:pPr marL="0" indent="0">
              <a:lnSpc>
                <a:spcPct val="170000"/>
              </a:lnSpc>
              <a:spcBef>
                <a:spcPts val="0"/>
              </a:spcBef>
              <a:buNone/>
            </a:pPr>
            <a:r>
              <a:rPr lang="en-US" dirty="0" smtClean="0"/>
              <a:t>   </a:t>
            </a:r>
            <a:r>
              <a:rPr lang="en-US" sz="3600" dirty="0" smtClean="0">
                <a:latin typeface="Times New Roman" pitchFamily="18" charset="0"/>
                <a:cs typeface="Times New Roman" pitchFamily="18" charset="0"/>
              </a:rPr>
              <a:t>Cost </a:t>
            </a:r>
            <a:r>
              <a:rPr lang="en-US" sz="3600" dirty="0">
                <a:latin typeface="Times New Roman" pitchFamily="18" charset="0"/>
                <a:cs typeface="Times New Roman" pitchFamily="18" charset="0"/>
              </a:rPr>
              <a:t>of 1 unit of energy is =Rs 6.41/ KWH</a:t>
            </a:r>
          </a:p>
          <a:p>
            <a:pPr>
              <a:lnSpc>
                <a:spcPct val="170000"/>
              </a:lnSpc>
              <a:spcBef>
                <a:spcPts val="0"/>
              </a:spcBef>
              <a:buFont typeface="Wingdings" panose="05000000000000000000" pitchFamily="2" charset="2"/>
              <a:buChar char="Ø"/>
            </a:pPr>
            <a:r>
              <a:rPr lang="en-US" sz="3600" dirty="0">
                <a:latin typeface="Times New Roman" pitchFamily="18" charset="0"/>
                <a:cs typeface="Times New Roman" pitchFamily="18" charset="0"/>
              </a:rPr>
              <a:t> The installed capacity is 69 kw at STC conditions so it should generate annually (nominal value) </a:t>
            </a:r>
          </a:p>
          <a:p>
            <a:pPr>
              <a:lnSpc>
                <a:spcPct val="170000"/>
              </a:lnSpc>
              <a:spcBef>
                <a:spcPts val="0"/>
              </a:spcBef>
              <a:buNone/>
            </a:pPr>
            <a:r>
              <a:rPr lang="en-US" sz="3600" dirty="0">
                <a:latin typeface="Times New Roman" pitchFamily="18" charset="0"/>
                <a:cs typeface="Times New Roman" pitchFamily="18" charset="0"/>
              </a:rPr>
              <a:t>     =69kw*5*365=1,25,925kwh-----(1)</a:t>
            </a:r>
          </a:p>
          <a:p>
            <a:pPr>
              <a:lnSpc>
                <a:spcPct val="170000"/>
              </a:lnSpc>
              <a:spcBef>
                <a:spcPts val="0"/>
              </a:spcBef>
              <a:buNone/>
            </a:pPr>
            <a:r>
              <a:rPr lang="en-US" sz="3600" dirty="0">
                <a:latin typeface="Times New Roman" pitchFamily="18" charset="0"/>
                <a:cs typeface="Times New Roman" pitchFamily="18" charset="0"/>
              </a:rPr>
              <a:t>   Peak sun irradiance </a:t>
            </a:r>
            <a:r>
              <a:rPr lang="en-US" sz="3600" dirty="0" smtClean="0">
                <a:latin typeface="Times New Roman" pitchFamily="18" charset="0"/>
                <a:cs typeface="Times New Roman" pitchFamily="18" charset="0"/>
              </a:rPr>
              <a:t>taken-5kw/m2</a:t>
            </a:r>
            <a:endParaRPr lang="en-US" sz="3600" dirty="0">
              <a:latin typeface="Times New Roman" pitchFamily="18" charset="0"/>
              <a:cs typeface="Times New Roman" pitchFamily="18" charset="0"/>
            </a:endParaRPr>
          </a:p>
          <a:p>
            <a:pPr>
              <a:lnSpc>
                <a:spcPct val="170000"/>
              </a:lnSpc>
              <a:spcBef>
                <a:spcPts val="0"/>
              </a:spcBef>
              <a:buFont typeface="Wingdings" panose="05000000000000000000" pitchFamily="2" charset="2"/>
              <a:buChar char="Ø"/>
            </a:pP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In real world conditions it will generate</a:t>
            </a:r>
          </a:p>
          <a:p>
            <a:pPr marL="0" indent="0">
              <a:lnSpc>
                <a:spcPct val="170000"/>
              </a:lnSpc>
              <a:spcBef>
                <a:spcPts val="0"/>
              </a:spcBef>
              <a:buNone/>
            </a:pPr>
            <a:r>
              <a:rPr lang="en-US" sz="3600" dirty="0">
                <a:latin typeface="Times New Roman" pitchFamily="18" charset="0"/>
                <a:cs typeface="Times New Roman" pitchFamily="18" charset="0"/>
              </a:rPr>
              <a:t>=</a:t>
            </a:r>
            <a:r>
              <a:rPr lang="en-US" sz="3600" dirty="0" err="1">
                <a:latin typeface="Times New Roman" pitchFamily="18" charset="0"/>
                <a:cs typeface="Times New Roman" pitchFamily="18" charset="0"/>
              </a:rPr>
              <a:t>Stc</a:t>
            </a:r>
            <a:r>
              <a:rPr lang="en-US" sz="3600" dirty="0">
                <a:latin typeface="Times New Roman" pitchFamily="18" charset="0"/>
                <a:cs typeface="Times New Roman" pitchFamily="18" charset="0"/>
              </a:rPr>
              <a:t> value *overall derating factor=94,443 kwh</a:t>
            </a:r>
          </a:p>
          <a:p>
            <a:pPr marL="0" indent="0">
              <a:lnSpc>
                <a:spcPct val="170000"/>
              </a:lnSpc>
              <a:spcBef>
                <a:spcPts val="0"/>
              </a:spcBef>
              <a:buNone/>
            </a:pPr>
            <a:r>
              <a:rPr lang="en-US" sz="3600" dirty="0">
                <a:latin typeface="Times New Roman" pitchFamily="18" charset="0"/>
                <a:cs typeface="Times New Roman" pitchFamily="18" charset="0"/>
              </a:rPr>
              <a:t> Practical measured energy from (solar-log 2000GPRS) annually- 90,000 kwh   ----- (2)</a:t>
            </a:r>
          </a:p>
          <a:p>
            <a:pPr marL="0" indent="0">
              <a:lnSpc>
                <a:spcPct val="170000"/>
              </a:lnSpc>
              <a:spcBef>
                <a:spcPts val="0"/>
              </a:spcBef>
              <a:buNone/>
            </a:pPr>
            <a:r>
              <a:rPr lang="en-US" sz="3600" dirty="0">
                <a:latin typeface="Times New Roman" pitchFamily="18" charset="0"/>
                <a:cs typeface="Times New Roman" pitchFamily="18" charset="0"/>
              </a:rPr>
              <a:t> Difference from  (1) and (2) is 35,925 </a:t>
            </a:r>
            <a:r>
              <a:rPr lang="en-US" sz="3600" dirty="0" err="1" smtClean="0">
                <a:latin typeface="Times New Roman" pitchFamily="18" charset="0"/>
                <a:cs typeface="Times New Roman" pitchFamily="18" charset="0"/>
              </a:rPr>
              <a:t>kwh</a:t>
            </a:r>
            <a:r>
              <a:rPr lang="en-US" sz="3600" dirty="0" smtClean="0">
                <a:latin typeface="Times New Roman" pitchFamily="18" charset="0"/>
                <a:cs typeface="Times New Roman" pitchFamily="18" charset="0"/>
              </a:rPr>
              <a:t>  .</a:t>
            </a:r>
          </a:p>
          <a:p>
            <a:pPr marL="0" indent="0">
              <a:lnSpc>
                <a:spcPct val="170000"/>
              </a:lnSpc>
              <a:spcBef>
                <a:spcPts val="0"/>
              </a:spcBef>
              <a:buNone/>
            </a:pPr>
            <a:r>
              <a:rPr lang="en-US" sz="3600" dirty="0" smtClean="0">
                <a:latin typeface="Times New Roman" pitchFamily="18" charset="0"/>
                <a:cs typeface="Times New Roman" pitchFamily="18" charset="0"/>
              </a:rPr>
              <a:t>Overall lost capacity=35925/(5*365*0.75)=26kw</a:t>
            </a:r>
            <a:endParaRPr lang="en-US" sz="3600" dirty="0">
              <a:latin typeface="Times New Roman" pitchFamily="18" charset="0"/>
              <a:cs typeface="Times New Roman" pitchFamily="18" charset="0"/>
            </a:endParaRPr>
          </a:p>
          <a:p>
            <a:endParaRPr lang="en-US" sz="3600" dirty="0">
              <a:latin typeface="Times New Roman" pitchFamily="18" charset="0"/>
              <a:cs typeface="Times New Roman"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152400"/>
            <a:ext cx="11379200" cy="5867400"/>
          </a:xfrm>
        </p:spPr>
        <p:txBody>
          <a:bodyPr>
            <a:normAutofit fontScale="85000" lnSpcReduction="20000"/>
          </a:bodyPr>
          <a:lstStyle/>
          <a:p>
            <a:pPr>
              <a:lnSpc>
                <a:spcPct val="150000"/>
              </a:lnSpc>
              <a:spcBef>
                <a:spcPts val="0"/>
              </a:spcBef>
              <a:buFont typeface="Wingdings" panose="05000000000000000000" pitchFamily="2" charset="2"/>
              <a:buChar char="Ø"/>
            </a:pPr>
            <a:endParaRPr lang="en-US" sz="2500" dirty="0" smtClean="0">
              <a:latin typeface="Times New Roman" pitchFamily="18" charset="0"/>
              <a:cs typeface="Times New Roman" pitchFamily="18" charset="0"/>
            </a:endParaRPr>
          </a:p>
          <a:p>
            <a:pPr>
              <a:lnSpc>
                <a:spcPct val="150000"/>
              </a:lnSpc>
              <a:spcBef>
                <a:spcPts val="0"/>
              </a:spcBef>
              <a:buFont typeface="Wingdings" panose="05000000000000000000" pitchFamily="2" charset="2"/>
              <a:buChar char="Ø"/>
            </a:pPr>
            <a:endParaRPr lang="en-US" sz="2500" dirty="0" smtClean="0">
              <a:latin typeface="Times New Roman" pitchFamily="18" charset="0"/>
              <a:cs typeface="Times New Roman" pitchFamily="18" charset="0"/>
            </a:endParaRPr>
          </a:p>
          <a:p>
            <a:pPr>
              <a:lnSpc>
                <a:spcPct val="150000"/>
              </a:lnSpc>
              <a:spcBef>
                <a:spcPts val="0"/>
              </a:spcBef>
              <a:buFont typeface="Wingdings" panose="05000000000000000000" pitchFamily="2" charset="2"/>
              <a:buChar char="Ø"/>
            </a:pPr>
            <a:r>
              <a:rPr lang="en-US" sz="2500" dirty="0" smtClean="0">
                <a:latin typeface="Times New Roman" pitchFamily="18" charset="0"/>
                <a:cs typeface="Times New Roman" pitchFamily="18" charset="0"/>
              </a:rPr>
              <a:t>So </a:t>
            </a:r>
            <a:r>
              <a:rPr lang="en-US" sz="2500" dirty="0">
                <a:latin typeface="Times New Roman" pitchFamily="18" charset="0"/>
                <a:cs typeface="Times New Roman" pitchFamily="18" charset="0"/>
              </a:rPr>
              <a:t>while designing taken only the nominal peak capacity ,so 26kw solar power still needed to add to peak value </a:t>
            </a:r>
          </a:p>
          <a:p>
            <a:pPr>
              <a:lnSpc>
                <a:spcPct val="150000"/>
              </a:lnSpc>
              <a:spcBef>
                <a:spcPts val="0"/>
              </a:spcBef>
            </a:pPr>
            <a:endParaRPr lang="en-US" sz="2500" dirty="0">
              <a:latin typeface="Times New Roman" pitchFamily="18" charset="0"/>
              <a:cs typeface="Times New Roman" pitchFamily="18" charset="0"/>
            </a:endParaRPr>
          </a:p>
          <a:p>
            <a:pPr>
              <a:lnSpc>
                <a:spcPct val="150000"/>
              </a:lnSpc>
              <a:spcBef>
                <a:spcPts val="0"/>
              </a:spcBef>
              <a:buFont typeface="Wingdings" panose="05000000000000000000" pitchFamily="2" charset="2"/>
              <a:buChar char="Ø"/>
            </a:pPr>
            <a:r>
              <a:rPr lang="en-US" sz="2500" dirty="0">
                <a:latin typeface="Times New Roman" pitchFamily="18" charset="0"/>
                <a:cs typeface="Times New Roman" pitchFamily="18" charset="0"/>
              </a:rPr>
              <a:t>The  units taken from grid for internal power usage instead of that if  26  </a:t>
            </a:r>
            <a:r>
              <a:rPr lang="en-US" sz="2500" dirty="0" err="1">
                <a:latin typeface="Times New Roman" pitchFamily="18" charset="0"/>
                <a:cs typeface="Times New Roman" pitchFamily="18" charset="0"/>
              </a:rPr>
              <a:t>kw</a:t>
            </a:r>
            <a:r>
              <a:rPr lang="en-US" sz="2500" dirty="0">
                <a:latin typeface="Times New Roman" pitchFamily="18" charset="0"/>
                <a:cs typeface="Times New Roman" pitchFamily="18" charset="0"/>
              </a:rPr>
              <a:t> solar power as system-4 is added to overall system then . </a:t>
            </a:r>
          </a:p>
          <a:p>
            <a:pPr marL="0" indent="0">
              <a:lnSpc>
                <a:spcPct val="150000"/>
              </a:lnSpc>
              <a:spcBef>
                <a:spcPts val="0"/>
              </a:spcBef>
              <a:buNone/>
            </a:pPr>
            <a:r>
              <a:rPr lang="en-US" sz="2500" dirty="0">
                <a:latin typeface="Times New Roman" pitchFamily="18" charset="0"/>
                <a:cs typeface="Times New Roman" pitchFamily="18" charset="0"/>
              </a:rPr>
              <a:t>    Saving in Electricity billing charges :=35,925*6.41 =2,30,280Rs </a:t>
            </a:r>
          </a:p>
          <a:p>
            <a:pPr marL="0" indent="0">
              <a:lnSpc>
                <a:spcPct val="150000"/>
              </a:lnSpc>
              <a:spcBef>
                <a:spcPts val="0"/>
              </a:spcBef>
              <a:buNone/>
            </a:pPr>
            <a:r>
              <a:rPr lang="en-US" sz="2500" dirty="0">
                <a:latin typeface="Times New Roman" pitchFamily="18" charset="0"/>
                <a:cs typeface="Times New Roman" pitchFamily="18" charset="0"/>
              </a:rPr>
              <a:t> </a:t>
            </a:r>
          </a:p>
          <a:p>
            <a:pPr>
              <a:lnSpc>
                <a:spcPct val="150000"/>
              </a:lnSpc>
              <a:spcBef>
                <a:spcPts val="0"/>
              </a:spcBef>
              <a:buFont typeface="Wingdings" panose="05000000000000000000" pitchFamily="2" charset="2"/>
              <a:buChar char="Ø"/>
            </a:pPr>
            <a:r>
              <a:rPr lang="en-US" sz="2500" dirty="0">
                <a:latin typeface="Times New Roman" pitchFamily="18" charset="0"/>
                <a:cs typeface="Times New Roman" pitchFamily="18" charset="0"/>
              </a:rPr>
              <a:t>Taken a particular block for reference if  other blocks are also taken into  picture and huge savings will be obtained .This method may increase the installation cost but long term returns are more beneficial to us and overall quality is improved .</a:t>
            </a:r>
          </a:p>
          <a:p>
            <a:pPr marL="0" indent="0">
              <a:lnSpc>
                <a:spcPct val="150000"/>
              </a:lnSpc>
              <a:spcBef>
                <a:spcPts val="0"/>
              </a:spcBef>
              <a:buNone/>
            </a:pPr>
            <a:r>
              <a:rPr lang="en-US" sz="2500" dirty="0">
                <a:latin typeface="Times New Roman" pitchFamily="18" charset="0"/>
                <a:cs typeface="Times New Roman" pitchFamily="18" charset="0"/>
              </a:rPr>
              <a:t> </a:t>
            </a:r>
          </a:p>
          <a:p>
            <a:pPr marL="0" indent="0">
              <a:buNone/>
            </a:pPr>
            <a:endParaRPr lang="en-US"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93B61E-1B49-46F8-9E1F-0C2E4F5CE434}"/>
              </a:ext>
            </a:extLst>
          </p:cNvPr>
          <p:cNvSpPr>
            <a:spLocks noGrp="1"/>
          </p:cNvSpPr>
          <p:nvPr>
            <p:ph type="title"/>
          </p:nvPr>
        </p:nvSpPr>
        <p:spPr/>
        <p:txBody>
          <a:bodyPr>
            <a:normAutofit fontScale="90000"/>
          </a:bodyPr>
          <a:lstStyle/>
          <a:p>
            <a:r>
              <a:rPr lang="en-US" dirty="0" smtClean="0">
                <a:solidFill>
                  <a:schemeClr val="accent2"/>
                </a:solidFill>
              </a:rPr>
              <a:t>             </a:t>
            </a:r>
            <a:r>
              <a:rPr lang="en-US" dirty="0" smtClean="0"/>
              <a:t>Ratings </a:t>
            </a:r>
            <a:r>
              <a:rPr lang="en-US" dirty="0"/>
              <a:t>of  KLEF Solar Power system(proposed</a:t>
            </a:r>
            <a:r>
              <a:rPr lang="en-US" dirty="0">
                <a:solidFill>
                  <a:schemeClr val="accent2"/>
                </a:solidFill>
              </a:rPr>
              <a:t>)</a:t>
            </a:r>
            <a:endParaRPr lang="en-IN" dirty="0"/>
          </a:p>
        </p:txBody>
      </p:sp>
      <p:graphicFrame>
        <p:nvGraphicFramePr>
          <p:cNvPr id="4" name="Content Placeholder 3">
            <a:extLst>
              <a:ext uri="{FF2B5EF4-FFF2-40B4-BE49-F238E27FC236}">
                <a16:creationId xmlns="" xmlns:a16="http://schemas.microsoft.com/office/drawing/2014/main" id="{BA446873-490A-47C0-AA68-8390C53D0C16}"/>
              </a:ext>
            </a:extLst>
          </p:cNvPr>
          <p:cNvGraphicFramePr>
            <a:graphicFrameLocks noGrp="1"/>
          </p:cNvGraphicFramePr>
          <p:nvPr>
            <p:ph sz="quarter" idx="1"/>
            <p:extLst>
              <p:ext uri="{D42A27DB-BD31-4B8C-83A1-F6EECF244321}">
                <p14:modId xmlns:p14="http://schemas.microsoft.com/office/powerpoint/2010/main" val="2522618283"/>
              </p:ext>
            </p:extLst>
          </p:nvPr>
        </p:nvGraphicFramePr>
        <p:xfrm>
          <a:off x="914401" y="1600202"/>
          <a:ext cx="9550400" cy="3962401"/>
        </p:xfrm>
        <a:graphic>
          <a:graphicData uri="http://schemas.openxmlformats.org/drawingml/2006/table">
            <a:tbl>
              <a:tblPr firstRow="1" firstCol="1" bandRow="1">
                <a:tableStyleId>{5C22544A-7EE6-4342-B048-85BDC9FD1C3A}</a:tableStyleId>
              </a:tblPr>
              <a:tblGrid>
                <a:gridCol w="2366099">
                  <a:extLst>
                    <a:ext uri="{9D8B030D-6E8A-4147-A177-3AD203B41FA5}">
                      <a16:colId xmlns="" xmlns:a16="http://schemas.microsoft.com/office/drawing/2014/main" val="1357943600"/>
                    </a:ext>
                  </a:extLst>
                </a:gridCol>
                <a:gridCol w="1640195">
                  <a:extLst>
                    <a:ext uri="{9D8B030D-6E8A-4147-A177-3AD203B41FA5}">
                      <a16:colId xmlns="" xmlns:a16="http://schemas.microsoft.com/office/drawing/2014/main" val="3416170585"/>
                    </a:ext>
                  </a:extLst>
                </a:gridCol>
                <a:gridCol w="1640195">
                  <a:extLst>
                    <a:ext uri="{9D8B030D-6E8A-4147-A177-3AD203B41FA5}">
                      <a16:colId xmlns="" xmlns:a16="http://schemas.microsoft.com/office/drawing/2014/main" val="3539675304"/>
                    </a:ext>
                  </a:extLst>
                </a:gridCol>
                <a:gridCol w="1640195">
                  <a:extLst>
                    <a:ext uri="{9D8B030D-6E8A-4147-A177-3AD203B41FA5}">
                      <a16:colId xmlns="" xmlns:a16="http://schemas.microsoft.com/office/drawing/2014/main" val="861365045"/>
                    </a:ext>
                  </a:extLst>
                </a:gridCol>
                <a:gridCol w="2263716">
                  <a:extLst>
                    <a:ext uri="{9D8B030D-6E8A-4147-A177-3AD203B41FA5}">
                      <a16:colId xmlns="" xmlns:a16="http://schemas.microsoft.com/office/drawing/2014/main" val="2239206634"/>
                    </a:ext>
                  </a:extLst>
                </a:gridCol>
              </a:tblGrid>
              <a:tr h="566723">
                <a:tc>
                  <a:txBody>
                    <a:bodyPr/>
                    <a:lstStyle/>
                    <a:p>
                      <a:pPr>
                        <a:lnSpc>
                          <a:spcPct val="107000"/>
                        </a:lnSpc>
                        <a:spcAft>
                          <a:spcPts val="0"/>
                        </a:spcAft>
                      </a:pPr>
                      <a:r>
                        <a:rPr lang="en-US" sz="1600" dirty="0">
                          <a:effectLst/>
                        </a:rPr>
                        <a:t>Specifications </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System 1</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System2</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System3</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System4 (proposed)</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1407981551"/>
                  </a:ext>
                </a:extLst>
              </a:tr>
              <a:tr h="281032">
                <a:tc>
                  <a:txBody>
                    <a:bodyPr/>
                    <a:lstStyle/>
                    <a:p>
                      <a:pPr>
                        <a:lnSpc>
                          <a:spcPct val="107000"/>
                        </a:lnSpc>
                        <a:spcAft>
                          <a:spcPts val="0"/>
                        </a:spcAft>
                      </a:pPr>
                      <a:r>
                        <a:rPr lang="en-US" sz="1600">
                          <a:effectLst/>
                        </a:rPr>
                        <a:t>PVmodules </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108</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60</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108</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49</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1843070114"/>
                  </a:ext>
                </a:extLst>
              </a:tr>
              <a:tr h="566723">
                <a:tc>
                  <a:txBody>
                    <a:bodyPr/>
                    <a:lstStyle/>
                    <a:p>
                      <a:pPr>
                        <a:lnSpc>
                          <a:spcPct val="107000"/>
                        </a:lnSpc>
                        <a:spcAft>
                          <a:spcPts val="0"/>
                        </a:spcAft>
                      </a:pPr>
                      <a:r>
                        <a:rPr lang="en-US" sz="1600">
                          <a:effectLst/>
                        </a:rPr>
                        <a:t>Power from PV aray(KW)</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27kw</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15kw</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27kw</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26kw</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3821868259"/>
                  </a:ext>
                </a:extLst>
              </a:tr>
              <a:tr h="566723">
                <a:tc>
                  <a:txBody>
                    <a:bodyPr/>
                    <a:lstStyle/>
                    <a:p>
                      <a:pPr>
                        <a:lnSpc>
                          <a:spcPct val="107000"/>
                        </a:lnSpc>
                        <a:spcAft>
                          <a:spcPts val="0"/>
                        </a:spcAft>
                      </a:pPr>
                      <a:r>
                        <a:rPr lang="en-US" sz="1600">
                          <a:effectLst/>
                        </a:rPr>
                        <a:t>Technique used by mppt</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Perturb&amp;</a:t>
                      </a:r>
                      <a:endParaRPr lang="en-IN" sz="1200">
                        <a:effectLst/>
                      </a:endParaRPr>
                    </a:p>
                    <a:p>
                      <a:pPr>
                        <a:lnSpc>
                          <a:spcPct val="107000"/>
                        </a:lnSpc>
                        <a:spcAft>
                          <a:spcPts val="0"/>
                        </a:spcAft>
                      </a:pPr>
                      <a:r>
                        <a:rPr lang="en-US" sz="1600">
                          <a:effectLst/>
                        </a:rPr>
                        <a:t>observe</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Perturb&amp;</a:t>
                      </a:r>
                      <a:endParaRPr lang="en-IN" sz="1200">
                        <a:effectLst/>
                      </a:endParaRPr>
                    </a:p>
                    <a:p>
                      <a:pPr>
                        <a:lnSpc>
                          <a:spcPct val="107000"/>
                        </a:lnSpc>
                        <a:spcAft>
                          <a:spcPts val="0"/>
                        </a:spcAft>
                      </a:pPr>
                      <a:r>
                        <a:rPr lang="en-US" sz="1600">
                          <a:effectLst/>
                        </a:rPr>
                        <a:t>observe</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Perturb&amp;</a:t>
                      </a:r>
                      <a:endParaRPr lang="en-IN" sz="1200">
                        <a:effectLst/>
                      </a:endParaRPr>
                    </a:p>
                    <a:p>
                      <a:pPr>
                        <a:lnSpc>
                          <a:spcPct val="107000"/>
                        </a:lnSpc>
                        <a:spcAft>
                          <a:spcPts val="0"/>
                        </a:spcAft>
                      </a:pPr>
                      <a:r>
                        <a:rPr lang="en-US" sz="1600">
                          <a:effectLst/>
                        </a:rPr>
                        <a:t>observe</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Perturb&amp;</a:t>
                      </a:r>
                      <a:endParaRPr lang="en-IN" sz="1200">
                        <a:effectLst/>
                      </a:endParaRPr>
                    </a:p>
                    <a:p>
                      <a:pPr>
                        <a:lnSpc>
                          <a:spcPct val="107000"/>
                        </a:lnSpc>
                        <a:spcAft>
                          <a:spcPts val="0"/>
                        </a:spcAft>
                      </a:pPr>
                      <a:r>
                        <a:rPr lang="en-US" sz="1600">
                          <a:effectLst/>
                        </a:rPr>
                        <a:t>Observe/I&amp;C</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1479057739"/>
                  </a:ext>
                </a:extLst>
              </a:tr>
              <a:tr h="281032">
                <a:tc>
                  <a:txBody>
                    <a:bodyPr/>
                    <a:lstStyle/>
                    <a:p>
                      <a:pPr>
                        <a:lnSpc>
                          <a:spcPct val="107000"/>
                        </a:lnSpc>
                        <a:spcAft>
                          <a:spcPts val="0"/>
                        </a:spcAft>
                      </a:pPr>
                      <a:r>
                        <a:rPr lang="en-US" sz="1600">
                          <a:effectLst/>
                        </a:rPr>
                        <a:t>Dc link voltage </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760</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760</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760</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760</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2921531012"/>
                  </a:ext>
                </a:extLst>
              </a:tr>
              <a:tr h="281032">
                <a:tc>
                  <a:txBody>
                    <a:bodyPr/>
                    <a:lstStyle/>
                    <a:p>
                      <a:pPr>
                        <a:lnSpc>
                          <a:spcPct val="107000"/>
                        </a:lnSpc>
                        <a:spcAft>
                          <a:spcPts val="0"/>
                        </a:spcAft>
                      </a:pPr>
                      <a:r>
                        <a:rPr lang="en-US" sz="1600">
                          <a:effectLst/>
                        </a:rPr>
                        <a:t>Inverter (KVA)</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30</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15</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30</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30</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773729344"/>
                  </a:ext>
                </a:extLst>
              </a:tr>
              <a:tr h="852413">
                <a:tc>
                  <a:txBody>
                    <a:bodyPr/>
                    <a:lstStyle/>
                    <a:p>
                      <a:pPr>
                        <a:lnSpc>
                          <a:spcPct val="107000"/>
                        </a:lnSpc>
                        <a:spcAft>
                          <a:spcPts val="0"/>
                        </a:spcAft>
                      </a:pPr>
                      <a:r>
                        <a:rPr lang="en-US" sz="1600">
                          <a:effectLst/>
                        </a:rPr>
                        <a:t>Inverter type</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3 level IGBT bridger</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3 level IGBT bridge</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3 level IGBT bridge</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3 level IGBT bridge</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4250316239"/>
                  </a:ext>
                </a:extLst>
              </a:tr>
              <a:tr h="566723">
                <a:tc>
                  <a:txBody>
                    <a:bodyPr/>
                    <a:lstStyle/>
                    <a:p>
                      <a:pPr>
                        <a:lnSpc>
                          <a:spcPct val="107000"/>
                        </a:lnSpc>
                        <a:spcAft>
                          <a:spcPts val="0"/>
                        </a:spcAft>
                      </a:pPr>
                      <a:r>
                        <a:rPr lang="en-US" sz="1600">
                          <a:effectLst/>
                        </a:rPr>
                        <a:t>Inverter control </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SRF </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SRF </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a:effectLst/>
                        </a:rPr>
                        <a:t>SRF </a:t>
                      </a:r>
                      <a:endParaRPr lang="en-IN" sz="120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tc>
                  <a:txBody>
                    <a:bodyPr/>
                    <a:lstStyle/>
                    <a:p>
                      <a:pPr>
                        <a:lnSpc>
                          <a:spcPct val="107000"/>
                        </a:lnSpc>
                        <a:spcAft>
                          <a:spcPts val="0"/>
                        </a:spcAft>
                      </a:pPr>
                      <a:r>
                        <a:rPr lang="en-US" sz="1600" dirty="0">
                          <a:effectLst/>
                        </a:rPr>
                        <a:t>SRF </a:t>
                      </a:r>
                      <a:endParaRPr lang="en-IN" sz="1200" dirty="0">
                        <a:effectLst/>
                        <a:latin typeface="Times New Roman" panose="02020603050405020304" pitchFamily="18" charset="0"/>
                        <a:ea typeface="Batang" panose="02030600000101010101" pitchFamily="18" charset="-127"/>
                        <a:cs typeface="Times New Roman" panose="02020603050405020304" pitchFamily="18" charset="0"/>
                      </a:endParaRPr>
                    </a:p>
                  </a:txBody>
                  <a:tcPr marT="0" marB="0"/>
                </a:tc>
                <a:extLst>
                  <a:ext uri="{0D108BD9-81ED-4DB2-BD59-A6C34878D82A}">
                    <a16:rowId xmlns="" xmlns:a16="http://schemas.microsoft.com/office/drawing/2014/main" val="2087447800"/>
                  </a:ext>
                </a:extLst>
              </a:tr>
            </a:tbl>
          </a:graphicData>
        </a:graphic>
      </p:graphicFrame>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extLst>
      <p:ext uri="{BB962C8B-B14F-4D97-AF65-F5344CB8AC3E}">
        <p14:creationId xmlns:p14="http://schemas.microsoft.com/office/powerpoint/2010/main" val="13467930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8D94831B-33F8-4F4D-B745-54DA8C893D70}"/>
              </a:ext>
            </a:extLst>
          </p:cNvPr>
          <p:cNvSpPr>
            <a:spLocks noGrp="1"/>
          </p:cNvSpPr>
          <p:nvPr>
            <p:ph type="title"/>
          </p:nvPr>
        </p:nvSpPr>
        <p:spPr>
          <a:xfrm>
            <a:off x="1219200" y="274638"/>
            <a:ext cx="10363200" cy="731044"/>
          </a:xfrm>
        </p:spPr>
        <p:txBody>
          <a:bodyPr>
            <a:normAutofit fontScale="90000"/>
          </a:bodyPr>
          <a:lstStyle/>
          <a:p>
            <a:r>
              <a:rPr lang="en-IN" b="1" i="1" u="sng" dirty="0">
                <a:solidFill>
                  <a:srgbClr val="C00000"/>
                </a:solidFill>
              </a:rPr>
              <a:t> </a:t>
            </a:r>
            <a:r>
              <a:rPr lang="en-IN" sz="2700" b="1" u="sng" dirty="0"/>
              <a:t>Block diagram of the overall system proposed </a:t>
            </a:r>
            <a:br>
              <a:rPr lang="en-IN" sz="2700" b="1" u="sng" dirty="0"/>
            </a:br>
            <a:r>
              <a:rPr lang="en-IN" sz="2700" b="1" u="sng" dirty="0"/>
              <a:t>existing three systems + 1 new system</a:t>
            </a:r>
            <a:r>
              <a:rPr lang="en-IN" sz="2700" b="1" i="1" u="sng" dirty="0">
                <a:solidFill>
                  <a:srgbClr val="C00000"/>
                </a:solidFill>
              </a:rPr>
              <a:t>)</a:t>
            </a:r>
            <a:endParaRPr lang="en-IN" sz="2700" dirty="0"/>
          </a:p>
        </p:txBody>
      </p:sp>
      <p:sp>
        <p:nvSpPr>
          <p:cNvPr id="8" name="Content Placeholder 7">
            <a:extLst>
              <a:ext uri="{FF2B5EF4-FFF2-40B4-BE49-F238E27FC236}">
                <a16:creationId xmlns="" xmlns:a16="http://schemas.microsoft.com/office/drawing/2014/main" id="{F417CB67-D32F-4103-BD33-3ED49A932CAA}"/>
              </a:ext>
            </a:extLst>
          </p:cNvPr>
          <p:cNvSpPr>
            <a:spLocks noGrp="1"/>
          </p:cNvSpPr>
          <p:nvPr>
            <p:ph sz="quarter" idx="1"/>
          </p:nvPr>
        </p:nvSpPr>
        <p:spPr>
          <a:xfrm>
            <a:off x="9637183" y="7792243"/>
            <a:ext cx="10363200" cy="4572000"/>
          </a:xfrm>
        </p:spPr>
        <p:txBody>
          <a:bodyPr/>
          <a:lstStyle/>
          <a:p>
            <a:endParaRPr lang="en-IN" dirty="0"/>
          </a:p>
          <a:p>
            <a:endParaRPr lang="en-IN" dirty="0"/>
          </a:p>
          <a:p>
            <a:endParaRPr lang="en-IN" dirty="0"/>
          </a:p>
          <a:p>
            <a:endParaRPr lang="en-IN" dirty="0"/>
          </a:p>
          <a:p>
            <a:endParaRPr lang="en-IN" dirty="0"/>
          </a:p>
        </p:txBody>
      </p:sp>
      <p:pic>
        <p:nvPicPr>
          <p:cNvPr id="1026" name="Picture 2" descr="BHARGAVI-MPPT-002">
            <a:extLst>
              <a:ext uri="{FF2B5EF4-FFF2-40B4-BE49-F238E27FC236}">
                <a16:creationId xmlns="" xmlns:a16="http://schemas.microsoft.com/office/drawing/2014/main" id="{0980F505-FF9E-4F4A-8B9F-2F23E98047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565" y="1143000"/>
            <a:ext cx="1149003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BHARGAVI-MPPT-002">
            <a:extLst>
              <a:ext uri="{FF2B5EF4-FFF2-40B4-BE49-F238E27FC236}">
                <a16:creationId xmlns="" xmlns:a16="http://schemas.microsoft.com/office/drawing/2014/main" id="{8A1F017F-B319-4871-9317-19E0D2C112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565" y="4937918"/>
            <a:ext cx="9864435" cy="164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extLst>
      <p:ext uri="{BB962C8B-B14F-4D97-AF65-F5344CB8AC3E}">
        <p14:creationId xmlns:p14="http://schemas.microsoft.com/office/powerpoint/2010/main" val="16997388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228600"/>
            <a:ext cx="10871200" cy="914400"/>
          </a:xfrm>
        </p:spPr>
        <p:txBody>
          <a:bodyPr>
            <a:normAutofit fontScale="90000"/>
          </a:bodyPr>
          <a:lstStyle/>
          <a:p>
            <a:r>
              <a:rPr lang="en-US" b="1" dirty="0" smtClean="0">
                <a:solidFill>
                  <a:srgbClr val="C00000"/>
                </a:solidFill>
              </a:rPr>
              <a:t>	</a:t>
            </a:r>
            <a:r>
              <a:rPr lang="en-US" b="1" dirty="0" smtClean="0"/>
              <a:t>Installation Cost of Proposed</a:t>
            </a:r>
            <a:br>
              <a:rPr lang="en-US" b="1" dirty="0" smtClean="0"/>
            </a:br>
            <a:r>
              <a:rPr lang="en-US" b="1" dirty="0" smtClean="0"/>
              <a:t> 	26kWp Solar power system </a:t>
            </a:r>
            <a:endParaRPr lang="en-US" dirty="0"/>
          </a:p>
        </p:txBody>
      </p:sp>
      <p:graphicFrame>
        <p:nvGraphicFramePr>
          <p:cNvPr id="4" name="Content Placeholder 3"/>
          <p:cNvGraphicFramePr>
            <a:graphicFrameLocks noGrp="1"/>
          </p:cNvGraphicFramePr>
          <p:nvPr>
            <p:ph sz="quarter" idx="1"/>
          </p:nvPr>
        </p:nvGraphicFramePr>
        <p:xfrm>
          <a:off x="406401" y="1295401"/>
          <a:ext cx="11785602" cy="5576941"/>
        </p:xfrm>
        <a:graphic>
          <a:graphicData uri="http://schemas.openxmlformats.org/drawingml/2006/table">
            <a:tbl>
              <a:tblPr firstRow="1" bandRow="1">
                <a:tableStyleId>{5C22544A-7EE6-4342-B048-85BDC9FD1C3A}</a:tableStyleId>
              </a:tblPr>
              <a:tblGrid>
                <a:gridCol w="1348955"/>
                <a:gridCol w="6171381"/>
                <a:gridCol w="1122439"/>
                <a:gridCol w="3142827"/>
              </a:tblGrid>
              <a:tr h="343970">
                <a:tc>
                  <a:txBody>
                    <a:bodyPr/>
                    <a:lstStyle/>
                    <a:p>
                      <a:r>
                        <a:rPr lang="en-US" dirty="0" smtClean="0"/>
                        <a:t>S</a:t>
                      </a:r>
                      <a:r>
                        <a:rPr lang="en-US" baseline="0" dirty="0" smtClean="0"/>
                        <a:t> no</a:t>
                      </a:r>
                      <a:endParaRPr lang="en-US" dirty="0"/>
                    </a:p>
                  </a:txBody>
                  <a:tcPr marL="121920" marR="121920"/>
                </a:tc>
                <a:tc>
                  <a:txBody>
                    <a:bodyPr/>
                    <a:lstStyle/>
                    <a:p>
                      <a:r>
                        <a:rPr lang="en-US" dirty="0" smtClean="0"/>
                        <a:t> Item</a:t>
                      </a:r>
                      <a:r>
                        <a:rPr lang="en-US" baseline="0" dirty="0" smtClean="0"/>
                        <a:t> description</a:t>
                      </a:r>
                      <a:endParaRPr lang="en-US" dirty="0"/>
                    </a:p>
                  </a:txBody>
                  <a:tcPr marL="121920" marR="121920"/>
                </a:tc>
                <a:tc>
                  <a:txBody>
                    <a:bodyPr/>
                    <a:lstStyle/>
                    <a:p>
                      <a:r>
                        <a:rPr lang="en-US" dirty="0" smtClean="0"/>
                        <a:t>Qty</a:t>
                      </a:r>
                      <a:endParaRPr lang="en-US" dirty="0"/>
                    </a:p>
                  </a:txBody>
                  <a:tcPr marL="121920" marR="121920"/>
                </a:tc>
                <a:tc>
                  <a:txBody>
                    <a:bodyPr/>
                    <a:lstStyle/>
                    <a:p>
                      <a:r>
                        <a:rPr lang="en-US" dirty="0" smtClean="0"/>
                        <a:t>Price</a:t>
                      </a:r>
                      <a:endParaRPr lang="en-US" dirty="0"/>
                    </a:p>
                  </a:txBody>
                  <a:tcPr marL="121920" marR="121920"/>
                </a:tc>
              </a:tr>
              <a:tr h="343970">
                <a:tc>
                  <a:txBody>
                    <a:bodyPr/>
                    <a:lstStyle/>
                    <a:p>
                      <a:r>
                        <a:rPr lang="en-US" dirty="0" smtClean="0"/>
                        <a:t>1</a:t>
                      </a:r>
                      <a:endParaRPr lang="en-US" dirty="0"/>
                    </a:p>
                  </a:txBody>
                  <a:tcPr marL="121920" marR="121920"/>
                </a:tc>
                <a:tc>
                  <a:txBody>
                    <a:bodyPr/>
                    <a:lstStyle/>
                    <a:p>
                      <a:r>
                        <a:rPr kumimoji="0" lang="en-US" sz="1800" kern="1200" baseline="0" dirty="0" smtClean="0">
                          <a:solidFill>
                            <a:schemeClr val="dk1"/>
                          </a:solidFill>
                          <a:latin typeface="+mn-lt"/>
                          <a:ea typeface="+mn-ea"/>
                          <a:cs typeface="+mn-cs"/>
                        </a:rPr>
                        <a:t>SOLAR PV MODULE, 250Wp</a:t>
                      </a:r>
                      <a:endParaRPr lang="en-US" dirty="0"/>
                    </a:p>
                  </a:txBody>
                  <a:tcPr marL="121920" marR="121920"/>
                </a:tc>
                <a:tc>
                  <a:txBody>
                    <a:bodyPr/>
                    <a:lstStyle/>
                    <a:p>
                      <a:r>
                        <a:rPr lang="en-US" dirty="0" smtClean="0"/>
                        <a:t>104</a:t>
                      </a:r>
                      <a:endParaRPr lang="en-US" dirty="0"/>
                    </a:p>
                  </a:txBody>
                  <a:tcPr marL="121920" marR="121920"/>
                </a:tc>
                <a:tc>
                  <a:txBody>
                    <a:bodyPr/>
                    <a:lstStyle/>
                    <a:p>
                      <a:r>
                        <a:rPr lang="en-US" dirty="0" smtClean="0"/>
                        <a:t>1040000</a:t>
                      </a:r>
                      <a:endParaRPr lang="en-US" dirty="0"/>
                    </a:p>
                  </a:txBody>
                  <a:tcPr marL="121920" marR="121920"/>
                </a:tc>
              </a:tr>
              <a:tr h="900188">
                <a:tc>
                  <a:txBody>
                    <a:bodyPr/>
                    <a:lstStyle/>
                    <a:p>
                      <a:r>
                        <a:rPr lang="en-US" dirty="0" smtClean="0"/>
                        <a:t>2</a:t>
                      </a:r>
                      <a:endParaRPr lang="en-US" dirty="0"/>
                    </a:p>
                  </a:txBody>
                  <a:tcPr marL="121920" marR="121920"/>
                </a:tc>
                <a:tc>
                  <a:txBody>
                    <a:bodyPr/>
                    <a:lstStyle/>
                    <a:p>
                      <a:r>
                        <a:rPr kumimoji="0" lang="en-US" sz="1800" kern="1200" baseline="0" dirty="0" smtClean="0">
                          <a:solidFill>
                            <a:schemeClr val="dk1"/>
                          </a:solidFill>
                          <a:latin typeface="+mn-lt"/>
                          <a:ea typeface="+mn-ea"/>
                          <a:cs typeface="+mn-cs"/>
                        </a:rPr>
                        <a:t>GRID TIE INVERTER FOR 30kWp ARRAY, MPPT RANGE 480VDC TO</a:t>
                      </a:r>
                    </a:p>
                    <a:p>
                      <a:r>
                        <a:rPr kumimoji="0" lang="en-US" sz="1800" kern="1200" baseline="0" dirty="0" smtClean="0">
                          <a:solidFill>
                            <a:schemeClr val="dk1"/>
                          </a:solidFill>
                          <a:latin typeface="+mn-lt"/>
                          <a:ea typeface="+mn-ea"/>
                          <a:cs typeface="+mn-cs"/>
                        </a:rPr>
                        <a:t>800VDC, THREE PHASE OUTPUT</a:t>
                      </a:r>
                      <a:endParaRPr lang="en-US" dirty="0"/>
                    </a:p>
                  </a:txBody>
                  <a:tcPr marL="121920" marR="121920"/>
                </a:tc>
                <a:tc>
                  <a:txBody>
                    <a:bodyPr/>
                    <a:lstStyle/>
                    <a:p>
                      <a:r>
                        <a:rPr lang="en-US" dirty="0" smtClean="0"/>
                        <a:t>1</a:t>
                      </a:r>
                      <a:endParaRPr lang="en-US" dirty="0"/>
                    </a:p>
                  </a:txBody>
                  <a:tcPr marL="121920" marR="121920"/>
                </a:tc>
                <a:tc>
                  <a:txBody>
                    <a:bodyPr/>
                    <a:lstStyle/>
                    <a:p>
                      <a:r>
                        <a:rPr lang="en-US" dirty="0" smtClean="0"/>
                        <a:t>140000</a:t>
                      </a:r>
                      <a:endParaRPr lang="en-US" dirty="0"/>
                    </a:p>
                  </a:txBody>
                  <a:tcPr marL="121920" marR="121920"/>
                </a:tc>
              </a:tr>
              <a:tr h="859925">
                <a:tc>
                  <a:txBody>
                    <a:bodyPr/>
                    <a:lstStyle/>
                    <a:p>
                      <a:r>
                        <a:rPr lang="en-US" dirty="0" smtClean="0"/>
                        <a:t>3</a:t>
                      </a:r>
                      <a:endParaRPr lang="en-US" dirty="0"/>
                    </a:p>
                  </a:txBody>
                  <a:tcPr marL="121920" marR="121920"/>
                </a:tc>
                <a:tc>
                  <a:txBody>
                    <a:bodyPr/>
                    <a:lstStyle/>
                    <a:p>
                      <a:r>
                        <a:rPr kumimoji="0" lang="en-US" sz="1800" kern="1200" baseline="0" dirty="0" smtClean="0">
                          <a:solidFill>
                            <a:schemeClr val="dk1"/>
                          </a:solidFill>
                          <a:latin typeface="+mn-lt"/>
                          <a:ea typeface="+mn-ea"/>
                          <a:cs typeface="+mn-cs"/>
                        </a:rPr>
                        <a:t>10 MODULE MOUNTING STRUCTURE FOR 250Wp MODULES WITH</a:t>
                      </a:r>
                    </a:p>
                    <a:p>
                      <a:r>
                        <a:rPr kumimoji="0" lang="en-US" sz="1800" kern="1200" baseline="0" dirty="0" smtClean="0">
                          <a:solidFill>
                            <a:schemeClr val="dk1"/>
                          </a:solidFill>
                          <a:latin typeface="+mn-lt"/>
                          <a:ea typeface="+mn-ea"/>
                          <a:cs typeface="+mn-cs"/>
                        </a:rPr>
                        <a:t>15Deg FIXED TILT</a:t>
                      </a:r>
                      <a:endParaRPr lang="en-US" dirty="0"/>
                    </a:p>
                  </a:txBody>
                  <a:tcPr marL="121920" marR="121920"/>
                </a:tc>
                <a:tc>
                  <a:txBody>
                    <a:bodyPr/>
                    <a:lstStyle/>
                    <a:p>
                      <a:r>
                        <a:rPr lang="en-US" dirty="0" smtClean="0"/>
                        <a:t>10</a:t>
                      </a:r>
                      <a:endParaRPr lang="en-US" dirty="0"/>
                    </a:p>
                  </a:txBody>
                  <a:tcPr marL="121920" marR="121920"/>
                </a:tc>
                <a:tc>
                  <a:txBody>
                    <a:bodyPr/>
                    <a:lstStyle/>
                    <a:p>
                      <a:r>
                        <a:rPr lang="en-US" dirty="0" smtClean="0"/>
                        <a:t>50000</a:t>
                      </a:r>
                      <a:endParaRPr lang="en-US" dirty="0"/>
                    </a:p>
                  </a:txBody>
                  <a:tcPr marL="121920" marR="121920"/>
                </a:tc>
              </a:tr>
              <a:tr h="859925">
                <a:tc>
                  <a:txBody>
                    <a:bodyPr/>
                    <a:lstStyle/>
                    <a:p>
                      <a:r>
                        <a:rPr lang="en-US" dirty="0" smtClean="0"/>
                        <a:t>4</a:t>
                      </a:r>
                      <a:endParaRPr lang="en-US" dirty="0"/>
                    </a:p>
                  </a:txBody>
                  <a:tcPr marL="121920" marR="121920"/>
                </a:tc>
                <a:tc>
                  <a:txBody>
                    <a:bodyPr/>
                    <a:lstStyle/>
                    <a:p>
                      <a:r>
                        <a:rPr kumimoji="0" lang="en-US" sz="1800" kern="1200" baseline="0" dirty="0" smtClean="0">
                          <a:solidFill>
                            <a:schemeClr val="dk1"/>
                          </a:solidFill>
                          <a:latin typeface="+mn-lt"/>
                          <a:ea typeface="+mn-ea"/>
                          <a:cs typeface="+mn-cs"/>
                        </a:rPr>
                        <a:t>ARRAY JUNCTION BOX 6 I/P &amp; 6 O/P WITH 2 NO.S OF SPD TYPE II PF</a:t>
                      </a:r>
                    </a:p>
                    <a:p>
                      <a:r>
                        <a:rPr kumimoji="0" lang="en-US" sz="1800" kern="1200" baseline="0" dirty="0" smtClean="0">
                          <a:solidFill>
                            <a:schemeClr val="dk1"/>
                          </a:solidFill>
                          <a:latin typeface="+mn-lt"/>
                          <a:ea typeface="+mn-ea"/>
                          <a:cs typeface="+mn-cs"/>
                        </a:rPr>
                        <a:t>WITH FRP BOX</a:t>
                      </a:r>
                      <a:endParaRPr lang="en-US" dirty="0"/>
                    </a:p>
                  </a:txBody>
                  <a:tcPr marL="121920" marR="121920"/>
                </a:tc>
                <a:tc>
                  <a:txBody>
                    <a:bodyPr/>
                    <a:lstStyle/>
                    <a:p>
                      <a:r>
                        <a:rPr lang="en-US" dirty="0" smtClean="0"/>
                        <a:t>1</a:t>
                      </a:r>
                      <a:endParaRPr lang="en-US" dirty="0"/>
                    </a:p>
                  </a:txBody>
                  <a:tcPr marL="121920" marR="121920"/>
                </a:tc>
                <a:tc>
                  <a:txBody>
                    <a:bodyPr/>
                    <a:lstStyle/>
                    <a:p>
                      <a:r>
                        <a:rPr lang="en-US" dirty="0" smtClean="0"/>
                        <a:t>10000</a:t>
                      </a:r>
                      <a:endParaRPr lang="en-US" dirty="0"/>
                    </a:p>
                  </a:txBody>
                  <a:tcPr marL="121920" marR="121920"/>
                </a:tc>
              </a:tr>
              <a:tr h="1117903">
                <a:tc>
                  <a:txBody>
                    <a:bodyPr/>
                    <a:lstStyle/>
                    <a:p>
                      <a:r>
                        <a:rPr lang="en-US" dirty="0" smtClean="0"/>
                        <a:t>5</a:t>
                      </a:r>
                      <a:endParaRPr lang="en-US" dirty="0"/>
                    </a:p>
                  </a:txBody>
                  <a:tcPr marL="121920" marR="121920"/>
                </a:tc>
                <a:tc>
                  <a:txBody>
                    <a:bodyPr/>
                    <a:lstStyle/>
                    <a:p>
                      <a:r>
                        <a:rPr kumimoji="0" lang="en-US" sz="1800" kern="1200" baseline="0" dirty="0" smtClean="0">
                          <a:solidFill>
                            <a:schemeClr val="dk1"/>
                          </a:solidFill>
                          <a:latin typeface="+mn-lt"/>
                          <a:ea typeface="+mn-ea"/>
                          <a:cs typeface="+mn-cs"/>
                        </a:rPr>
                        <a:t>AC DISTRIBUTION BOARD WITH 4P, 1X63A MCB AND MULTI DATA</a:t>
                      </a:r>
                    </a:p>
                    <a:p>
                      <a:r>
                        <a:rPr kumimoji="0" lang="en-US" sz="1800" kern="1200" baseline="0" dirty="0" smtClean="0">
                          <a:solidFill>
                            <a:schemeClr val="dk1"/>
                          </a:solidFill>
                          <a:latin typeface="+mn-lt"/>
                          <a:ea typeface="+mn-ea"/>
                          <a:cs typeface="+mn-cs"/>
                        </a:rPr>
                        <a:t>METER-(OUTDOOR TYPE) WITH ARM Al CABLE OUT PUT</a:t>
                      </a:r>
                      <a:endParaRPr lang="en-US" dirty="0"/>
                    </a:p>
                  </a:txBody>
                  <a:tcPr marL="121920" marR="121920"/>
                </a:tc>
                <a:tc>
                  <a:txBody>
                    <a:bodyPr/>
                    <a:lstStyle/>
                    <a:p>
                      <a:r>
                        <a:rPr lang="en-US" dirty="0" smtClean="0"/>
                        <a:t>1</a:t>
                      </a:r>
                      <a:endParaRPr lang="en-US" dirty="0"/>
                    </a:p>
                  </a:txBody>
                  <a:tcPr marL="121920" marR="121920"/>
                </a:tc>
                <a:tc>
                  <a:txBody>
                    <a:bodyPr/>
                    <a:lstStyle/>
                    <a:p>
                      <a:r>
                        <a:rPr lang="en-US" dirty="0" smtClean="0"/>
                        <a:t>10000</a:t>
                      </a:r>
                      <a:endParaRPr lang="en-US" dirty="0"/>
                    </a:p>
                  </a:txBody>
                  <a:tcPr marL="121920" marR="121920"/>
                </a:tc>
              </a:tr>
              <a:tr h="984318">
                <a:tc>
                  <a:txBody>
                    <a:bodyPr/>
                    <a:lstStyle/>
                    <a:p>
                      <a:r>
                        <a:rPr lang="en-US" dirty="0" smtClean="0"/>
                        <a:t>6</a:t>
                      </a:r>
                      <a:endParaRPr lang="en-US" dirty="0"/>
                    </a:p>
                  </a:txBody>
                  <a:tcPr marL="121920" marR="121920"/>
                </a:tc>
                <a:tc>
                  <a:txBody>
                    <a:bodyPr/>
                    <a:lstStyle/>
                    <a:p>
                      <a:r>
                        <a:rPr lang="en-US" dirty="0" smtClean="0"/>
                        <a:t>OTHER</a:t>
                      </a:r>
                      <a:r>
                        <a:rPr lang="en-US" baseline="0" dirty="0" smtClean="0"/>
                        <a:t> MISCELLENOUS ITEMS</a:t>
                      </a:r>
                      <a:endParaRPr lang="en-US" dirty="0"/>
                    </a:p>
                  </a:txBody>
                  <a:tcPr marL="121920" marR="121920"/>
                </a:tc>
                <a:tc>
                  <a:txBody>
                    <a:bodyPr/>
                    <a:lstStyle/>
                    <a:p>
                      <a:r>
                        <a:rPr lang="en-US" dirty="0" smtClean="0"/>
                        <a:t>AS</a:t>
                      </a:r>
                      <a:r>
                        <a:rPr lang="en-US" baseline="0" dirty="0" smtClean="0"/>
                        <a:t> PER</a:t>
                      </a:r>
                    </a:p>
                    <a:p>
                      <a:r>
                        <a:rPr lang="en-US" baseline="0" dirty="0" smtClean="0"/>
                        <a:t>required </a:t>
                      </a:r>
                      <a:r>
                        <a:rPr lang="en-US" dirty="0" smtClean="0"/>
                        <a:t> </a:t>
                      </a:r>
                      <a:endParaRPr lang="en-US" dirty="0"/>
                    </a:p>
                  </a:txBody>
                  <a:tcPr marL="121920" marR="121920"/>
                </a:tc>
                <a:tc>
                  <a:txBody>
                    <a:bodyPr/>
                    <a:lstStyle/>
                    <a:p>
                      <a:r>
                        <a:rPr lang="en-US" dirty="0" smtClean="0"/>
                        <a:t>50000</a:t>
                      </a:r>
                      <a:endParaRPr lang="en-US" dirty="0"/>
                    </a:p>
                  </a:txBody>
                  <a:tcPr marL="121920" marR="121920"/>
                </a:tc>
              </a:tr>
            </a:tbl>
          </a:graphicData>
        </a:graphic>
      </p:graphicFrame>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03200" y="685800"/>
            <a:ext cx="11988800" cy="5943600"/>
          </a:xfrm>
        </p:spPr>
        <p:txBody>
          <a:bodyPr>
            <a:normAutofit fontScale="92500" lnSpcReduction="10000"/>
          </a:bodyPr>
          <a:lstStyle/>
          <a:p>
            <a:endParaRPr lang="en-US" sz="2700" dirty="0" smtClean="0">
              <a:latin typeface="Times New Roman" pitchFamily="18" charset="0"/>
              <a:cs typeface="Times New Roman" pitchFamily="18" charset="0"/>
            </a:endParaRPr>
          </a:p>
          <a:p>
            <a:r>
              <a:rPr lang="en-US" sz="2700" dirty="0" smtClean="0">
                <a:latin typeface="Times New Roman" pitchFamily="18" charset="0"/>
                <a:cs typeface="Times New Roman" pitchFamily="18" charset="0"/>
              </a:rPr>
              <a:t>Total project cost =13 </a:t>
            </a:r>
            <a:r>
              <a:rPr lang="en-US" sz="2700" dirty="0" err="1" smtClean="0">
                <a:latin typeface="Times New Roman" pitchFamily="18" charset="0"/>
                <a:cs typeface="Times New Roman" pitchFamily="18" charset="0"/>
              </a:rPr>
              <a:t>lakhs</a:t>
            </a:r>
            <a:r>
              <a:rPr lang="en-US" sz="2700" dirty="0" smtClean="0">
                <a:latin typeface="Times New Roman" pitchFamily="18" charset="0"/>
                <a:cs typeface="Times New Roman" pitchFamily="18" charset="0"/>
              </a:rPr>
              <a:t> Rs</a:t>
            </a:r>
          </a:p>
          <a:p>
            <a:r>
              <a:rPr lang="en-US" sz="2700" dirty="0" smtClean="0">
                <a:latin typeface="Times New Roman" pitchFamily="18" charset="0"/>
                <a:cs typeface="Times New Roman" pitchFamily="18" charset="0"/>
              </a:rPr>
              <a:t>30% subsidy by </a:t>
            </a:r>
            <a:r>
              <a:rPr lang="en-US" sz="2700" dirty="0" err="1" smtClean="0">
                <a:latin typeface="Times New Roman" pitchFamily="18" charset="0"/>
                <a:cs typeface="Times New Roman" pitchFamily="18" charset="0"/>
              </a:rPr>
              <a:t>indian</a:t>
            </a:r>
            <a:r>
              <a:rPr lang="en-US" sz="2700" dirty="0" smtClean="0">
                <a:latin typeface="Times New Roman" pitchFamily="18" charset="0"/>
                <a:cs typeface="Times New Roman" pitchFamily="18" charset="0"/>
              </a:rPr>
              <a:t> government =13*0.7=9.91 </a:t>
            </a:r>
            <a:r>
              <a:rPr lang="en-US" sz="2700" dirty="0" err="1" smtClean="0">
                <a:latin typeface="Times New Roman" pitchFamily="18" charset="0"/>
                <a:cs typeface="Times New Roman" pitchFamily="18" charset="0"/>
              </a:rPr>
              <a:t>lakhs</a:t>
            </a:r>
            <a:endParaRPr lang="en-US" sz="2700" dirty="0" smtClean="0">
              <a:latin typeface="Times New Roman" pitchFamily="18" charset="0"/>
              <a:cs typeface="Times New Roman" pitchFamily="18" charset="0"/>
            </a:endParaRPr>
          </a:p>
          <a:p>
            <a:pPr>
              <a:buFont typeface="Wingdings" pitchFamily="2" charset="2"/>
              <a:buChar char="Ø"/>
            </a:pPr>
            <a:r>
              <a:rPr lang="en-US" sz="2700" dirty="0" smtClean="0">
                <a:latin typeface="Times New Roman" pitchFamily="18" charset="0"/>
                <a:cs typeface="Times New Roman" pitchFamily="18" charset="0"/>
              </a:rPr>
              <a:t>  ROI /</a:t>
            </a:r>
            <a:r>
              <a:rPr lang="en-US" sz="2700" b="1" dirty="0" smtClean="0">
                <a:latin typeface="Times New Roman" pitchFamily="18" charset="0"/>
                <a:cs typeface="Times New Roman" pitchFamily="18" charset="0"/>
              </a:rPr>
              <a:t>Payback period:9.91/2.3=4.3 years</a:t>
            </a:r>
          </a:p>
          <a:p>
            <a:pPr>
              <a:buNone/>
            </a:pPr>
            <a:r>
              <a:rPr lang="en-US" sz="2700" b="1" dirty="0" smtClean="0">
                <a:latin typeface="Times New Roman" pitchFamily="18" charset="0"/>
                <a:cs typeface="Times New Roman" pitchFamily="18" charset="0"/>
              </a:rPr>
              <a:t>      2.3 </a:t>
            </a:r>
            <a:r>
              <a:rPr lang="en-US" sz="2700" b="1" dirty="0" err="1" smtClean="0">
                <a:latin typeface="Times New Roman" pitchFamily="18" charset="0"/>
                <a:cs typeface="Times New Roman" pitchFamily="18" charset="0"/>
              </a:rPr>
              <a:t>lakhs</a:t>
            </a:r>
            <a:r>
              <a:rPr lang="en-US" sz="2700" b="1" dirty="0" smtClean="0">
                <a:latin typeface="Times New Roman" pitchFamily="18" charset="0"/>
                <a:cs typeface="Times New Roman" pitchFamily="18" charset="0"/>
              </a:rPr>
              <a:t> is the revenue generated by the </a:t>
            </a:r>
            <a:r>
              <a:rPr lang="en-US" sz="2700" b="1" dirty="0" err="1" smtClean="0">
                <a:latin typeface="Times New Roman" pitchFamily="18" charset="0"/>
                <a:cs typeface="Times New Roman" pitchFamily="18" charset="0"/>
              </a:rPr>
              <a:t>system.So</a:t>
            </a:r>
            <a:r>
              <a:rPr lang="en-US" sz="2700" b="1" dirty="0" smtClean="0">
                <a:latin typeface="Times New Roman" pitchFamily="18" charset="0"/>
                <a:cs typeface="Times New Roman" pitchFamily="18" charset="0"/>
              </a:rPr>
              <a:t> the solar system will take  4-5 years  as a  basic return on investment (ROI)	</a:t>
            </a:r>
          </a:p>
          <a:p>
            <a:pPr>
              <a:buNone/>
            </a:pPr>
            <a:r>
              <a:rPr lang="en-US" sz="2700" b="1" dirty="0" smtClean="0">
                <a:latin typeface="Times New Roman" pitchFamily="18" charset="0"/>
                <a:cs typeface="Times New Roman" pitchFamily="18" charset="0"/>
              </a:rPr>
              <a:t>   </a:t>
            </a:r>
            <a:r>
              <a:rPr lang="en-US" sz="2700" dirty="0" smtClean="0">
                <a:latin typeface="Times New Roman" pitchFamily="18" charset="0"/>
                <a:cs typeface="Times New Roman" pitchFamily="18" charset="0"/>
              </a:rPr>
              <a:t>Calculate depreciation cost:</a:t>
            </a:r>
          </a:p>
          <a:p>
            <a:pPr>
              <a:buNone/>
            </a:pPr>
            <a:r>
              <a:rPr lang="en-US" sz="2700" dirty="0" smtClean="0">
                <a:latin typeface="Times New Roman" pitchFamily="18" charset="0"/>
                <a:cs typeface="Times New Roman" pitchFamily="18" charset="0"/>
              </a:rPr>
              <a:t>   </a:t>
            </a:r>
            <a:r>
              <a:rPr lang="en-US" sz="2700" b="1" dirty="0" smtClean="0">
                <a:latin typeface="Times New Roman" pitchFamily="18" charset="0"/>
                <a:cs typeface="Times New Roman" pitchFamily="18" charset="0"/>
              </a:rPr>
              <a:t>What is Depreciation?</a:t>
            </a:r>
            <a:endParaRPr lang="en-US" sz="2700" dirty="0" smtClean="0">
              <a:latin typeface="Times New Roman" pitchFamily="18" charset="0"/>
              <a:cs typeface="Times New Roman" pitchFamily="18" charset="0"/>
            </a:endParaRPr>
          </a:p>
          <a:p>
            <a:pPr>
              <a:buFont typeface="Wingdings" pitchFamily="2" charset="2"/>
              <a:buChar char="Ø"/>
            </a:pPr>
            <a:r>
              <a:rPr lang="en-US" sz="2700" dirty="0" smtClean="0">
                <a:latin typeface="Times New Roman" pitchFamily="18" charset="0"/>
                <a:cs typeface="Times New Roman" pitchFamily="18" charset="0"/>
              </a:rPr>
              <a:t> 	Depreciation is a method of allocating some cost of a tangible long term asset over its useful life and thus, refers to the decrease in value of the asset during its lifetime. All fixed assets except the value of land decreases with the passage of time.</a:t>
            </a:r>
          </a:p>
          <a:p>
            <a:pPr>
              <a:buNone/>
            </a:pPr>
            <a:r>
              <a:rPr lang="en-US" sz="2700" dirty="0" smtClean="0">
                <a:latin typeface="Times New Roman" pitchFamily="18" charset="0"/>
                <a:cs typeface="Times New Roman" pitchFamily="18" charset="0"/>
              </a:rPr>
              <a:t>	  For Solar Power projects we generally calculate depreciation using straight line method. Formula for the same is,</a:t>
            </a:r>
          </a:p>
          <a:p>
            <a:pPr>
              <a:buNone/>
            </a:pPr>
            <a:r>
              <a:rPr lang="en-US" sz="2700" dirty="0" smtClean="0">
                <a:latin typeface="Times New Roman" pitchFamily="18" charset="0"/>
                <a:cs typeface="Times New Roman" pitchFamily="18" charset="0"/>
              </a:rPr>
              <a:t>     “Depreciation = (Cost - Residual value) / Useful life”</a:t>
            </a:r>
          </a:p>
          <a:p>
            <a:pPr>
              <a:buNone/>
            </a:pPr>
            <a:endParaRPr lang="en-US" dirty="0" smtClean="0"/>
          </a:p>
          <a:p>
            <a:endParaRPr lang="en-US" dirty="0" smtClean="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0" y="533400"/>
            <a:ext cx="11684000" cy="6096000"/>
          </a:xfrm>
        </p:spPr>
        <p:txBody>
          <a:bodyPr/>
          <a:lstStyle/>
          <a:p>
            <a:pPr>
              <a:buNone/>
            </a:pPr>
            <a:r>
              <a:rPr lang="en-US" dirty="0" smtClean="0"/>
              <a:t>        </a:t>
            </a:r>
          </a:p>
          <a:p>
            <a:pPr>
              <a:buNone/>
            </a:pPr>
            <a:r>
              <a:rPr lang="en-US" dirty="0" smtClean="0"/>
              <a:t>       </a:t>
            </a:r>
            <a:r>
              <a:rPr lang="en-US" sz="2800" dirty="0" smtClean="0">
                <a:latin typeface="Times New Roman" pitchFamily="18" charset="0"/>
                <a:ea typeface="Tahoma" pitchFamily="34" charset="0"/>
                <a:cs typeface="Times New Roman" pitchFamily="18" charset="0"/>
              </a:rPr>
              <a:t>Overall project cost : INR 13 </a:t>
            </a:r>
            <a:r>
              <a:rPr lang="en-US" sz="2800" dirty="0" err="1" smtClean="0">
                <a:latin typeface="Times New Roman" pitchFamily="18" charset="0"/>
                <a:ea typeface="Tahoma" pitchFamily="34" charset="0"/>
                <a:cs typeface="Times New Roman" pitchFamily="18" charset="0"/>
              </a:rPr>
              <a:t>Lakhs</a:t>
            </a:r>
            <a:r>
              <a:rPr lang="en-US" sz="2800" dirty="0" smtClean="0">
                <a:latin typeface="Times New Roman" pitchFamily="18" charset="0"/>
                <a:ea typeface="Tahoma" pitchFamily="34" charset="0"/>
                <a:cs typeface="Times New Roman" pitchFamily="18" charset="0"/>
              </a:rPr>
              <a:t>  for solar plant  </a:t>
            </a:r>
          </a:p>
          <a:p>
            <a:pPr>
              <a:buNone/>
            </a:pPr>
            <a:r>
              <a:rPr lang="en-US" sz="2800" dirty="0" smtClean="0">
                <a:latin typeface="Times New Roman" pitchFamily="18" charset="0"/>
                <a:ea typeface="Tahoma" pitchFamily="34" charset="0"/>
                <a:cs typeface="Times New Roman" pitchFamily="18" charset="0"/>
              </a:rPr>
              <a:t>        Book depreciation : 5.28 % (As per Companies Act)</a:t>
            </a:r>
          </a:p>
          <a:p>
            <a:pPr>
              <a:buNone/>
            </a:pPr>
            <a:r>
              <a:rPr lang="en-US" sz="2800" dirty="0" smtClean="0">
                <a:latin typeface="Times New Roman" pitchFamily="18" charset="0"/>
                <a:ea typeface="Tahoma" pitchFamily="34" charset="0"/>
                <a:cs typeface="Times New Roman" pitchFamily="18" charset="0"/>
              </a:rPr>
              <a:t>        Residual Value : 10 %</a:t>
            </a:r>
          </a:p>
          <a:p>
            <a:pPr>
              <a:buNone/>
            </a:pPr>
            <a:r>
              <a:rPr lang="en-US" sz="2800" b="1" dirty="0" smtClean="0">
                <a:latin typeface="Times New Roman" pitchFamily="18" charset="0"/>
                <a:ea typeface="Tahoma" pitchFamily="34" charset="0"/>
                <a:cs typeface="Times New Roman" pitchFamily="18" charset="0"/>
              </a:rPr>
              <a:t>       Calculation of book depreciation as per Straight Line    Method=5.28*13=68 .64 </a:t>
            </a:r>
          </a:p>
          <a:p>
            <a:pPr>
              <a:buFont typeface="Wingdings" pitchFamily="2" charset="2"/>
              <a:buChar char="Ø"/>
            </a:pPr>
            <a:r>
              <a:rPr lang="en-US" sz="2800" dirty="0" smtClean="0">
                <a:latin typeface="Times New Roman" pitchFamily="18" charset="0"/>
                <a:ea typeface="Tahoma" pitchFamily="34" charset="0"/>
                <a:cs typeface="Times New Roman" pitchFamily="18" charset="0"/>
              </a:rPr>
              <a:t>  Every year 68.64 =68,640 </a:t>
            </a:r>
            <a:r>
              <a:rPr lang="en-US" sz="2800" dirty="0" err="1" smtClean="0">
                <a:latin typeface="Times New Roman" pitchFamily="18" charset="0"/>
                <a:ea typeface="Tahoma" pitchFamily="34" charset="0"/>
                <a:cs typeface="Times New Roman" pitchFamily="18" charset="0"/>
              </a:rPr>
              <a:t>rs</a:t>
            </a:r>
            <a:r>
              <a:rPr lang="en-US" sz="2800" dirty="0" smtClean="0">
                <a:latin typeface="Times New Roman" pitchFamily="18" charset="0"/>
                <a:ea typeface="Tahoma" pitchFamily="34" charset="0"/>
                <a:cs typeface="Times New Roman" pitchFamily="18" charset="0"/>
              </a:rPr>
              <a:t> is depreciated .Shown the table for five years only because the ROI is usually for 4-5 years</a:t>
            </a:r>
          </a:p>
          <a:p>
            <a:pPr>
              <a:buFont typeface="Wingdings" pitchFamily="2" charset="2"/>
              <a:buChar char="Ø"/>
            </a:pPr>
            <a:r>
              <a:rPr lang="en-US" sz="2800" dirty="0" smtClean="0">
                <a:latin typeface="Times New Roman" pitchFamily="18" charset="0"/>
                <a:ea typeface="Tahoma" pitchFamily="34" charset="0"/>
                <a:cs typeface="Times New Roman" pitchFamily="18" charset="0"/>
              </a:rPr>
              <a:t> At the life period the cost of the system cost is nil.</a:t>
            </a:r>
          </a:p>
          <a:p>
            <a:pPr>
              <a:buFont typeface="Wingdings" pitchFamily="2" charset="2"/>
              <a:buChar char="Ø"/>
            </a:pPr>
            <a:r>
              <a:rPr lang="en-US" sz="2800" dirty="0" smtClean="0"/>
              <a:t>Life period of solar array:25 years (as per mfg).</a:t>
            </a:r>
          </a:p>
          <a:p>
            <a:pPr>
              <a:buNone/>
            </a:pPr>
            <a:endParaRPr lang="en-US" dirty="0"/>
          </a:p>
        </p:txBody>
      </p:sp>
      <p:graphicFrame>
        <p:nvGraphicFramePr>
          <p:cNvPr id="4" name="Table 3"/>
          <p:cNvGraphicFramePr>
            <a:graphicFrameLocks noGrp="1"/>
          </p:cNvGraphicFramePr>
          <p:nvPr/>
        </p:nvGraphicFramePr>
        <p:xfrm>
          <a:off x="203200" y="5257800"/>
          <a:ext cx="11582400" cy="1295400"/>
        </p:xfrm>
        <a:graphic>
          <a:graphicData uri="http://schemas.openxmlformats.org/drawingml/2006/table">
            <a:tbl>
              <a:tblPr firstRow="1" bandRow="1">
                <a:tableStyleId>{5C22544A-7EE6-4342-B048-85BDC9FD1C3A}</a:tableStyleId>
              </a:tblPr>
              <a:tblGrid>
                <a:gridCol w="1930400"/>
                <a:gridCol w="1930400"/>
                <a:gridCol w="1930400"/>
                <a:gridCol w="1930400"/>
                <a:gridCol w="1930400"/>
                <a:gridCol w="1930400"/>
              </a:tblGrid>
              <a:tr h="520173">
                <a:tc>
                  <a:txBody>
                    <a:bodyPr/>
                    <a:lstStyle/>
                    <a:p>
                      <a:r>
                        <a:rPr lang="en-US" dirty="0" smtClean="0"/>
                        <a:t>Years</a:t>
                      </a:r>
                      <a:endParaRPr lang="en-US" dirty="0"/>
                    </a:p>
                  </a:txBody>
                  <a:tcPr marL="121920" marR="121920"/>
                </a:tc>
                <a:tc>
                  <a:txBody>
                    <a:bodyPr/>
                    <a:lstStyle/>
                    <a:p>
                      <a:r>
                        <a:rPr lang="en-US" dirty="0" smtClean="0"/>
                        <a:t>1</a:t>
                      </a:r>
                      <a:endParaRPr lang="en-US" dirty="0"/>
                    </a:p>
                  </a:txBody>
                  <a:tcPr marL="121920" marR="121920"/>
                </a:tc>
                <a:tc>
                  <a:txBody>
                    <a:bodyPr/>
                    <a:lstStyle/>
                    <a:p>
                      <a:r>
                        <a:rPr lang="en-US" dirty="0" smtClean="0"/>
                        <a:t>2</a:t>
                      </a:r>
                      <a:endParaRPr lang="en-US" dirty="0"/>
                    </a:p>
                  </a:txBody>
                  <a:tcPr marL="121920" marR="121920"/>
                </a:tc>
                <a:tc>
                  <a:txBody>
                    <a:bodyPr/>
                    <a:lstStyle/>
                    <a:p>
                      <a:r>
                        <a:rPr lang="en-US" dirty="0" smtClean="0"/>
                        <a:t>3</a:t>
                      </a:r>
                      <a:endParaRPr lang="en-US" dirty="0"/>
                    </a:p>
                  </a:txBody>
                  <a:tcPr marL="121920" marR="121920"/>
                </a:tc>
                <a:tc>
                  <a:txBody>
                    <a:bodyPr/>
                    <a:lstStyle/>
                    <a:p>
                      <a:r>
                        <a:rPr lang="en-US" dirty="0" smtClean="0"/>
                        <a:t>4</a:t>
                      </a:r>
                      <a:endParaRPr lang="en-US" dirty="0"/>
                    </a:p>
                  </a:txBody>
                  <a:tcPr marL="121920" marR="121920"/>
                </a:tc>
                <a:tc>
                  <a:txBody>
                    <a:bodyPr/>
                    <a:lstStyle/>
                    <a:p>
                      <a:r>
                        <a:rPr lang="en-US" dirty="0" smtClean="0"/>
                        <a:t>5</a:t>
                      </a:r>
                      <a:endParaRPr lang="en-US" dirty="0"/>
                    </a:p>
                  </a:txBody>
                  <a:tcPr marL="121920" marR="121920"/>
                </a:tc>
              </a:tr>
              <a:tr h="775227">
                <a:tc>
                  <a:txBody>
                    <a:bodyPr/>
                    <a:lstStyle/>
                    <a:p>
                      <a:r>
                        <a:rPr lang="en-US" dirty="0" smtClean="0"/>
                        <a:t>Book depreciation</a:t>
                      </a:r>
                      <a:endParaRPr lang="en-US" dirty="0"/>
                    </a:p>
                  </a:txBody>
                  <a:tcPr marL="121920" marR="121920"/>
                </a:tc>
                <a:tc>
                  <a:txBody>
                    <a:bodyPr/>
                    <a:lstStyle/>
                    <a:p>
                      <a:r>
                        <a:rPr lang="en-US" dirty="0" smtClean="0"/>
                        <a:t>68.64</a:t>
                      </a:r>
                      <a:endParaRPr lang="en-US" dirty="0"/>
                    </a:p>
                  </a:txBody>
                  <a:tcPr marL="121920" marR="121920"/>
                </a:tc>
                <a:tc>
                  <a:txBody>
                    <a:bodyPr/>
                    <a:lstStyle/>
                    <a:p>
                      <a:r>
                        <a:rPr lang="en-US" dirty="0" smtClean="0"/>
                        <a:t>68.64</a:t>
                      </a:r>
                      <a:endParaRPr lang="en-US" dirty="0"/>
                    </a:p>
                  </a:txBody>
                  <a:tcPr marL="121920" marR="121920"/>
                </a:tc>
                <a:tc>
                  <a:txBody>
                    <a:bodyPr/>
                    <a:lstStyle/>
                    <a:p>
                      <a:r>
                        <a:rPr lang="en-US" dirty="0" smtClean="0"/>
                        <a:t>68.64</a:t>
                      </a:r>
                      <a:endParaRPr lang="en-US" dirty="0"/>
                    </a:p>
                  </a:txBody>
                  <a:tcPr marL="121920" marR="121920"/>
                </a:tc>
                <a:tc>
                  <a:txBody>
                    <a:bodyPr/>
                    <a:lstStyle/>
                    <a:p>
                      <a:r>
                        <a:rPr lang="en-US" dirty="0" smtClean="0"/>
                        <a:t>68.64</a:t>
                      </a:r>
                      <a:endParaRPr lang="en-US" dirty="0"/>
                    </a:p>
                  </a:txBody>
                  <a:tcPr marL="121920" marR="121920"/>
                </a:tc>
                <a:tc>
                  <a:txBody>
                    <a:bodyPr/>
                    <a:lstStyle/>
                    <a:p>
                      <a:r>
                        <a:rPr lang="en-US" dirty="0" smtClean="0"/>
                        <a:t>68.64</a:t>
                      </a:r>
                      <a:endParaRPr lang="en-US" dirty="0"/>
                    </a:p>
                  </a:txBody>
                  <a:tcPr marL="121920" marR="121920"/>
                </a:tc>
              </a:tr>
            </a:tbl>
          </a:graphicData>
        </a:graphic>
      </p:graphicFrame>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Conclusion</a:t>
            </a:r>
            <a:endParaRPr lang="en-US" dirty="0"/>
          </a:p>
        </p:txBody>
      </p:sp>
      <p:sp>
        <p:nvSpPr>
          <p:cNvPr id="6" name="Content Placeholder 5"/>
          <p:cNvSpPr>
            <a:spLocks noGrp="1"/>
          </p:cNvSpPr>
          <p:nvPr>
            <p:ph sz="quarter" idx="1"/>
          </p:nvPr>
        </p:nvSpPr>
        <p:spPr>
          <a:xfrm>
            <a:off x="304800" y="1447800"/>
            <a:ext cx="11480800" cy="5181600"/>
          </a:xfrm>
        </p:spPr>
        <p:txBody>
          <a:bodyPr/>
          <a:lstStyle/>
          <a:p>
            <a:pPr>
              <a:buFont typeface="Wingdings" panose="05000000000000000000" pitchFamily="2" charset="2"/>
              <a:buChar char="Ø"/>
            </a:pPr>
            <a:r>
              <a:rPr lang="en-US" sz="2800" dirty="0"/>
              <a:t> </a:t>
            </a:r>
            <a:r>
              <a:rPr lang="en-US" sz="2800" dirty="0" smtClean="0"/>
              <a:t>India  or other countries in the world wants solar installations  in all the states  so in coming years there is  a clear target it wants all the power  from  solar panels which is achievable  more over it also adds  to the environmental benefit  </a:t>
            </a:r>
            <a:r>
              <a:rPr lang="en-US" sz="2800" dirty="0" err="1" smtClean="0"/>
              <a:t>ie</a:t>
            </a:r>
            <a:r>
              <a:rPr lang="en-US" sz="2800" dirty="0" smtClean="0"/>
              <a:t>  reduction  of  green house gases .</a:t>
            </a:r>
          </a:p>
          <a:p>
            <a:pPr>
              <a:buFont typeface="Wingdings" panose="05000000000000000000" pitchFamily="2" charset="2"/>
              <a:buChar char="Ø"/>
            </a:pPr>
            <a:r>
              <a:rPr lang="en-US" sz="2800" dirty="0" smtClean="0"/>
              <a:t>variation  in  ambient temperature will </a:t>
            </a:r>
            <a:r>
              <a:rPr lang="en-US" sz="2800" dirty="0" err="1" smtClean="0"/>
              <a:t>derate</a:t>
            </a:r>
            <a:r>
              <a:rPr lang="en-US" sz="2800" dirty="0" smtClean="0"/>
              <a:t> and  reduce the life of the solar array .while selecting the solar panels  for applications normally some margin of wattage is selected </a:t>
            </a:r>
          </a:p>
          <a:p>
            <a:pPr>
              <a:buFont typeface="Wingdings" panose="05000000000000000000" pitchFamily="2" charset="2"/>
              <a:buChar char="Ø"/>
            </a:pPr>
            <a:r>
              <a:rPr lang="en-US" sz="2800" dirty="0" smtClean="0"/>
              <a:t>This will benefit designers </a:t>
            </a:r>
            <a:r>
              <a:rPr lang="en-US" sz="2800" smtClean="0"/>
              <a:t>and maintenance personnel.</a:t>
            </a:r>
            <a:endParaRPr lang="en-US"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10363200" cy="639762"/>
          </a:xfrm>
        </p:spPr>
        <p:txBody>
          <a:bodyPr>
            <a:normAutofit fontScale="90000"/>
          </a:bodyPr>
          <a:lstStyle/>
          <a:p>
            <a:r>
              <a:rPr lang="en-US" b="1" dirty="0" smtClean="0"/>
              <a:t>Publication status</a:t>
            </a:r>
            <a:endParaRPr lang="en-US" dirty="0"/>
          </a:p>
        </p:txBody>
      </p:sp>
      <p:sp>
        <p:nvSpPr>
          <p:cNvPr id="3" name="Content Placeholder 2"/>
          <p:cNvSpPr>
            <a:spLocks noGrp="1"/>
          </p:cNvSpPr>
          <p:nvPr>
            <p:ph sz="quarter" idx="1"/>
          </p:nvPr>
        </p:nvSpPr>
        <p:spPr>
          <a:xfrm>
            <a:off x="609600" y="914400"/>
            <a:ext cx="11176000" cy="5715000"/>
          </a:xfrm>
        </p:spPr>
        <p:txBody>
          <a:bodyPr>
            <a:normAutofit fontScale="92500" lnSpcReduction="20000"/>
          </a:bodyPr>
          <a:lstStyle/>
          <a:p>
            <a:pPr>
              <a:buFont typeface="Wingdings" pitchFamily="2" charset="2"/>
              <a:buChar char="Ø"/>
            </a:pPr>
            <a:r>
              <a:rPr lang="en-US" dirty="0" smtClean="0"/>
              <a:t>  Paper publication      :  	 Yes</a:t>
            </a:r>
          </a:p>
          <a:p>
            <a:pPr>
              <a:buNone/>
            </a:pPr>
            <a:endParaRPr lang="en-US" dirty="0" smtClean="0"/>
          </a:p>
          <a:p>
            <a:pPr>
              <a:buFont typeface="Wingdings" pitchFamily="2" charset="2"/>
              <a:buChar char="Ø"/>
            </a:pPr>
            <a:r>
              <a:rPr lang="en-US" dirty="0" smtClean="0"/>
              <a:t>  Name of the journal  :   	IJITEE (International Journal of                				Innovative Technology and Exploring 				Engineering)</a:t>
            </a:r>
          </a:p>
          <a:p>
            <a:pPr>
              <a:buFont typeface="Wingdings" pitchFamily="2" charset="2"/>
              <a:buChar char="Ø"/>
            </a:pPr>
            <a:r>
              <a:rPr lang="en-US" dirty="0" smtClean="0"/>
              <a:t>  Issue                          :   	March-10 -2019</a:t>
            </a:r>
          </a:p>
          <a:p>
            <a:pPr>
              <a:buFont typeface="Wingdings" pitchFamily="2" charset="2"/>
              <a:buChar char="Ø"/>
            </a:pPr>
            <a:endParaRPr lang="en-US" dirty="0" smtClean="0"/>
          </a:p>
          <a:p>
            <a:pPr>
              <a:buFont typeface="Wingdings" pitchFamily="2" charset="2"/>
              <a:buChar char="Ø"/>
            </a:pPr>
            <a:r>
              <a:rPr lang="en-US" dirty="0" smtClean="0"/>
              <a:t>Scopus database  added  :  	yes</a:t>
            </a:r>
          </a:p>
          <a:p>
            <a:pPr>
              <a:buFont typeface="Wingdings" pitchFamily="2" charset="2"/>
              <a:buChar char="Ø"/>
            </a:pPr>
            <a:endParaRPr lang="en-US" dirty="0" smtClean="0"/>
          </a:p>
          <a:p>
            <a:pPr>
              <a:buFont typeface="Wingdings" pitchFamily="2" charset="2"/>
              <a:buChar char="Ø"/>
            </a:pPr>
            <a:r>
              <a:rPr lang="en-US" dirty="0" smtClean="0"/>
              <a:t>Scopus  Author ID          :     57207821576</a:t>
            </a:r>
          </a:p>
          <a:p>
            <a:pPr>
              <a:buFont typeface="Wingdings" pitchFamily="2" charset="2"/>
              <a:buChar char="Ø"/>
            </a:pPr>
            <a:endParaRPr lang="en-US" dirty="0" smtClean="0"/>
          </a:p>
          <a:p>
            <a:pPr>
              <a:buFont typeface="Wingdings" pitchFamily="2" charset="2"/>
              <a:buChar char="Ø"/>
            </a:pPr>
            <a:r>
              <a:rPr lang="en-US" dirty="0" smtClean="0"/>
              <a:t>ORCID ID		      :  0000-0002-5258-0276</a:t>
            </a:r>
            <a:endParaRPr lang="en-US" u="sng"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10363200" cy="334962"/>
          </a:xfrm>
        </p:spPr>
        <p:txBody>
          <a:bodyPr>
            <a:normAutofit fontScale="90000"/>
          </a:bodyPr>
          <a:lstStyle/>
          <a:p>
            <a:r>
              <a:rPr lang="en-US" b="1" i="1" u="sng" dirty="0">
                <a:solidFill>
                  <a:srgbClr val="C00000"/>
                </a:solidFill>
              </a:rPr>
              <a:t>References</a:t>
            </a:r>
            <a:endParaRPr lang="en-US" dirty="0"/>
          </a:p>
        </p:txBody>
      </p:sp>
      <p:sp>
        <p:nvSpPr>
          <p:cNvPr id="3" name="Content Placeholder 2"/>
          <p:cNvSpPr>
            <a:spLocks noGrp="1"/>
          </p:cNvSpPr>
          <p:nvPr>
            <p:ph sz="quarter" idx="1"/>
          </p:nvPr>
        </p:nvSpPr>
        <p:spPr>
          <a:xfrm>
            <a:off x="609600" y="457200"/>
            <a:ext cx="10972800" cy="5562600"/>
          </a:xfrm>
        </p:spPr>
        <p:txBody>
          <a:bodyPr>
            <a:normAutofit fontScale="85000" lnSpcReduction="10000"/>
          </a:bodyPr>
          <a:lstStyle/>
          <a:p>
            <a:pPr marL="0" lvl="0" indent="0">
              <a:buNone/>
            </a:pPr>
            <a:endParaRPr lang="en-US" dirty="0" smtClean="0"/>
          </a:p>
          <a:p>
            <a:pPr marL="0" lvl="0" indent="0">
              <a:buNone/>
            </a:pPr>
            <a:endParaRPr lang="en-US" dirty="0" smtClean="0"/>
          </a:p>
          <a:p>
            <a:pPr marL="0" lvl="0" indent="0">
              <a:buNone/>
            </a:pPr>
            <a:r>
              <a:rPr lang="en-US" dirty="0" smtClean="0"/>
              <a:t> </a:t>
            </a:r>
            <a:r>
              <a:rPr lang="en-US" dirty="0"/>
              <a:t>[1]	</a:t>
            </a:r>
            <a:r>
              <a:rPr lang="en-US" dirty="0" err="1"/>
              <a:t>N.Kumar,I.Hussain,B.Singh</a:t>
            </a:r>
            <a:r>
              <a:rPr lang="en-US" dirty="0"/>
              <a:t> B </a:t>
            </a:r>
            <a:r>
              <a:rPr lang="en-US" dirty="0" err="1"/>
              <a:t>singh.B</a:t>
            </a:r>
            <a:r>
              <a:rPr lang="en-US" dirty="0"/>
              <a:t>. k </a:t>
            </a:r>
            <a:r>
              <a:rPr lang="en-US" dirty="0" err="1"/>
              <a:t>Panigrahi</a:t>
            </a:r>
            <a:r>
              <a:rPr lang="en-US" dirty="0"/>
              <a:t>.,”MPPT in </a:t>
            </a:r>
            <a:r>
              <a:rPr lang="en-US" dirty="0" err="1"/>
              <a:t>Dyanmic</a:t>
            </a:r>
            <a:r>
              <a:rPr lang="en-US" dirty="0"/>
              <a:t> Condition of partially shaded PV systems by using WODE </a:t>
            </a:r>
            <a:r>
              <a:rPr lang="en-US" dirty="0" err="1"/>
              <a:t>Technique,”In</a:t>
            </a:r>
            <a:r>
              <a:rPr lang="en-US" dirty="0"/>
              <a:t> </a:t>
            </a:r>
            <a:r>
              <a:rPr lang="en-US" i="1" dirty="0"/>
              <a:t>IEEE </a:t>
            </a:r>
            <a:r>
              <a:rPr lang="en-US" i="1" dirty="0" err="1"/>
              <a:t>Transacions</a:t>
            </a:r>
            <a:r>
              <a:rPr lang="en-US" i="1" dirty="0"/>
              <a:t> on sustainable Energy</a:t>
            </a:r>
            <a:r>
              <a:rPr lang="en-US" dirty="0"/>
              <a:t>,vol.8,no,3,pp.1204-1214,july 2017</a:t>
            </a:r>
            <a:endParaRPr lang="en-IN" dirty="0"/>
          </a:p>
          <a:p>
            <a:pPr marL="0" indent="0">
              <a:buNone/>
            </a:pPr>
            <a:r>
              <a:rPr lang="en-US" dirty="0"/>
              <a:t>[2]	</a:t>
            </a:r>
            <a:r>
              <a:rPr lang="en-US" dirty="0" err="1"/>
              <a:t>M.E.E.Telbany</a:t>
            </a:r>
            <a:r>
              <a:rPr lang="en-US" dirty="0"/>
              <a:t> ,</a:t>
            </a:r>
            <a:r>
              <a:rPr lang="en-US" dirty="0" err="1"/>
              <a:t>A.Youssef</a:t>
            </a:r>
            <a:r>
              <a:rPr lang="en-US" dirty="0"/>
              <a:t> and A.A.</a:t>
            </a:r>
            <a:r>
              <a:rPr lang="en-US" dirty="0" err="1"/>
              <a:t>Zekry</a:t>
            </a:r>
            <a:r>
              <a:rPr lang="en-US" dirty="0"/>
              <a:t>.”Intelligent Techniques for MPPT control in photovoltaic </a:t>
            </a:r>
            <a:r>
              <a:rPr lang="en-US" dirty="0" err="1"/>
              <a:t>systems:A</a:t>
            </a:r>
            <a:r>
              <a:rPr lang="en-US" dirty="0"/>
              <a:t> comprehensive </a:t>
            </a:r>
            <a:r>
              <a:rPr lang="en-US" dirty="0" err="1"/>
              <a:t>review.”</a:t>
            </a:r>
            <a:r>
              <a:rPr lang="en-US" i="1" dirty="0" err="1"/>
              <a:t>in</a:t>
            </a:r>
            <a:r>
              <a:rPr lang="en-US" i="1" dirty="0"/>
              <a:t>     Proc. Of 4</a:t>
            </a:r>
            <a:r>
              <a:rPr lang="en-US" i="1" baseline="30000" dirty="0"/>
              <a:t>th</a:t>
            </a:r>
            <a:r>
              <a:rPr lang="en-US" i="1" dirty="0"/>
              <a:t> International conference on Artificial </a:t>
            </a:r>
            <a:r>
              <a:rPr lang="en-US" i="1" dirty="0" err="1"/>
              <a:t>Intelliegence</a:t>
            </a:r>
            <a:r>
              <a:rPr lang="en-US" i="1" dirty="0"/>
              <a:t> with Applications in Engineering and </a:t>
            </a:r>
            <a:r>
              <a:rPr lang="en-US" i="1" dirty="0" err="1"/>
              <a:t>technology.</a:t>
            </a:r>
            <a:r>
              <a:rPr lang="en-US" dirty="0" err="1"/>
              <a:t>kota</a:t>
            </a:r>
            <a:r>
              <a:rPr lang="en-US" dirty="0"/>
              <a:t> kinabalu,2014,pp,17-22 </a:t>
            </a:r>
            <a:endParaRPr lang="en-IN" dirty="0"/>
          </a:p>
          <a:p>
            <a:pPr marL="0" lvl="0" indent="0">
              <a:buNone/>
            </a:pPr>
            <a:r>
              <a:rPr lang="en-US" dirty="0"/>
              <a:t>[3] 	</a:t>
            </a:r>
            <a:r>
              <a:rPr lang="en-US" dirty="0" err="1"/>
              <a:t>B.Pakkiraiah</a:t>
            </a:r>
            <a:r>
              <a:rPr lang="en-US" dirty="0"/>
              <a:t> ,</a:t>
            </a:r>
            <a:r>
              <a:rPr lang="en-US" dirty="0" err="1"/>
              <a:t>G.durga</a:t>
            </a:r>
            <a:r>
              <a:rPr lang="en-US" dirty="0"/>
              <a:t> </a:t>
            </a:r>
            <a:r>
              <a:rPr lang="en-US" dirty="0" err="1"/>
              <a:t>sukumar”A</a:t>
            </a:r>
            <a:r>
              <a:rPr lang="en-US" dirty="0"/>
              <a:t> New Modified Controller for solar photovoltaic system”</a:t>
            </a:r>
            <a:r>
              <a:rPr lang="en-US" i="1" dirty="0"/>
              <a:t> 2015 IEEE International conference On research in computational intelligence and communications Networks 20nov,2015</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04800" y="76200"/>
            <a:ext cx="11887200" cy="5943600"/>
          </a:xfrm>
        </p:spPr>
        <p:txBody>
          <a:bodyPr>
            <a:normAutofit fontScale="85000" lnSpcReduction="10000"/>
          </a:bodyPr>
          <a:lstStyle/>
          <a:p>
            <a:endParaRPr lang="en-US" sz="2400" dirty="0"/>
          </a:p>
          <a:p>
            <a:pPr marL="0" lvl="0" indent="0">
              <a:buNone/>
            </a:pPr>
            <a:endParaRPr lang="en-US" dirty="0" smtClean="0"/>
          </a:p>
          <a:p>
            <a:pPr marL="0" lvl="0" indent="0">
              <a:buNone/>
            </a:pPr>
            <a:endParaRPr lang="en-US" dirty="0" smtClean="0"/>
          </a:p>
          <a:p>
            <a:pPr marL="0" lvl="0" indent="0">
              <a:buNone/>
            </a:pPr>
            <a:r>
              <a:rPr lang="en-US" dirty="0" smtClean="0"/>
              <a:t>[</a:t>
            </a:r>
            <a:r>
              <a:rPr lang="en-US" dirty="0"/>
              <a:t>4]	</a:t>
            </a:r>
            <a:r>
              <a:rPr lang="en-US" dirty="0" err="1"/>
              <a:t>B.Bhargavi</a:t>
            </a:r>
            <a:r>
              <a:rPr lang="en-US" dirty="0"/>
              <a:t> ,</a:t>
            </a:r>
            <a:r>
              <a:rPr lang="en-US" dirty="0" err="1"/>
              <a:t>P.Linga</a:t>
            </a:r>
            <a:r>
              <a:rPr lang="en-US" dirty="0"/>
              <a:t> Reddy ,”Improvement of solar Energy system under partial shading conditions in </a:t>
            </a:r>
            <a:r>
              <a:rPr lang="en-US" dirty="0" err="1"/>
              <a:t>Koneru</a:t>
            </a:r>
            <a:r>
              <a:rPr lang="en-US" dirty="0"/>
              <a:t> </a:t>
            </a:r>
            <a:r>
              <a:rPr lang="en-US" dirty="0" err="1"/>
              <a:t>Lakshmaiah</a:t>
            </a:r>
            <a:r>
              <a:rPr lang="en-US" dirty="0"/>
              <a:t> Education </a:t>
            </a:r>
            <a:r>
              <a:rPr lang="en-US" dirty="0" err="1"/>
              <a:t>Foundation”,</a:t>
            </a:r>
            <a:r>
              <a:rPr lang="en-US" i="1" dirty="0" err="1"/>
              <a:t>International</a:t>
            </a:r>
            <a:r>
              <a:rPr lang="en-US" i="1" dirty="0"/>
              <a:t> Journal of Engineering &amp; Technology 7(1.8)(2018)197-200</a:t>
            </a:r>
            <a:endParaRPr lang="en-IN" dirty="0"/>
          </a:p>
          <a:p>
            <a:pPr marL="0" lvl="0" indent="0">
              <a:buNone/>
            </a:pPr>
            <a:r>
              <a:rPr lang="en-US" dirty="0"/>
              <a:t>[5]	</a:t>
            </a:r>
            <a:r>
              <a:rPr lang="en-US" dirty="0" err="1"/>
              <a:t>Fakherdine</a:t>
            </a:r>
            <a:r>
              <a:rPr lang="en-US" dirty="0"/>
              <a:t> </a:t>
            </a:r>
            <a:r>
              <a:rPr lang="en-US" dirty="0" err="1"/>
              <a:t>keyrouz</a:t>
            </a:r>
            <a:r>
              <a:rPr lang="en-US" dirty="0"/>
              <a:t> “Enhanced Bayesian based MPPT controller for PV </a:t>
            </a:r>
            <a:r>
              <a:rPr lang="en-US" dirty="0" err="1"/>
              <a:t>system</a:t>
            </a:r>
            <a:r>
              <a:rPr lang="en-US" i="1" dirty="0" err="1"/>
              <a:t>s”IEEE</a:t>
            </a:r>
            <a:r>
              <a:rPr lang="en-US" i="1" dirty="0"/>
              <a:t> power and energy technology systems journal </a:t>
            </a:r>
            <a:r>
              <a:rPr lang="en-US" dirty="0"/>
              <a:t> year 2018.   </a:t>
            </a:r>
          </a:p>
          <a:p>
            <a:pPr marL="0" lvl="0" indent="0">
              <a:buNone/>
            </a:pPr>
            <a:r>
              <a:rPr lang="en-US" dirty="0"/>
              <a:t>[6]	</a:t>
            </a:r>
            <a:r>
              <a:rPr lang="en-US" dirty="0" err="1"/>
              <a:t>J.ajaykumar,T</a:t>
            </a:r>
            <a:r>
              <a:rPr lang="en-US" dirty="0"/>
              <a:t> </a:t>
            </a:r>
            <a:r>
              <a:rPr lang="en-US" dirty="0" err="1"/>
              <a:t>sai</a:t>
            </a:r>
            <a:r>
              <a:rPr lang="en-US" dirty="0"/>
              <a:t> </a:t>
            </a:r>
            <a:r>
              <a:rPr lang="en-US" dirty="0" err="1"/>
              <a:t>sourav,K.P</a:t>
            </a:r>
            <a:r>
              <a:rPr lang="en-US" dirty="0"/>
              <a:t> </a:t>
            </a:r>
            <a:r>
              <a:rPr lang="en-US" dirty="0" err="1"/>
              <a:t>Prasada</a:t>
            </a:r>
            <a:r>
              <a:rPr lang="en-US" dirty="0"/>
              <a:t> </a:t>
            </a:r>
            <a:r>
              <a:rPr lang="en-US" dirty="0" err="1"/>
              <a:t>Rao,”observation</a:t>
            </a:r>
            <a:r>
              <a:rPr lang="en-US" dirty="0"/>
              <a:t> </a:t>
            </a:r>
            <a:r>
              <a:rPr lang="en-US" dirty="0" err="1"/>
              <a:t>ofP</a:t>
            </a:r>
            <a:r>
              <a:rPr lang="en-US" dirty="0"/>
              <a:t>-V and I-V characteristics before and after partial shadow Effect on photovoltaic array using Boost </a:t>
            </a:r>
            <a:r>
              <a:rPr lang="en-US" dirty="0" err="1"/>
              <a:t>converter.</a:t>
            </a:r>
            <a:r>
              <a:rPr lang="en-US" i="1" dirty="0" err="1"/>
              <a:t>”international</a:t>
            </a:r>
            <a:r>
              <a:rPr lang="en-US" i="1" dirty="0"/>
              <a:t> journal of engineering and technology,2018</a:t>
            </a:r>
            <a:endParaRPr lang="en-IN" dirty="0"/>
          </a:p>
          <a:p>
            <a:pPr marL="0" lvl="0" indent="0">
              <a:buNone/>
            </a:pPr>
            <a:r>
              <a:rPr lang="en-US" dirty="0"/>
              <a:t>[7]	</a:t>
            </a:r>
            <a:r>
              <a:rPr lang="en-US" dirty="0" err="1"/>
              <a:t>B.Subudhi</a:t>
            </a:r>
            <a:r>
              <a:rPr lang="en-US" dirty="0"/>
              <a:t> and R.</a:t>
            </a:r>
            <a:r>
              <a:rPr lang="en-US" dirty="0" err="1"/>
              <a:t>pradhan</a:t>
            </a:r>
            <a:r>
              <a:rPr lang="en-US" dirty="0"/>
              <a:t>,”A comparative study on maximum power point tracking techniques for photovoltaic </a:t>
            </a:r>
            <a:r>
              <a:rPr lang="en-US" dirty="0" err="1"/>
              <a:t>powersystems</a:t>
            </a:r>
            <a:r>
              <a:rPr lang="en-US" dirty="0"/>
              <a:t> “,in IEEE transactions on sustainable energy vol.4 no1 ,pp.89-98 jan2013</a:t>
            </a:r>
            <a:endParaRPr lang="en-IN" dirty="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8612326-281B-445E-AA86-7ACAD8AD133F}"/>
              </a:ext>
            </a:extLst>
          </p:cNvPr>
          <p:cNvSpPr>
            <a:spLocks noGrp="1"/>
          </p:cNvSpPr>
          <p:nvPr>
            <p:ph sz="quarter" idx="4294967295"/>
          </p:nvPr>
        </p:nvSpPr>
        <p:spPr>
          <a:xfrm>
            <a:off x="304800" y="152400"/>
            <a:ext cx="11887200" cy="5867400"/>
          </a:xfrm>
        </p:spPr>
        <p:txBody>
          <a:bodyPr>
            <a:normAutofit/>
          </a:bodyPr>
          <a:lstStyle/>
          <a:p>
            <a:pPr lvl="0"/>
            <a:endParaRPr lang="en-US" dirty="0" smtClean="0"/>
          </a:p>
          <a:p>
            <a:pPr lvl="0">
              <a:buNone/>
            </a:pPr>
            <a:r>
              <a:rPr lang="en-US" dirty="0" smtClean="0"/>
              <a:t>  [08]	</a:t>
            </a:r>
            <a:r>
              <a:rPr lang="en-US" dirty="0" err="1" smtClean="0"/>
              <a:t>Bashar</a:t>
            </a:r>
            <a:r>
              <a:rPr lang="en-US" dirty="0" smtClean="0"/>
              <a:t> Mohammed </a:t>
            </a:r>
            <a:r>
              <a:rPr lang="en-US" dirty="0" err="1" smtClean="0"/>
              <a:t>Salih,Rasha</a:t>
            </a:r>
            <a:r>
              <a:rPr lang="en-US" dirty="0" smtClean="0"/>
              <a:t> A .</a:t>
            </a:r>
            <a:r>
              <a:rPr lang="en-US" dirty="0" err="1" smtClean="0"/>
              <a:t>Mohameed,Mohammed</a:t>
            </a:r>
            <a:r>
              <a:rPr lang="en-US" dirty="0" smtClean="0"/>
              <a:t> Ahmed </a:t>
            </a:r>
            <a:r>
              <a:rPr lang="en-US" dirty="0" err="1" smtClean="0"/>
              <a:t>Ibrahim,”The</a:t>
            </a:r>
            <a:r>
              <a:rPr lang="en-US" dirty="0" smtClean="0"/>
              <a:t> Environment </a:t>
            </a:r>
            <a:r>
              <a:rPr lang="en-US" dirty="0" err="1" smtClean="0"/>
              <a:t>coeffcients</a:t>
            </a:r>
            <a:r>
              <a:rPr lang="en-US" dirty="0" smtClean="0"/>
              <a:t> effect on I-</a:t>
            </a:r>
            <a:r>
              <a:rPr lang="en-US" dirty="0" err="1" smtClean="0"/>
              <a:t>Vand</a:t>
            </a:r>
            <a:r>
              <a:rPr lang="en-US" dirty="0" smtClean="0"/>
              <a:t> P-</a:t>
            </a:r>
            <a:r>
              <a:rPr lang="en-US" dirty="0" err="1" smtClean="0"/>
              <a:t>VCharacteristicscurves</a:t>
            </a:r>
            <a:r>
              <a:rPr lang="en-US" dirty="0" smtClean="0"/>
              <a:t> of photovoltaic cell using </a:t>
            </a:r>
            <a:r>
              <a:rPr lang="en-US" dirty="0" err="1" smtClean="0"/>
              <a:t>Matlab</a:t>
            </a:r>
            <a:r>
              <a:rPr lang="en-US" dirty="0" smtClean="0"/>
              <a:t>/</a:t>
            </a:r>
            <a:r>
              <a:rPr lang="en-US" dirty="0" err="1" smtClean="0"/>
              <a:t>Simulink"International</a:t>
            </a:r>
            <a:r>
              <a:rPr lang="en-US" dirty="0" smtClean="0"/>
              <a:t> journal of engineering and technology, 7 (4) (2018) 2651-265</a:t>
            </a:r>
            <a:endParaRPr lang="en-IN" dirty="0" smtClean="0"/>
          </a:p>
          <a:p>
            <a:endParaRPr lang="en-I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2" y="110938"/>
            <a:ext cx="1581008" cy="795094"/>
          </a:xfrm>
          <a:prstGeom prst="rect">
            <a:avLst/>
          </a:prstGeom>
        </p:spPr>
      </p:pic>
    </p:spTree>
    <p:extLst>
      <p:ext uri="{BB962C8B-B14F-4D97-AF65-F5344CB8AC3E}">
        <p14:creationId xmlns:p14="http://schemas.microsoft.com/office/powerpoint/2010/main" val="21186284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1828800" y="1447800"/>
            <a:ext cx="10363200" cy="4572000"/>
          </a:xfrm>
        </p:spPr>
        <p:txBody>
          <a:bodyPr/>
          <a:lstStyle/>
          <a:p>
            <a:pPr lvl="0" algn="ctr">
              <a:buClr>
                <a:srgbClr val="D34817"/>
              </a:buClr>
              <a:buNone/>
            </a:pPr>
            <a:r>
              <a:rPr lang="en-IN" sz="9600" b="1" i="1" dirty="0">
                <a:solidFill>
                  <a:srgbClr val="C00000"/>
                </a:solidFill>
              </a:rPr>
              <a:t>Thank Q</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1411</TotalTime>
  <Words>1827</Words>
  <Application>Microsoft Office PowerPoint</Application>
  <PresentationFormat>Custom</PresentationFormat>
  <Paragraphs>431</Paragraphs>
  <Slides>42</Slides>
  <Notes>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Enhanced PV Solar Power System Design With a MPPT Controller as a Function of Temperature</vt:lpstr>
      <vt:lpstr>          Contents:</vt:lpstr>
      <vt:lpstr>                             Introduction</vt:lpstr>
      <vt:lpstr>Literature Review</vt:lpstr>
      <vt:lpstr>Literature  Review</vt:lpstr>
      <vt:lpstr>Literature  Review</vt:lpstr>
      <vt:lpstr>Problem Statement/Extension work </vt:lpstr>
      <vt:lpstr>Block Diagram</vt:lpstr>
      <vt:lpstr>              Design of Simulation and Results/Hardware Design and results </vt:lpstr>
      <vt:lpstr>PowerPoint Presentation</vt:lpstr>
      <vt:lpstr>PowerPoint Presentation</vt:lpstr>
      <vt:lpstr> Electrical parameters of (TS250 PV module) of KLEF (old EEE block)</vt:lpstr>
      <vt:lpstr>             Matlab model for unshaded /shaded  for one PV module</vt:lpstr>
      <vt:lpstr>                     Observation I : I-V and P-V characteristics of PV cell  under  variable irradiance and constant temperature conditions</vt:lpstr>
      <vt:lpstr>              Table2  Simulated Results     </vt:lpstr>
      <vt:lpstr>Observation II :Global I-V and P-V characteristics of PVcell under  partially  shaded  condition. </vt:lpstr>
      <vt:lpstr>PowerPoint Presentation</vt:lpstr>
      <vt:lpstr>           Observation III :PV  characteristics under different temperatures</vt:lpstr>
      <vt:lpstr>Table-3   simulated results</vt:lpstr>
      <vt:lpstr>Algorithym for Incremental &amp; conductance  Ref:IEEE-Intelligent techniques for  MPPT control in PV systems</vt:lpstr>
      <vt:lpstr>PowerPoint Presentation</vt:lpstr>
      <vt:lpstr>PowerPoint Presentation</vt:lpstr>
      <vt:lpstr>              Table-4 Ratings of  KLEF Solar Power system (69kw)</vt:lpstr>
      <vt:lpstr>PowerPoint Presentation</vt:lpstr>
      <vt:lpstr>                              Observation IV: Power -Time characteristics of MPPT Model as a function of  variable irradiance                    and   variable temperature.( Inc-con algorithym + integral regulator).   </vt:lpstr>
      <vt:lpstr>PowerPoint Presentation</vt:lpstr>
      <vt:lpstr>Table-5 Simulated  Results </vt:lpstr>
      <vt:lpstr>KLEF PV solar power system </vt:lpstr>
      <vt:lpstr>Discussion on results </vt:lpstr>
      <vt:lpstr>Techno-Economic Analysis</vt:lpstr>
      <vt:lpstr>PowerPoint Presentation</vt:lpstr>
      <vt:lpstr>             Ratings of  KLEF Solar Power system(proposed)</vt:lpstr>
      <vt:lpstr> Block diagram of the overall system proposed  existing three systems + 1 new system)</vt:lpstr>
      <vt:lpstr> Installation Cost of Proposed   26kWp Solar power system </vt:lpstr>
      <vt:lpstr>PowerPoint Presentation</vt:lpstr>
      <vt:lpstr>PowerPoint Presentation</vt:lpstr>
      <vt:lpstr>Conclusion</vt:lpstr>
      <vt:lpstr>Publication status</vt:lpstr>
      <vt:lpstr>References</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project</dc:title>
  <dc:creator>hemanth vemparala</dc:creator>
  <cp:lastModifiedBy>SHRI MIS</cp:lastModifiedBy>
  <cp:revision>257</cp:revision>
  <dcterms:created xsi:type="dcterms:W3CDTF">2018-08-17T06:16:40Z</dcterms:created>
  <dcterms:modified xsi:type="dcterms:W3CDTF">2019-07-16T08:42:41Z</dcterms:modified>
</cp:coreProperties>
</file>