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67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900"/>
    <a:srgbClr val="FFD400"/>
    <a:srgbClr val="D6D341"/>
    <a:srgbClr val="019200"/>
    <a:srgbClr val="B3D33D"/>
    <a:srgbClr val="B1EB58"/>
    <a:srgbClr val="0EAE00"/>
    <a:srgbClr val="00CE62"/>
    <a:srgbClr val="00BA56"/>
    <a:srgbClr val="B2C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15"/>
    <p:restoredTop sz="92865"/>
  </p:normalViewPr>
  <p:slideViewPr>
    <p:cSldViewPr snapToGrid="0" snapToObjects="1">
      <p:cViewPr varScale="1">
        <p:scale>
          <a:sx n="152" d="100"/>
          <a:sy n="152" d="100"/>
        </p:scale>
        <p:origin x="8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1776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62544B-2CB7-C842-9045-BB8308086D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7162B-6123-6F40-8029-8A0AD1CA8F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66890-CEF3-004B-BC58-5BB596A0E389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44C026-5B49-8E40-AD76-AAA64A2204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E5A33F-9C3E-8E43-B3E8-6310623E34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7455C-0042-1B4C-BF87-6EA5F7DF40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84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35605-EF8E-BC49-8F98-9FFD11EDD4EB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4E956-E949-4C49-85E2-1333EBB94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43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4E956-E949-4C49-85E2-1333EBB940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53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7219"/>
          </a:xfrm>
          <a:gradFill>
            <a:gsLst>
              <a:gs pos="100000">
                <a:schemeClr val="tx2">
                  <a:alpha val="60000"/>
                </a:schemeClr>
              </a:gs>
              <a:gs pos="80000">
                <a:srgbClr val="02225E"/>
              </a:gs>
              <a:gs pos="0">
                <a:schemeClr val="tx2"/>
              </a:gs>
            </a:gsLst>
            <a:lin ang="0" scaled="1"/>
          </a:gradFill>
        </p:spPr>
        <p:txBody>
          <a:bodyPr tIns="91440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7/16/19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4A061-8388-D746-AD45-C0D4434CF74D}"/>
              </a:ext>
            </a:extLst>
          </p:cNvPr>
          <p:cNvSpPr txBox="1"/>
          <p:nvPr userDrawn="1"/>
        </p:nvSpPr>
        <p:spPr>
          <a:xfrm>
            <a:off x="10515368" y="6543933"/>
            <a:ext cx="1686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CONFIDENTIAL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7219"/>
          </a:xfrm>
          <a:gradFill>
            <a:gsLst>
              <a:gs pos="100000">
                <a:schemeClr val="tx2">
                  <a:alpha val="60000"/>
                </a:schemeClr>
              </a:gs>
              <a:gs pos="80000">
                <a:srgbClr val="02225E"/>
              </a:gs>
              <a:gs pos="0">
                <a:schemeClr val="tx2"/>
              </a:gs>
            </a:gsLst>
            <a:lin ang="0" scaled="1"/>
          </a:gradFill>
        </p:spPr>
        <p:txBody>
          <a:bodyPr tIns="91440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7/16/19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01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>
          <a:gsLst>
            <a:gs pos="100000">
              <a:schemeClr val="bg1">
                <a:alpha val="20000"/>
              </a:schemeClr>
            </a:gs>
            <a:gs pos="0">
              <a:schemeClr val="tx2">
                <a:alpha val="2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7219"/>
          </a:xfrm>
          <a:gradFill>
            <a:gsLst>
              <a:gs pos="100000">
                <a:schemeClr val="tx2">
                  <a:alpha val="60000"/>
                </a:schemeClr>
              </a:gs>
              <a:gs pos="80000">
                <a:srgbClr val="02225E"/>
              </a:gs>
              <a:gs pos="0">
                <a:schemeClr val="tx2"/>
              </a:gs>
            </a:gsLst>
            <a:lin ang="0" scaled="1"/>
          </a:gradFill>
        </p:spPr>
        <p:txBody>
          <a:bodyPr tIns="91440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7/16/19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4A061-8388-D746-AD45-C0D4434CF74D}"/>
              </a:ext>
            </a:extLst>
          </p:cNvPr>
          <p:cNvSpPr txBox="1"/>
          <p:nvPr userDrawn="1"/>
        </p:nvSpPr>
        <p:spPr>
          <a:xfrm>
            <a:off x="10515368" y="6543933"/>
            <a:ext cx="1686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latin typeface="Helvetica" charset="0"/>
                <a:ea typeface="Helvetica" charset="0"/>
                <a:cs typeface="Helvetica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7236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gradFill>
          <a:gsLst>
            <a:gs pos="100000">
              <a:schemeClr val="bg1">
                <a:alpha val="20000"/>
              </a:schemeClr>
            </a:gs>
            <a:gs pos="0">
              <a:schemeClr val="tx2">
                <a:alpha val="20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17219"/>
          </a:xfrm>
          <a:gradFill>
            <a:gsLst>
              <a:gs pos="100000">
                <a:schemeClr val="tx2">
                  <a:alpha val="60000"/>
                </a:schemeClr>
              </a:gs>
              <a:gs pos="80000">
                <a:srgbClr val="02225E"/>
              </a:gs>
              <a:gs pos="0">
                <a:schemeClr val="tx2"/>
              </a:gs>
            </a:gsLst>
            <a:lin ang="0" scaled="1"/>
          </a:gradFill>
        </p:spPr>
        <p:txBody>
          <a:bodyPr tIns="91440"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7/16/19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1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FD3F184B-5743-774E-BF20-3280DEE1922D}" type="datetimeFigureOut">
              <a:rPr lang="en-US" smtClean="0"/>
              <a:pPr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2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4" r:id="rId7"/>
    <p:sldLayoutId id="2147483685" r:id="rId8"/>
    <p:sldLayoutId id="2147483686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91440">
            <a:normAutofit fontScale="90000"/>
          </a:bodyPr>
          <a:lstStyle/>
          <a:p>
            <a:r>
              <a:rPr lang="en-US" dirty="0"/>
              <a:t>Lightweight, efficient solar panels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550042" y="2469039"/>
            <a:ext cx="5683643" cy="2024266"/>
            <a:chOff x="7340366" y="8770553"/>
            <a:chExt cx="11545137" cy="4111875"/>
          </a:xfrm>
        </p:grpSpPr>
        <p:pic>
          <p:nvPicPr>
            <p:cNvPr id="4" name="Picture 8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366" y="9300493"/>
              <a:ext cx="9617542" cy="358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14994293" y="11604171"/>
              <a:ext cx="556727" cy="805543"/>
              <a:chOff x="14994293" y="11604171"/>
              <a:chExt cx="556727" cy="805543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15003624" y="11896531"/>
                <a:ext cx="0" cy="51318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15003624" y="11604171"/>
                <a:ext cx="547396" cy="30169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14994293" y="12098693"/>
                <a:ext cx="547396" cy="30169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15541689" y="11604171"/>
                <a:ext cx="0" cy="513183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Connector 6"/>
            <p:cNvCxnSpPr>
              <a:cxnSpLocks/>
            </p:cNvCxnSpPr>
            <p:nvPr/>
          </p:nvCxnSpPr>
          <p:spPr>
            <a:xfrm flipH="1" flipV="1">
              <a:off x="15541692" y="12108026"/>
              <a:ext cx="3316486" cy="608746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cxnSpLocks/>
            </p:cNvCxnSpPr>
            <p:nvPr/>
          </p:nvCxnSpPr>
          <p:spPr>
            <a:xfrm flipH="1">
              <a:off x="15551022" y="8770553"/>
              <a:ext cx="3334481" cy="2846096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261335" y="1558356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Helvetica" charset="0"/>
                <a:ea typeface="Helvetica" charset="0"/>
                <a:cs typeface="Helvetica" charset="0"/>
              </a:rPr>
              <a:t>Beyond the Competition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7419" y="4732401"/>
            <a:ext cx="3368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PERFORMANCE</a:t>
            </a:r>
          </a:p>
          <a:p>
            <a:pPr algn="ctr"/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advantage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654" y="5755386"/>
            <a:ext cx="844134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Low projected module costs: &lt; </a:t>
            </a:r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0.20 $/W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System savings for low projected LCOE: </a:t>
            </a:r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30% below c-Si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50654" y="4754194"/>
            <a:ext cx="8441346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High efficiency: &gt; </a:t>
            </a:r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30% line-of-sight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cell 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(≅ GaAs)</a:t>
            </a:r>
          </a:p>
          <a:p>
            <a:pPr marL="342900" indent="-342900">
              <a:spcAft>
                <a:spcPts val="600"/>
              </a:spcAft>
              <a:buFont typeface="Wingdings" charset="2"/>
              <a:buChar char="Ø"/>
            </a:pP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High weight-specific power: &gt; </a:t>
            </a:r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500 W/kg </a:t>
            </a:r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(&gt;10× c-Si)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7419" y="5732303"/>
            <a:ext cx="3368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Helvetica" charset="0"/>
                <a:ea typeface="Helvetica" charset="0"/>
                <a:cs typeface="Helvetica" charset="0"/>
              </a:rPr>
              <a:t>COST</a:t>
            </a:r>
            <a:endParaRPr lang="en-US" sz="2400" b="1" dirty="0"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2400" b="1" dirty="0">
                <a:latin typeface="Helvetica" charset="0"/>
                <a:ea typeface="Helvetica" charset="0"/>
                <a:cs typeface="Helvetica" charset="0"/>
              </a:rPr>
              <a:t>advantage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3D39922-9060-EE4E-AF45-DB710560C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86" y="883219"/>
            <a:ext cx="4017328" cy="6227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9CD4A17-CCD8-1541-BACC-C8FAD331FDA5}"/>
              </a:ext>
            </a:extLst>
          </p:cNvPr>
          <p:cNvSpPr txBox="1"/>
          <p:nvPr/>
        </p:nvSpPr>
        <p:spPr>
          <a:xfrm>
            <a:off x="5453520" y="920201"/>
            <a:ext cx="6738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Helvetica" charset="0"/>
                <a:ea typeface="Helvetica" charset="0"/>
                <a:cs typeface="Helvetica" charset="0"/>
              </a:rPr>
              <a:t>Swift Solar team members invented perovskite tandem technology together with </a:t>
            </a:r>
            <a:r>
              <a:rPr lang="en-US" sz="2000" b="1" i="1" dirty="0">
                <a:latin typeface="Helvetica" charset="0"/>
                <a:ea typeface="Helvetica" charset="0"/>
                <a:cs typeface="Helvetica" charset="0"/>
              </a:rPr>
              <a:t>Stanford</a:t>
            </a:r>
            <a:r>
              <a:rPr lang="en-US" sz="2000" i="1" dirty="0"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2000" b="1" i="1" dirty="0">
                <a:latin typeface="Helvetica" charset="0"/>
                <a:ea typeface="Helvetica" charset="0"/>
                <a:cs typeface="Helvetica" charset="0"/>
              </a:rPr>
              <a:t>MIT</a:t>
            </a:r>
            <a:r>
              <a:rPr lang="en-US" sz="2000" i="1" dirty="0">
                <a:latin typeface="Helvetica" charset="0"/>
                <a:ea typeface="Helvetica" charset="0"/>
                <a:cs typeface="Helvetica" charset="0"/>
              </a:rPr>
              <a:t>,</a:t>
            </a:r>
            <a:r>
              <a:rPr lang="en-US" sz="2000" b="1" i="1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2000" i="1" dirty="0">
                <a:latin typeface="Helvetica" charset="0"/>
                <a:ea typeface="Helvetica" charset="0"/>
                <a:cs typeface="Helvetica" charset="0"/>
              </a:rPr>
              <a:t>and</a:t>
            </a:r>
            <a:r>
              <a:rPr lang="en-US" sz="2000" b="1" i="1" dirty="0">
                <a:latin typeface="Helvetica" charset="0"/>
                <a:ea typeface="Helvetica" charset="0"/>
                <a:cs typeface="Helvetica" charset="0"/>
              </a:rPr>
              <a:t> NREL</a:t>
            </a:r>
            <a:endParaRPr lang="en-US" sz="2000" i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B88846-075E-7945-9DCE-8F9AFB071DEA}"/>
              </a:ext>
            </a:extLst>
          </p:cNvPr>
          <p:cNvSpPr txBox="1"/>
          <p:nvPr/>
        </p:nvSpPr>
        <p:spPr>
          <a:xfrm>
            <a:off x="9629619" y="3337100"/>
            <a:ext cx="224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Cross-section of an </a:t>
            </a:r>
          </a:p>
          <a:p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all-perovskite tandem cell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280245D-DBFD-DA48-A46C-E8499796B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685" y="1712464"/>
            <a:ext cx="2297644" cy="294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95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wiftAutumn">
      <a:dk1>
        <a:srgbClr val="000000"/>
      </a:dk1>
      <a:lt1>
        <a:srgbClr val="FFFFFF"/>
      </a:lt1>
      <a:dk2>
        <a:srgbClr val="02225E"/>
      </a:dk2>
      <a:lt2>
        <a:srgbClr val="B4DCFA"/>
      </a:lt2>
      <a:accent1>
        <a:srgbClr val="B03333"/>
      </a:accent1>
      <a:accent2>
        <a:srgbClr val="B2581B"/>
      </a:accent2>
      <a:accent3>
        <a:srgbClr val="C99E10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Helvetica" charset="0"/>
            <a:ea typeface="Helvetica" charset="0"/>
            <a:cs typeface="Helvetica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30005</TotalTime>
  <Words>81</Words>
  <Application>Microsoft Macintosh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Wingdings</vt:lpstr>
      <vt:lpstr>Office Theme</vt:lpstr>
      <vt:lpstr>Lightweight, efficient solar panels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Joel Jean</cp:lastModifiedBy>
  <cp:revision>1994</cp:revision>
  <cp:lastPrinted>2018-10-25T18:40:22Z</cp:lastPrinted>
  <dcterms:created xsi:type="dcterms:W3CDTF">2015-12-16T15:33:38Z</dcterms:created>
  <dcterms:modified xsi:type="dcterms:W3CDTF">2019-07-16T06:07:58Z</dcterms:modified>
</cp:coreProperties>
</file>