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wdp" ContentType="image/vnd.ms-photo"/>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sldIdLst>
    <p:sldId id="261" r:id="rId2"/>
  </p:sldIdLst>
  <p:sldSz cx="9144000" cy="6858000" type="screen4x3"/>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987" autoAdjust="0"/>
    <p:restoredTop sz="94660"/>
  </p:normalViewPr>
  <p:slideViewPr>
    <p:cSldViewPr snapToGrid="0">
      <p:cViewPr varScale="1">
        <p:scale>
          <a:sx n="114" d="100"/>
          <a:sy n="114" d="100"/>
        </p:scale>
        <p:origin x="1506" y="114"/>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tableStyles" Target="tableStyles.xml"/><Relationship Id="rId5" Type="http://schemas.openxmlformats.org/officeDocument/2006/relationships/theme" Target="theme/theme1.xml"/><Relationship Id="rId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122363"/>
            <a:ext cx="77724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9E85180-83F1-4A20-A408-F86DB6C63827}" type="datetimeFigureOut">
              <a:rPr lang="en-US" smtClean="0"/>
              <a:t>7/15/2019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B47B4E-622E-450C-9625-20CC62423EF6}" type="slidenum">
              <a:rPr lang="en-US" smtClean="0"/>
              <a:t>‹#›</a:t>
            </a:fld>
            <a:endParaRPr lang="en-US"/>
          </a:p>
        </p:txBody>
      </p:sp>
    </p:spTree>
    <p:extLst>
      <p:ext uri="{BB962C8B-B14F-4D97-AF65-F5344CB8AC3E}">
        <p14:creationId xmlns:p14="http://schemas.microsoft.com/office/powerpoint/2010/main" val="3970347374"/>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9E85180-83F1-4A20-A408-F86DB6C63827}" type="datetimeFigureOut">
              <a:rPr lang="en-US" smtClean="0"/>
              <a:t>7/15/2019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B47B4E-622E-450C-9625-20CC62423EF6}" type="slidenum">
              <a:rPr lang="en-US" smtClean="0"/>
              <a:t>‹#›</a:t>
            </a:fld>
            <a:endParaRPr lang="en-US"/>
          </a:p>
        </p:txBody>
      </p:sp>
    </p:spTree>
    <p:extLst>
      <p:ext uri="{BB962C8B-B14F-4D97-AF65-F5344CB8AC3E}">
        <p14:creationId xmlns:p14="http://schemas.microsoft.com/office/powerpoint/2010/main" val="19333299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9"/>
            <a:ext cx="7886700" cy="2852737"/>
          </a:xfr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623888" y="4589464"/>
            <a:ext cx="7886700" cy="1500187"/>
          </a:xfrm>
        </p:spPr>
        <p:txBody>
          <a:bodyPr/>
          <a:lstStyle>
            <a:lvl1pPr marL="0" indent="0">
              <a:buNone/>
              <a:defRPr sz="24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9E85180-83F1-4A20-A408-F86DB6C63827}" type="datetimeFigureOut">
              <a:rPr lang="en-US" smtClean="0"/>
              <a:t>7/15/2019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B47B4E-622E-450C-9625-20CC62423EF6}" type="slidenum">
              <a:rPr lang="en-US" smtClean="0"/>
              <a:t>‹#›</a:t>
            </a:fld>
            <a:endParaRPr lang="en-US"/>
          </a:p>
        </p:txBody>
      </p:sp>
    </p:spTree>
    <p:extLst>
      <p:ext uri="{BB962C8B-B14F-4D97-AF65-F5344CB8AC3E}">
        <p14:creationId xmlns:p14="http://schemas.microsoft.com/office/powerpoint/2010/main" val="185781746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286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629150" y="1825625"/>
            <a:ext cx="38862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9E85180-83F1-4A20-A408-F86DB6C63827}" type="datetimeFigureOut">
              <a:rPr lang="en-US" smtClean="0"/>
              <a:t>7/15/2019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B47B4E-622E-450C-9625-20CC62423EF6}" type="slidenum">
              <a:rPr lang="en-US" smtClean="0"/>
              <a:t>‹#›</a:t>
            </a:fld>
            <a:endParaRPr lang="en-US"/>
          </a:p>
        </p:txBody>
      </p:sp>
    </p:spTree>
    <p:extLst>
      <p:ext uri="{BB962C8B-B14F-4D97-AF65-F5344CB8AC3E}">
        <p14:creationId xmlns:p14="http://schemas.microsoft.com/office/powerpoint/2010/main" val="217088241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29841" y="365126"/>
            <a:ext cx="7886700" cy="1325563"/>
          </a:xfrm>
        </p:spPr>
        <p:txBody>
          <a:bodyPr/>
          <a:lstStyle/>
          <a:p>
            <a:r>
              <a:rPr lang="en-US"/>
              <a:t>Click to edit Master title style</a:t>
            </a:r>
            <a:endParaRPr lang="en-US" dirty="0"/>
          </a:p>
        </p:txBody>
      </p:sp>
      <p:sp>
        <p:nvSpPr>
          <p:cNvPr id="3" name="Text Placeholder 2"/>
          <p:cNvSpPr>
            <a:spLocks noGrp="1"/>
          </p:cNvSpPr>
          <p:nvPr>
            <p:ph type="body" idx="1"/>
          </p:nvPr>
        </p:nvSpPr>
        <p:spPr>
          <a:xfrm>
            <a:off x="629842" y="1681163"/>
            <a:ext cx="3868340"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29842" y="2505075"/>
            <a:ext cx="3868340"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629150" y="1681163"/>
            <a:ext cx="3887391"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391"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9E85180-83F1-4A20-A408-F86DB6C63827}" type="datetimeFigureOut">
              <a:rPr lang="en-US" smtClean="0"/>
              <a:t>7/15/2019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85B47B4E-622E-450C-9625-20CC62423EF6}" type="slidenum">
              <a:rPr lang="en-US" smtClean="0"/>
              <a:t>‹#›</a:t>
            </a:fld>
            <a:endParaRPr lang="en-US"/>
          </a:p>
        </p:txBody>
      </p:sp>
    </p:spTree>
    <p:extLst>
      <p:ext uri="{BB962C8B-B14F-4D97-AF65-F5344CB8AC3E}">
        <p14:creationId xmlns:p14="http://schemas.microsoft.com/office/powerpoint/2010/main" val="221684013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9E85180-83F1-4A20-A408-F86DB6C63827}" type="datetimeFigureOut">
              <a:rPr lang="en-US" smtClean="0"/>
              <a:t>7/15/2019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85B47B4E-622E-450C-9625-20CC62423EF6}" type="slidenum">
              <a:rPr lang="en-US" smtClean="0"/>
              <a:t>‹#›</a:t>
            </a:fld>
            <a:endParaRPr lang="en-US"/>
          </a:p>
        </p:txBody>
      </p:sp>
    </p:spTree>
    <p:extLst>
      <p:ext uri="{BB962C8B-B14F-4D97-AF65-F5344CB8AC3E}">
        <p14:creationId xmlns:p14="http://schemas.microsoft.com/office/powerpoint/2010/main" val="3208310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9E85180-83F1-4A20-A408-F86DB6C63827}" type="datetimeFigureOut">
              <a:rPr lang="en-US" smtClean="0"/>
              <a:t>7/15/2019</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85B47B4E-622E-450C-9625-20CC62423EF6}" type="slidenum">
              <a:rPr lang="en-US" smtClean="0"/>
              <a:t>‹#›</a:t>
            </a:fld>
            <a:endParaRPr lang="en-US"/>
          </a:p>
        </p:txBody>
      </p:sp>
    </p:spTree>
    <p:extLst>
      <p:ext uri="{BB962C8B-B14F-4D97-AF65-F5344CB8AC3E}">
        <p14:creationId xmlns:p14="http://schemas.microsoft.com/office/powerpoint/2010/main" val="3886317465"/>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3887391" y="987426"/>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9E85180-83F1-4A20-A408-F86DB6C63827}" type="datetimeFigureOut">
              <a:rPr lang="en-US" smtClean="0"/>
              <a:t>7/15/2019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B47B4E-622E-450C-9625-20CC62423EF6}" type="slidenum">
              <a:rPr lang="en-US" smtClean="0"/>
              <a:t>‹#›</a:t>
            </a:fld>
            <a:endParaRPr lang="en-US"/>
          </a:p>
        </p:txBody>
      </p:sp>
    </p:spTree>
    <p:extLst>
      <p:ext uri="{BB962C8B-B14F-4D97-AF65-F5344CB8AC3E}">
        <p14:creationId xmlns:p14="http://schemas.microsoft.com/office/powerpoint/2010/main" val="286219374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29841" y="457200"/>
            <a:ext cx="2949178" cy="160020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3887391" y="987426"/>
            <a:ext cx="4629150" cy="4873625"/>
          </a:xfr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629841" y="2057400"/>
            <a:ext cx="2949178"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9E85180-83F1-4A20-A408-F86DB6C63827}" type="datetimeFigureOut">
              <a:rPr lang="en-US" smtClean="0"/>
              <a:t>7/15/2019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85B47B4E-622E-450C-9625-20CC62423EF6}" type="slidenum">
              <a:rPr lang="en-US" smtClean="0"/>
              <a:t>‹#›</a:t>
            </a:fld>
            <a:endParaRPr lang="en-US"/>
          </a:p>
        </p:txBody>
      </p:sp>
    </p:spTree>
    <p:extLst>
      <p:ext uri="{BB962C8B-B14F-4D97-AF65-F5344CB8AC3E}">
        <p14:creationId xmlns:p14="http://schemas.microsoft.com/office/powerpoint/2010/main" val="316385383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9E85180-83F1-4A20-A408-F86DB6C63827}" type="datetimeFigureOut">
              <a:rPr lang="en-US" smtClean="0"/>
              <a:t>7/15/2019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B47B4E-622E-450C-9625-20CC62423EF6}" type="slidenum">
              <a:rPr lang="en-US" smtClean="0"/>
              <a:t>‹#›</a:t>
            </a:fld>
            <a:endParaRPr lang="en-US"/>
          </a:p>
        </p:txBody>
      </p:sp>
    </p:spTree>
    <p:extLst>
      <p:ext uri="{BB962C8B-B14F-4D97-AF65-F5344CB8AC3E}">
        <p14:creationId xmlns:p14="http://schemas.microsoft.com/office/powerpoint/2010/main" val="92813178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543675" y="365125"/>
            <a:ext cx="1971675" cy="5811838"/>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28650" y="365125"/>
            <a:ext cx="5800725"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9E85180-83F1-4A20-A408-F86DB6C63827}" type="datetimeFigureOut">
              <a:rPr lang="en-US" smtClean="0"/>
              <a:t>7/15/2019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85B47B4E-622E-450C-9625-20CC62423EF6}" type="slidenum">
              <a:rPr lang="en-US" smtClean="0"/>
              <a:t>‹#›</a:t>
            </a:fld>
            <a:endParaRPr lang="en-US"/>
          </a:p>
        </p:txBody>
      </p:sp>
    </p:spTree>
    <p:extLst>
      <p:ext uri="{BB962C8B-B14F-4D97-AF65-F5344CB8AC3E}">
        <p14:creationId xmlns:p14="http://schemas.microsoft.com/office/powerpoint/2010/main" val="53718753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28650" y="365126"/>
            <a:ext cx="78867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28650" y="6356351"/>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29E85180-83F1-4A20-A408-F86DB6C63827}" type="datetimeFigureOut">
              <a:rPr lang="en-US" smtClean="0"/>
              <a:t>7/15/2019</a:t>
            </a:fld>
            <a:endParaRPr lang="en-US"/>
          </a:p>
        </p:txBody>
      </p:sp>
      <p:sp>
        <p:nvSpPr>
          <p:cNvPr id="5" name="Footer Placeholder 4"/>
          <p:cNvSpPr>
            <a:spLocks noGrp="1"/>
          </p:cNvSpPr>
          <p:nvPr>
            <p:ph type="ftr" sz="quarter" idx="3"/>
          </p:nvPr>
        </p:nvSpPr>
        <p:spPr>
          <a:xfrm>
            <a:off x="3028950" y="6356351"/>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457950" y="6356351"/>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5B47B4E-622E-450C-9625-20CC62423EF6}" type="slidenum">
              <a:rPr lang="en-US" smtClean="0"/>
              <a:t>‹#›</a:t>
            </a:fld>
            <a:endParaRPr lang="en-US"/>
          </a:p>
        </p:txBody>
      </p:sp>
    </p:spTree>
    <p:extLst>
      <p:ext uri="{BB962C8B-B14F-4D97-AF65-F5344CB8AC3E}">
        <p14:creationId xmlns:p14="http://schemas.microsoft.com/office/powerpoint/2010/main" val="197043644"/>
      </p:ext>
    </p:extLst>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microsoft.com/office/2007/relationships/hdphoto" Target="../media/hdphoto1.wdp"/><Relationship Id="rId2" Type="http://schemas.openxmlformats.org/officeDocument/2006/relationships/image" Target="../media/image1.png"/><Relationship Id="rId1" Type="http://schemas.openxmlformats.org/officeDocument/2006/relationships/slideLayout" Target="../slideLayouts/slideLayout1.xml"/><Relationship Id="rId5" Type="http://schemas.openxmlformats.org/officeDocument/2006/relationships/image" Target="../media/image3.png"/><Relationship Id="rId4" Type="http://schemas.openxmlformats.org/officeDocument/2006/relationships/image" Target="../media/image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31FAAA2A-7DA0-46DE-B5D5-2E6955CE58B3}"/>
              </a:ext>
            </a:extLst>
          </p:cNvPr>
          <p:cNvPicPr>
            <a:picLocks noChangeAspect="1"/>
          </p:cNvPicPr>
          <p:nvPr/>
        </p:nvPicPr>
        <p:blipFill>
          <a:blip r:embed="rId2">
            <a:extLst>
              <a:ext uri="{BEBA8EAE-BF5A-486C-A8C5-ECC9F3942E4B}">
                <a14:imgProps xmlns:a14="http://schemas.microsoft.com/office/drawing/2010/main">
                  <a14:imgLayer r:embed="rId3">
                    <a14:imgEffect>
                      <a14:brightnessContrast bright="40000" contrast="20000"/>
                    </a14:imgEffect>
                  </a14:imgLayer>
                </a14:imgProps>
              </a:ext>
              <a:ext uri="{28A0092B-C50C-407E-A947-70E740481C1C}">
                <a14:useLocalDpi xmlns:a14="http://schemas.microsoft.com/office/drawing/2010/main" val="0"/>
              </a:ext>
            </a:extLst>
          </a:blip>
          <a:srcRect/>
          <a:stretch/>
        </p:blipFill>
        <p:spPr>
          <a:xfrm>
            <a:off x="4382641" y="1183605"/>
            <a:ext cx="4609162" cy="2593286"/>
          </a:xfrm>
          <a:prstGeom prst="rect">
            <a:avLst/>
          </a:prstGeom>
        </p:spPr>
      </p:pic>
      <p:pic>
        <p:nvPicPr>
          <p:cNvPr id="2" name="Picture 1">
            <a:extLst>
              <a:ext uri="{FF2B5EF4-FFF2-40B4-BE49-F238E27FC236}">
                <a16:creationId xmlns:a16="http://schemas.microsoft.com/office/drawing/2014/main" id="{146BCA19-2644-4673-9E6D-3CAC724A28A4}"/>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5677467" y="4053052"/>
            <a:ext cx="3314336" cy="2208865"/>
          </a:xfrm>
          <a:prstGeom prst="rect">
            <a:avLst/>
          </a:prstGeom>
        </p:spPr>
      </p:pic>
      <p:sp>
        <p:nvSpPr>
          <p:cNvPr id="3" name="Rectangle 2">
            <a:extLst>
              <a:ext uri="{FF2B5EF4-FFF2-40B4-BE49-F238E27FC236}">
                <a16:creationId xmlns:a16="http://schemas.microsoft.com/office/drawing/2014/main" id="{4E34039F-7E07-43BD-9491-33222DAB29C2}"/>
              </a:ext>
            </a:extLst>
          </p:cNvPr>
          <p:cNvSpPr/>
          <p:nvPr/>
        </p:nvSpPr>
        <p:spPr>
          <a:xfrm>
            <a:off x="260059" y="672753"/>
            <a:ext cx="4122582" cy="5632311"/>
          </a:xfrm>
          <a:prstGeom prst="rect">
            <a:avLst/>
          </a:prstGeom>
        </p:spPr>
        <p:txBody>
          <a:bodyPr wrap="square">
            <a:spAutoFit/>
          </a:bodyPr>
          <a:lstStyle/>
          <a:p>
            <a:r>
              <a:rPr lang="en-US" dirty="0"/>
              <a:t>The system is designed with the philosophy of the More Electric Aircraft architecture which replaces fossil fuel engine systems with electrically driven systems. </a:t>
            </a:r>
          </a:p>
          <a:p>
            <a:endParaRPr lang="en-US" dirty="0"/>
          </a:p>
          <a:p>
            <a:r>
              <a:rPr lang="en-US" dirty="0"/>
              <a:t>PV panels installed on the roof of the truck capture sunlight and converts it into electricity. The electricity is stored in a battery. This system serves as an auxiliary power unit that is used to start the truck, to run hotel loads,  and to release sustainable compressed air energy stored in carbon fiber compressed air tanks to turn mechanical power from motors and generators into the electricity that runs the truck. The compressed air tanks are designed so that they can be refilled or they can be easily switched and replaced throughout the distribution network. </a:t>
            </a:r>
          </a:p>
        </p:txBody>
      </p:sp>
      <p:sp>
        <p:nvSpPr>
          <p:cNvPr id="4" name="Rectangle 3">
            <a:extLst>
              <a:ext uri="{FF2B5EF4-FFF2-40B4-BE49-F238E27FC236}">
                <a16:creationId xmlns:a16="http://schemas.microsoft.com/office/drawing/2014/main" id="{683B6007-FB6F-4E8A-AC04-E86711B25840}"/>
              </a:ext>
            </a:extLst>
          </p:cNvPr>
          <p:cNvSpPr/>
          <p:nvPr/>
        </p:nvSpPr>
        <p:spPr>
          <a:xfrm>
            <a:off x="0" y="6365139"/>
            <a:ext cx="9144000" cy="369332"/>
          </a:xfrm>
          <a:prstGeom prst="rect">
            <a:avLst/>
          </a:prstGeom>
        </p:spPr>
        <p:txBody>
          <a:bodyPr wrap="square">
            <a:spAutoFit/>
          </a:bodyPr>
          <a:lstStyle/>
          <a:p>
            <a:pPr algn="ctr"/>
            <a:r>
              <a:rPr lang="en-US" dirty="0"/>
              <a:t> jennifer.gammond@yale.edu                                                     </a:t>
            </a:r>
            <a:r>
              <a:rPr lang="en-US" b="1" dirty="0"/>
              <a:t>https://www.sunairfuel.com/</a:t>
            </a:r>
          </a:p>
        </p:txBody>
      </p:sp>
      <p:sp>
        <p:nvSpPr>
          <p:cNvPr id="7" name="Rectangle 6">
            <a:extLst>
              <a:ext uri="{FF2B5EF4-FFF2-40B4-BE49-F238E27FC236}">
                <a16:creationId xmlns:a16="http://schemas.microsoft.com/office/drawing/2014/main" id="{10B4D45A-CD5C-4D8B-A173-CE20041AA8CE}"/>
              </a:ext>
            </a:extLst>
          </p:cNvPr>
          <p:cNvSpPr/>
          <p:nvPr/>
        </p:nvSpPr>
        <p:spPr>
          <a:xfrm>
            <a:off x="4417017" y="596082"/>
            <a:ext cx="4540410" cy="369332"/>
          </a:xfrm>
          <a:prstGeom prst="rect">
            <a:avLst/>
          </a:prstGeom>
        </p:spPr>
        <p:txBody>
          <a:bodyPr wrap="none">
            <a:spAutoFit/>
          </a:bodyPr>
          <a:lstStyle/>
          <a:p>
            <a:r>
              <a:rPr lang="en-US" dirty="0"/>
              <a:t>Renewable Resources Producing Clean Energy </a:t>
            </a:r>
          </a:p>
        </p:txBody>
      </p:sp>
      <p:sp>
        <p:nvSpPr>
          <p:cNvPr id="10" name="Rectangle 9">
            <a:extLst>
              <a:ext uri="{FF2B5EF4-FFF2-40B4-BE49-F238E27FC236}">
                <a16:creationId xmlns:a16="http://schemas.microsoft.com/office/drawing/2014/main" id="{2248DDDF-EC8A-45B5-979A-BAD67122B374}"/>
              </a:ext>
            </a:extLst>
          </p:cNvPr>
          <p:cNvSpPr/>
          <p:nvPr/>
        </p:nvSpPr>
        <p:spPr>
          <a:xfrm>
            <a:off x="0" y="57640"/>
            <a:ext cx="9144000" cy="400110"/>
          </a:xfrm>
          <a:prstGeom prst="rect">
            <a:avLst/>
          </a:prstGeom>
        </p:spPr>
        <p:txBody>
          <a:bodyPr wrap="square">
            <a:spAutoFit/>
          </a:bodyPr>
          <a:lstStyle/>
          <a:p>
            <a:pPr algn="ctr"/>
            <a:r>
              <a:rPr lang="en-US" sz="2000" b="1" dirty="0" err="1"/>
              <a:t>AIRPower</a:t>
            </a:r>
            <a:r>
              <a:rPr lang="en-US" sz="2000" b="1" dirty="0"/>
              <a:t> - Electric powertrain system for Class-8 trucks </a:t>
            </a:r>
          </a:p>
        </p:txBody>
      </p:sp>
      <p:pic>
        <p:nvPicPr>
          <p:cNvPr id="13" name="Google Shape;464;p24">
            <a:extLst>
              <a:ext uri="{FF2B5EF4-FFF2-40B4-BE49-F238E27FC236}">
                <a16:creationId xmlns:a16="http://schemas.microsoft.com/office/drawing/2014/main" id="{E7D0E81B-CCC5-4310-A319-FCBAB9EDC944}"/>
              </a:ext>
            </a:extLst>
          </p:cNvPr>
          <p:cNvPicPr preferRelativeResize="0"/>
          <p:nvPr/>
        </p:nvPicPr>
        <p:blipFill>
          <a:blip r:embed="rId5">
            <a:alphaModFix/>
          </a:blip>
          <a:stretch>
            <a:fillRect/>
          </a:stretch>
        </p:blipFill>
        <p:spPr>
          <a:xfrm>
            <a:off x="4197675" y="4498540"/>
            <a:ext cx="1278138" cy="1317890"/>
          </a:xfrm>
          <a:prstGeom prst="rect">
            <a:avLst/>
          </a:prstGeom>
          <a:noFill/>
          <a:ln>
            <a:noFill/>
          </a:ln>
        </p:spPr>
      </p:pic>
    </p:spTree>
    <p:extLst>
      <p:ext uri="{BB962C8B-B14F-4D97-AF65-F5344CB8AC3E}">
        <p14:creationId xmlns:p14="http://schemas.microsoft.com/office/powerpoint/2010/main" val="1488997886"/>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587</TotalTime>
  <Words>154</Words>
  <Application>Microsoft Office PowerPoint</Application>
  <PresentationFormat>On-screen Show (4:3)</PresentationFormat>
  <Paragraphs>6</Paragraphs>
  <Slides>1</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vt:i4>
      </vt:variant>
    </vt:vector>
  </HeadingPairs>
  <TitlesOfParts>
    <vt:vector size="5" baseType="lpstr">
      <vt:lpstr>Arial</vt:lpstr>
      <vt:lpstr>Calibri</vt:lpstr>
      <vt:lpstr>Calibri Light</vt:lpstr>
      <vt:lpstr>Office Theme</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Jennifer Gammond</dc:creator>
  <cp:lastModifiedBy>Jennifer Gammond</cp:lastModifiedBy>
  <cp:revision>19</cp:revision>
  <dcterms:created xsi:type="dcterms:W3CDTF">2018-10-02T22:41:42Z</dcterms:created>
  <dcterms:modified xsi:type="dcterms:W3CDTF">2019-07-16T04:39:11Z</dcterms:modified>
</cp:coreProperties>
</file>