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  <p:sldMasterId id="2147483661" r:id="rId2"/>
  </p:sldMasterIdLst>
  <p:notesMasterIdLst>
    <p:notesMasterId r:id="rId5"/>
  </p:notesMasterIdLst>
  <p:handoutMasterIdLst>
    <p:handoutMasterId r:id="rId6"/>
  </p:handoutMasterIdLst>
  <p:sldIdLst>
    <p:sldId id="314" r:id="rId3"/>
    <p:sldId id="313" r:id="rId4"/>
  </p:sldIdLst>
  <p:sldSz cx="9144000" cy="6858000" type="screen4x3"/>
  <p:notesSz cx="7010400" cy="92964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Christopher" initials="C" lastIdx="6" clrIdx="0">
    <p:extLst/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prnWhat="handouts6" clrMode="bw" frameSlides="1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  <a:srgbClr val="00CC00"/>
    <a:srgbClr val="CC0066"/>
    <a:srgbClr val="1C1C66"/>
    <a:srgbClr val="3C1D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000" autoAdjust="0"/>
    <p:restoredTop sz="81941" autoAdjust="0"/>
  </p:normalViewPr>
  <p:slideViewPr>
    <p:cSldViewPr>
      <p:cViewPr varScale="1">
        <p:scale>
          <a:sx n="94" d="100"/>
          <a:sy n="94" d="100"/>
        </p:scale>
        <p:origin x="1452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15" d="100"/>
        <a:sy n="115" d="100"/>
      </p:scale>
      <p:origin x="0" y="0"/>
    </p:cViewPr>
  </p:sorterViewPr>
  <p:notesViewPr>
    <p:cSldViewPr>
      <p:cViewPr varScale="1"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commentAuthors" Target="commentAuthor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11" Type="http://schemas.openxmlformats.org/officeDocument/2006/relationships/tableStyles" Target="tableStyles.xml"/><Relationship Id="rId5" Type="http://schemas.openxmlformats.org/officeDocument/2006/relationships/notesMaster" Target="notesMasters/notesMaster1.xml"/><Relationship Id="rId10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viewProps" Target="viewProps.xml"/><Relationship Id="rId35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clId="Web-{C4D26094-FCF0-407A-8379-16AC8549575D}"/>
    <pc:docChg chg="modSld">
      <pc:chgData name="" userId="" providerId="" clId="Web-{C4D26094-FCF0-407A-8379-16AC8549575D}" dt="2019-01-30T19:11:31.401" v="59"/>
      <pc:docMkLst>
        <pc:docMk/>
      </pc:docMkLst>
      <pc:sldChg chg="modSp">
        <pc:chgData name="" userId="" providerId="" clId="Web-{C4D26094-FCF0-407A-8379-16AC8549575D}" dt="2019-01-30T19:11:31.401" v="59"/>
        <pc:sldMkLst>
          <pc:docMk/>
          <pc:sldMk cId="3848655579" sldId="324"/>
        </pc:sldMkLst>
        <pc:graphicFrameChg chg="mod modGraphic">
          <ac:chgData name="" userId="" providerId="" clId="Web-{C4D26094-FCF0-407A-8379-16AC8549575D}" dt="2019-01-30T19:11:31.401" v="59"/>
          <ac:graphicFrameMkLst>
            <pc:docMk/>
            <pc:sldMk cId="3848655579" sldId="324"/>
            <ac:graphicFrameMk id="7" creationId="{00000000-0000-0000-0000-000000000000}"/>
          </ac:graphicFrameMkLst>
        </pc:graphicFrameChg>
      </pc:sldChg>
    </pc:docChg>
  </pc:docChgLst>
  <pc:docChgLst>
    <pc:chgData clId="Web-{C91B327E-E10B-491B-B7E8-EAB6ECBF9D13}"/>
    <pc:docChg chg="modSld">
      <pc:chgData name="" userId="" providerId="" clId="Web-{C91B327E-E10B-491B-B7E8-EAB6ECBF9D13}" dt="2019-01-30T18:35:40.169" v="71"/>
      <pc:docMkLst>
        <pc:docMk/>
      </pc:docMkLst>
      <pc:sldChg chg="modSp">
        <pc:chgData name="" userId="" providerId="" clId="Web-{C91B327E-E10B-491B-B7E8-EAB6ECBF9D13}" dt="2019-01-30T18:35:40.169" v="71"/>
        <pc:sldMkLst>
          <pc:docMk/>
          <pc:sldMk cId="799341757" sldId="314"/>
        </pc:sldMkLst>
        <pc:graphicFrameChg chg="mod modGraphic">
          <ac:chgData name="" userId="" providerId="" clId="Web-{C91B327E-E10B-491B-B7E8-EAB6ECBF9D13}" dt="2019-01-30T18:35:40.169" v="71"/>
          <ac:graphicFrameMkLst>
            <pc:docMk/>
            <pc:sldMk cId="799341757" sldId="314"/>
            <ac:graphicFrameMk id="26" creationId="{00000000-0000-0000-0000-000000000000}"/>
          </ac:graphicFrameMkLst>
        </pc:graphicFrameChg>
      </pc:sldChg>
    </pc:docChg>
  </pc:docChgLst>
  <pc:docChgLst>
    <pc:chgData clId="Web-{4232A4A4-6D4D-4C33-81A3-161EB3C78221}"/>
    <pc:docChg chg="modSld">
      <pc:chgData name="" userId="" providerId="" clId="Web-{4232A4A4-6D4D-4C33-81A3-161EB3C78221}" dt="2019-01-30T19:02:36.785" v="115"/>
      <pc:docMkLst>
        <pc:docMk/>
      </pc:docMkLst>
      <pc:sldChg chg="modSp">
        <pc:chgData name="" userId="" providerId="" clId="Web-{4232A4A4-6D4D-4C33-81A3-161EB3C78221}" dt="2019-01-30T19:02:36.785" v="115"/>
        <pc:sldMkLst>
          <pc:docMk/>
          <pc:sldMk cId="3848655579" sldId="324"/>
        </pc:sldMkLst>
        <pc:graphicFrameChg chg="mod modGraphic">
          <ac:chgData name="" userId="" providerId="" clId="Web-{4232A4A4-6D4D-4C33-81A3-161EB3C78221}" dt="2019-01-30T19:02:36.785" v="115"/>
          <ac:graphicFrameMkLst>
            <pc:docMk/>
            <pc:sldMk cId="3848655579" sldId="324"/>
            <ac:graphicFrameMk id="7" creationId="{00000000-0000-0000-0000-000000000000}"/>
          </ac:graphicFrameMkLst>
        </pc:graphicFrame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42847769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338" y="0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B93B960-F718-4378-9777-BA3DD0C72AC1}" type="datetimeFigureOut">
              <a:rPr lang="en-US" smtClean="0"/>
              <a:pPr/>
              <a:t>7/15/2019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675" y="4416425"/>
            <a:ext cx="5607050" cy="41830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675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338" y="8829675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F0E971E-2CA5-4EDD-9286-D9386C3718F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9612077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Update</a:t>
            </a:r>
            <a:r>
              <a:rPr lang="en-US" baseline="0" dirty="0"/>
              <a:t> with new images &amp; technology specifics from UIG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0E971E-2CA5-4EDD-9286-D9386C3718F1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54374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0E971E-2CA5-4EDD-9286-D9386C3718F1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17061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creen Shot 2017-10-23 at 10.45.42 AM.pn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625600" cy="6858000"/>
          </a:xfrm>
          <a:prstGeom prst="rect">
            <a:avLst/>
          </a:prstGeom>
        </p:spPr>
      </p:pic>
      <p:sp>
        <p:nvSpPr>
          <p:cNvPr id="4" name="Rectangle 3"/>
          <p:cNvSpPr/>
          <p:nvPr userDrawn="1"/>
        </p:nvSpPr>
        <p:spPr>
          <a:xfrm>
            <a:off x="1619672" y="0"/>
            <a:ext cx="7524328" cy="6858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2339752" y="260648"/>
            <a:ext cx="6335713" cy="508000"/>
          </a:xfrm>
        </p:spPr>
        <p:txBody>
          <a:bodyPr/>
          <a:lstStyle>
            <a:lvl1pPr>
              <a:defRPr>
                <a:solidFill>
                  <a:schemeClr val="tx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" name="TextBox 1"/>
          <p:cNvSpPr txBox="1"/>
          <p:nvPr userDrawn="1"/>
        </p:nvSpPr>
        <p:spPr>
          <a:xfrm>
            <a:off x="1619672" y="6581001"/>
            <a:ext cx="752432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fld id="{584A83DA-5691-FA49-95B6-2FE213512A6A}" type="slidenum">
              <a:rPr lang="en-US" sz="1200" smtClean="0"/>
              <a:pPr algn="ctr"/>
              <a:t>‹#›</a:t>
            </a:fld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24655436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1619250" y="476250"/>
            <a:ext cx="6335713" cy="508000"/>
          </a:xfrm>
        </p:spPr>
        <p:txBody>
          <a:bodyPr/>
          <a:lstStyle>
            <a:lvl1pPr algn="r">
              <a:defRPr sz="2800" b="1"/>
            </a:lvl1pPr>
          </a:lstStyle>
          <a:p>
            <a:r>
              <a:rPr lang="en-US" dirty="0"/>
              <a:t>Click to edit Master title style</a:t>
            </a:r>
            <a:endParaRPr lang="ru-RU" dirty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771775" y="3141663"/>
            <a:ext cx="6048375" cy="503237"/>
          </a:xfrm>
        </p:spPr>
        <p:txBody>
          <a:bodyPr/>
          <a:lstStyle>
            <a:lvl1pPr marL="0" indent="0" algn="r">
              <a:buFontTx/>
              <a:buNone/>
              <a:defRPr sz="2400" b="1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subtitle style</a:t>
            </a:r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619250" y="1628775"/>
            <a:ext cx="3524250" cy="47529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95900" y="1628775"/>
            <a:ext cx="3524250" cy="47529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19925" y="476250"/>
            <a:ext cx="1800225" cy="59055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619250" y="476250"/>
            <a:ext cx="5248275" cy="59055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16531851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771775" y="2420938"/>
            <a:ext cx="6048375" cy="750887"/>
          </a:xfrm>
        </p:spPr>
        <p:txBody>
          <a:bodyPr/>
          <a:lstStyle>
            <a:lvl1pPr algn="r">
              <a:defRPr sz="2800" b="1"/>
            </a:lvl1pPr>
          </a:lstStyle>
          <a:p>
            <a:r>
              <a:rPr lang="en-US"/>
              <a:t>Click to edit Master title style</a:t>
            </a:r>
            <a:endParaRPr lang="ru-RU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771775" y="3141663"/>
            <a:ext cx="6048375" cy="503237"/>
          </a:xfrm>
        </p:spPr>
        <p:txBody>
          <a:bodyPr/>
          <a:lstStyle>
            <a:lvl1pPr marL="0" indent="0" algn="r">
              <a:buFontTx/>
              <a:buNone/>
              <a:defRPr sz="2400" b="1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subtitle style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5235837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91655543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2388740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619250" y="1628775"/>
            <a:ext cx="3524250" cy="47529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95900" y="1628775"/>
            <a:ext cx="3524250" cy="47529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02545117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0836555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78671260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5489578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79375977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47608984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33039525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19925" y="476250"/>
            <a:ext cx="1800225" cy="59055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619250" y="476250"/>
            <a:ext cx="5248275" cy="59055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55915663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018107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slideLayout" Target="../slideLayouts/slideLayout25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5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619250" y="476250"/>
            <a:ext cx="6335713" cy="50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/>
              <a:t>Click to edit Master title style</a:t>
            </a:r>
            <a:endParaRPr lang="ru-RU" dirty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619250" y="1628775"/>
            <a:ext cx="7200900" cy="475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262626"/>
                </a:solidFill>
              </a:defRPr>
            </a:lvl1pPr>
          </a:lstStyle>
          <a:p>
            <a:fld id="{C1931347-6993-ED48-AC0B-3BD0823912C1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</p:sldLayoutIdLst>
  <p:hf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2800">
          <a:solidFill>
            <a:schemeClr val="folHlink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400" b="1">
          <a:solidFill>
            <a:schemeClr val="folHlink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folHlink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folHlink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folHlink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folHlink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folHlink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folHlink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folHlink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4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619250" y="476250"/>
            <a:ext cx="6335713" cy="50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/>
              <a:t>Click to edit Master title style</a:t>
            </a:r>
            <a:endParaRPr lang="ru-RU" dirty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619250" y="1628775"/>
            <a:ext cx="7200900" cy="475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u-RU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C07B16-6EFA-0A4F-8C52-E5DB18D2C90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83544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hf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2800">
          <a:solidFill>
            <a:schemeClr val="folHlink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400" b="1">
          <a:solidFill>
            <a:schemeClr val="folHlink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folHlink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folHlink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folHlink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folHlink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folHlink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folHlink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folHlink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7.jpeg"/><Relationship Id="rId5" Type="http://schemas.openxmlformats.org/officeDocument/2006/relationships/image" Target="../media/image6.emf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TextBox 42"/>
          <p:cNvSpPr txBox="1"/>
          <p:nvPr/>
        </p:nvSpPr>
        <p:spPr>
          <a:xfrm>
            <a:off x="2236971" y="3343446"/>
            <a:ext cx="3458844" cy="202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500" dirty="0">
              <a:latin typeface="Tahoma"/>
              <a:cs typeface="Tahoma"/>
            </a:endParaRPr>
          </a:p>
          <a:p>
            <a:pPr marL="342900" indent="-342900">
              <a:spcBef>
                <a:spcPct val="20000"/>
              </a:spcBef>
              <a:buFont typeface="Arial" pitchFamily="34" charset="0"/>
              <a:buChar char="•"/>
            </a:pPr>
            <a:r>
              <a:rPr lang="en-US" sz="1400" dirty="0" smtClean="0">
                <a:solidFill>
                  <a:schemeClr val="tx1">
                    <a:lumMod val="50000"/>
                  </a:schemeClr>
                </a:solidFill>
                <a:latin typeface="Tahoma"/>
                <a:cs typeface="Tahoma"/>
              </a:rPr>
              <a:t>A surface dipole structure </a:t>
            </a:r>
            <a:r>
              <a:rPr lang="en-US" sz="1400" dirty="0">
                <a:solidFill>
                  <a:schemeClr val="tx1">
                    <a:lumMod val="50000"/>
                  </a:schemeClr>
                </a:solidFill>
                <a:latin typeface="Tahoma"/>
                <a:cs typeface="Tahoma"/>
              </a:rPr>
              <a:t>which reradiates incident light into glancing angles nearer the p-n junction</a:t>
            </a:r>
          </a:p>
          <a:p>
            <a:pPr marL="342900" indent="-342900">
              <a:spcBef>
                <a:spcPct val="20000"/>
              </a:spcBef>
              <a:buFont typeface="Arial" pitchFamily="34" charset="0"/>
              <a:buChar char="•"/>
            </a:pPr>
            <a:r>
              <a:rPr lang="en-US" sz="1400" dirty="0" smtClean="0">
                <a:solidFill>
                  <a:schemeClr val="tx1">
                    <a:lumMod val="50000"/>
                  </a:schemeClr>
                </a:solidFill>
                <a:latin typeface="Tahoma"/>
                <a:cs typeface="Tahoma"/>
              </a:rPr>
              <a:t>Production of photo-carriers with near 100% collection efficiency</a:t>
            </a:r>
            <a:endParaRPr lang="en-US" sz="1400" dirty="0">
              <a:solidFill>
                <a:schemeClr val="tx1">
                  <a:lumMod val="50000"/>
                </a:schemeClr>
              </a:solidFill>
              <a:latin typeface="Tahoma"/>
              <a:cs typeface="Tahoma"/>
            </a:endParaRPr>
          </a:p>
          <a:p>
            <a:pPr marL="342900" indent="-342900">
              <a:spcBef>
                <a:spcPct val="20000"/>
              </a:spcBef>
              <a:buFont typeface="Arial" pitchFamily="34" charset="0"/>
              <a:buChar char="•"/>
            </a:pPr>
            <a:r>
              <a:rPr lang="en-US" sz="1400" dirty="0" smtClean="0">
                <a:solidFill>
                  <a:schemeClr val="tx1">
                    <a:lumMod val="50000"/>
                  </a:schemeClr>
                </a:solidFill>
                <a:latin typeface="Tahoma"/>
                <a:cs typeface="Tahoma"/>
              </a:rPr>
              <a:t>Demonstrated </a:t>
            </a:r>
            <a:r>
              <a:rPr lang="en-US" sz="1400" dirty="0">
                <a:solidFill>
                  <a:schemeClr val="tx1">
                    <a:lumMod val="50000"/>
                  </a:schemeClr>
                </a:solidFill>
                <a:latin typeface="Tahoma"/>
                <a:cs typeface="Tahoma"/>
              </a:rPr>
              <a:t>efficiency improvement of 30% on standard solar </a:t>
            </a:r>
            <a:r>
              <a:rPr lang="en-US" sz="1400" dirty="0" smtClean="0">
                <a:solidFill>
                  <a:schemeClr val="tx1">
                    <a:lumMod val="50000"/>
                  </a:schemeClr>
                </a:solidFill>
                <a:latin typeface="Tahoma"/>
                <a:cs typeface="Tahoma"/>
              </a:rPr>
              <a:t>cells</a:t>
            </a:r>
            <a:endParaRPr lang="en-US" sz="1600" dirty="0">
              <a:solidFill>
                <a:schemeClr val="tx1">
                  <a:lumMod val="50000"/>
                </a:schemeClr>
              </a:solidFill>
              <a:latin typeface="Tahoma"/>
              <a:cs typeface="Tahoma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0" y="2587551"/>
            <a:ext cx="169168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SAVD Solar  </a:t>
            </a:r>
            <a:r>
              <a:rPr lang="en-US" sz="3200" dirty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Solution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2102667" y="2992230"/>
            <a:ext cx="6552728" cy="351216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latin typeface="Tahoma"/>
                <a:cs typeface="Tahoma"/>
              </a:rPr>
              <a:t>This </a:t>
            </a:r>
            <a:r>
              <a:rPr lang="en-US" dirty="0">
                <a:latin typeface="Tahoma"/>
                <a:cs typeface="Tahoma"/>
              </a:rPr>
              <a:t>Results in</a:t>
            </a:r>
            <a:r>
              <a:rPr lang="is-IS" dirty="0">
                <a:latin typeface="Tahoma"/>
                <a:cs typeface="Tahoma"/>
              </a:rPr>
              <a:t>…</a:t>
            </a:r>
            <a:endParaRPr lang="en-US" dirty="0">
              <a:latin typeface="Tahoma"/>
              <a:cs typeface="Tahoma"/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5725962" y="3440834"/>
            <a:ext cx="3168853" cy="1995144"/>
            <a:chOff x="5652119" y="1340503"/>
            <a:chExt cx="3095121" cy="2122531"/>
          </a:xfrm>
        </p:grpSpPr>
        <p:pic>
          <p:nvPicPr>
            <p:cNvPr id="2" name="Picture 2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5652119" y="1694931"/>
              <a:ext cx="2735080" cy="129194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6" name="TextBox 5"/>
            <p:cNvSpPr txBox="1"/>
            <p:nvPr/>
          </p:nvSpPr>
          <p:spPr>
            <a:xfrm>
              <a:off x="6521677" y="2634679"/>
              <a:ext cx="995965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00" dirty="0" smtClean="0"/>
                <a:t>Silicon</a:t>
              </a:r>
              <a:endParaRPr lang="en-US" sz="1400" dirty="0"/>
            </a:p>
          </p:txBody>
        </p:sp>
        <p:sp>
          <p:nvSpPr>
            <p:cNvPr id="7" name="Line Callout 1 6"/>
            <p:cNvSpPr/>
            <p:nvPr/>
          </p:nvSpPr>
          <p:spPr>
            <a:xfrm>
              <a:off x="8027160" y="1450770"/>
              <a:ext cx="720080" cy="419499"/>
            </a:xfrm>
            <a:prstGeom prst="borderCallout1">
              <a:avLst>
                <a:gd name="adj1" fmla="val 68501"/>
                <a:gd name="adj2" fmla="val 1667"/>
                <a:gd name="adj3" fmla="val 165783"/>
                <a:gd name="adj4" fmla="val -35511"/>
              </a:avLst>
            </a:prstGeom>
            <a:solidFill>
              <a:srgbClr val="00CC00"/>
            </a:solidFill>
            <a:ln w="12700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sz="1050" dirty="0" smtClean="0">
                  <a:solidFill>
                    <a:schemeClr val="bg1"/>
                  </a:solidFill>
                </a:rPr>
                <a:t>Dipole structure</a:t>
              </a:r>
              <a:endParaRPr lang="en-US" sz="1050" dirty="0">
                <a:solidFill>
                  <a:schemeClr val="bg1"/>
                </a:solidFill>
              </a:endParaRPr>
            </a:p>
          </p:txBody>
        </p:sp>
        <p:sp>
          <p:nvSpPr>
            <p:cNvPr id="13" name="Line Callout 1 12"/>
            <p:cNvSpPr/>
            <p:nvPr/>
          </p:nvSpPr>
          <p:spPr>
            <a:xfrm>
              <a:off x="5652120" y="1340503"/>
              <a:ext cx="1029550" cy="220535"/>
            </a:xfrm>
            <a:prstGeom prst="borderCallout1">
              <a:avLst>
                <a:gd name="adj1" fmla="val 98328"/>
                <a:gd name="adj2" fmla="val 97612"/>
                <a:gd name="adj3" fmla="val 175522"/>
                <a:gd name="adj4" fmla="val 119218"/>
              </a:avLst>
            </a:prstGeom>
            <a:solidFill>
              <a:srgbClr val="FF00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sz="1050" dirty="0" smtClean="0">
                  <a:solidFill>
                    <a:schemeClr val="bg1"/>
                  </a:solidFill>
                </a:rPr>
                <a:t>Incident light</a:t>
              </a:r>
              <a:endParaRPr lang="en-US" sz="1050" dirty="0">
                <a:solidFill>
                  <a:schemeClr val="bg1"/>
                </a:solidFill>
              </a:endParaRPr>
            </a:p>
          </p:txBody>
        </p:sp>
        <p:sp>
          <p:nvSpPr>
            <p:cNvPr id="15" name="Line Callout 1 14"/>
            <p:cNvSpPr/>
            <p:nvPr/>
          </p:nvSpPr>
          <p:spPr>
            <a:xfrm>
              <a:off x="7810998" y="3043535"/>
              <a:ext cx="870106" cy="419499"/>
            </a:xfrm>
            <a:prstGeom prst="borderCallout1">
              <a:avLst>
                <a:gd name="adj1" fmla="val 68501"/>
                <a:gd name="adj2" fmla="val 1667"/>
                <a:gd name="adj3" fmla="val -134537"/>
                <a:gd name="adj4" fmla="val -46506"/>
              </a:avLst>
            </a:prstGeom>
            <a:solidFill>
              <a:srgbClr val="CC0066"/>
            </a:solidFill>
            <a:ln w="12700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sz="1050" dirty="0" smtClean="0">
                  <a:solidFill>
                    <a:schemeClr val="bg1"/>
                  </a:solidFill>
                </a:rPr>
                <a:t>Redirected light</a:t>
              </a:r>
              <a:endParaRPr lang="en-US" sz="1050" dirty="0">
                <a:solidFill>
                  <a:schemeClr val="bg1"/>
                </a:solidFill>
              </a:endParaRPr>
            </a:p>
          </p:txBody>
        </p:sp>
      </p:grpSp>
      <p:sp>
        <p:nvSpPr>
          <p:cNvPr id="12" name="Rounded Rectangle 11"/>
          <p:cNvSpPr/>
          <p:nvPr/>
        </p:nvSpPr>
        <p:spPr>
          <a:xfrm>
            <a:off x="1953784" y="191337"/>
            <a:ext cx="6552728" cy="861399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latin typeface="Tahoma"/>
                <a:cs typeface="Tahoma"/>
              </a:rPr>
              <a:t>SAVD </a:t>
            </a:r>
            <a:r>
              <a:rPr lang="en-US" dirty="0" smtClean="0">
                <a:latin typeface="Tahoma"/>
                <a:cs typeface="Tahoma"/>
              </a:rPr>
              <a:t>patented </a:t>
            </a:r>
            <a:r>
              <a:rPr lang="en-US" dirty="0">
                <a:latin typeface="Tahoma"/>
                <a:cs typeface="Tahoma"/>
              </a:rPr>
              <a:t>technology improves solar efficiency by etching, at a nano-scale, the </a:t>
            </a:r>
            <a:r>
              <a:rPr lang="en-US" dirty="0" smtClean="0">
                <a:latin typeface="Tahoma"/>
                <a:cs typeface="Tahoma"/>
              </a:rPr>
              <a:t>AR </a:t>
            </a:r>
            <a:r>
              <a:rPr lang="en-US" dirty="0" smtClean="0">
                <a:latin typeface="Tahoma"/>
                <a:cs typeface="Tahoma"/>
              </a:rPr>
              <a:t>layer </a:t>
            </a:r>
            <a:r>
              <a:rPr lang="en-US" dirty="0">
                <a:latin typeface="Tahoma"/>
                <a:cs typeface="Tahoma"/>
              </a:rPr>
              <a:t>of silicon solar cells.  </a:t>
            </a:r>
          </a:p>
        </p:txBody>
      </p:sp>
      <p:pic>
        <p:nvPicPr>
          <p:cNvPr id="16" name="Picture 15"/>
          <p:cNvPicPr preferRelativeResize="0">
            <a:picLocks/>
          </p:cNvPicPr>
          <p:nvPr/>
        </p:nvPicPr>
        <p:blipFill rotWithShape="1">
          <a:blip r:embed="rId5" cstate="print"/>
          <a:srcRect t="-9726" b="67993"/>
          <a:stretch/>
        </p:blipFill>
        <p:spPr>
          <a:xfrm>
            <a:off x="2488061" y="885693"/>
            <a:ext cx="5484173" cy="1204612"/>
          </a:xfrm>
          <a:prstGeom prst="rect">
            <a:avLst/>
          </a:prstGeom>
        </p:spPr>
      </p:pic>
      <p:sp>
        <p:nvSpPr>
          <p:cNvPr id="17" name="Rounded Rectangle 16"/>
          <p:cNvSpPr/>
          <p:nvPr/>
        </p:nvSpPr>
        <p:spPr>
          <a:xfrm>
            <a:off x="2185463" y="5459283"/>
            <a:ext cx="6552728" cy="351216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latin typeface="Tahoma"/>
                <a:cs typeface="Tahoma"/>
              </a:rPr>
              <a:t>And </a:t>
            </a:r>
            <a:r>
              <a:rPr lang="en-US" dirty="0" smtClean="0">
                <a:latin typeface="Tahoma"/>
                <a:cs typeface="Tahoma"/>
              </a:rPr>
              <a:t>our development team </a:t>
            </a:r>
            <a:r>
              <a:rPr lang="en-US" dirty="0" smtClean="0">
                <a:latin typeface="Tahoma"/>
                <a:cs typeface="Tahoma"/>
              </a:rPr>
              <a:t>has </a:t>
            </a:r>
            <a:r>
              <a:rPr lang="en-US" smtClean="0">
                <a:latin typeface="Tahoma"/>
                <a:cs typeface="Tahoma"/>
              </a:rPr>
              <a:t>a competitive </a:t>
            </a:r>
            <a:r>
              <a:rPr lang="en-US" dirty="0" smtClean="0">
                <a:latin typeface="Tahoma"/>
                <a:cs typeface="Tahoma"/>
              </a:rPr>
              <a:t>edge of</a:t>
            </a:r>
            <a:endParaRPr lang="en-US" dirty="0">
              <a:latin typeface="Tahoma"/>
              <a:cs typeface="Tahoma"/>
            </a:endParaRPr>
          </a:p>
        </p:txBody>
      </p:sp>
      <p:sp>
        <p:nvSpPr>
          <p:cNvPr id="18" name="Content Placeholder 2"/>
          <p:cNvSpPr>
            <a:spLocks noGrp="1"/>
          </p:cNvSpPr>
          <p:nvPr>
            <p:ph idx="4294967295"/>
          </p:nvPr>
        </p:nvSpPr>
        <p:spPr>
          <a:xfrm>
            <a:off x="2236971" y="2166690"/>
            <a:ext cx="6289226" cy="866967"/>
          </a:xfrm>
        </p:spPr>
        <p:txBody>
          <a:bodyPr>
            <a:noAutofit/>
          </a:bodyPr>
          <a:lstStyle/>
          <a:p>
            <a:r>
              <a:rPr lang="en-US" sz="1400" dirty="0" smtClean="0">
                <a:solidFill>
                  <a:schemeClr val="tx1">
                    <a:lumMod val="50000"/>
                  </a:schemeClr>
                </a:solidFill>
                <a:latin typeface="Tahoma"/>
                <a:cs typeface="Tahoma"/>
              </a:rPr>
              <a:t>Low cost photolithography process </a:t>
            </a:r>
            <a:r>
              <a:rPr lang="en-US" sz="1400" dirty="0">
                <a:solidFill>
                  <a:schemeClr val="tx1">
                    <a:lumMod val="50000"/>
                  </a:schemeClr>
                </a:solidFill>
                <a:latin typeface="Tahoma"/>
                <a:cs typeface="Tahoma"/>
              </a:rPr>
              <a:t>demonstrates ability to create optimal </a:t>
            </a:r>
            <a:r>
              <a:rPr lang="en-US" sz="1400" dirty="0" err="1" smtClean="0">
                <a:solidFill>
                  <a:schemeClr val="tx1">
                    <a:lumMod val="50000"/>
                  </a:schemeClr>
                </a:solidFill>
                <a:latin typeface="Tahoma"/>
                <a:cs typeface="Tahoma"/>
              </a:rPr>
              <a:t>nano</a:t>
            </a:r>
            <a:r>
              <a:rPr lang="en-US" sz="1400" dirty="0" smtClean="0">
                <a:solidFill>
                  <a:schemeClr val="tx1">
                    <a:lumMod val="50000"/>
                  </a:schemeClr>
                </a:solidFill>
                <a:latin typeface="Tahoma"/>
                <a:cs typeface="Tahoma"/>
              </a:rPr>
              <a:t>-structure. </a:t>
            </a:r>
          </a:p>
          <a:p>
            <a:r>
              <a:rPr lang="en-US" sz="1400" dirty="0" smtClean="0">
                <a:solidFill>
                  <a:schemeClr val="tx1">
                    <a:lumMod val="50000"/>
                  </a:schemeClr>
                </a:solidFill>
                <a:latin typeface="Tahoma"/>
                <a:cs typeface="Tahoma"/>
              </a:rPr>
              <a:t>Low cost masks </a:t>
            </a:r>
            <a:r>
              <a:rPr lang="en-US" sz="1400" dirty="0" smtClean="0">
                <a:solidFill>
                  <a:schemeClr val="tx1">
                    <a:lumMod val="50000"/>
                  </a:schemeClr>
                </a:solidFill>
                <a:latin typeface="Tahoma"/>
                <a:cs typeface="Tahoma"/>
              </a:rPr>
              <a:t>created by 3-D printing.</a:t>
            </a:r>
            <a:endParaRPr lang="en-US" sz="1400" dirty="0">
              <a:solidFill>
                <a:schemeClr val="tx1">
                  <a:lumMod val="50000"/>
                </a:schemeClr>
              </a:solidFill>
              <a:latin typeface="Tahoma"/>
              <a:cs typeface="Tahoma"/>
            </a:endParaRP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42590"/>
            <a:ext cx="1618563" cy="554193"/>
          </a:xfrm>
          <a:prstGeom prst="rect">
            <a:avLst/>
          </a:prstGeom>
        </p:spPr>
      </p:pic>
      <p:sp>
        <p:nvSpPr>
          <p:cNvPr id="20" name="Content Placeholder 2"/>
          <p:cNvSpPr>
            <a:spLocks noGrp="1"/>
          </p:cNvSpPr>
          <p:nvPr>
            <p:ph idx="4294967295"/>
          </p:nvPr>
        </p:nvSpPr>
        <p:spPr>
          <a:xfrm>
            <a:off x="2237075" y="5857109"/>
            <a:ext cx="6451072" cy="745202"/>
          </a:xfrm>
        </p:spPr>
        <p:txBody>
          <a:bodyPr>
            <a:noAutofit/>
          </a:bodyPr>
          <a:lstStyle/>
          <a:p>
            <a:r>
              <a:rPr lang="en-US" sz="1400" dirty="0" smtClean="0">
                <a:solidFill>
                  <a:schemeClr val="tx1">
                    <a:lumMod val="50000"/>
                  </a:schemeClr>
                </a:solidFill>
                <a:latin typeface="Tahoma"/>
                <a:cs typeface="Tahoma"/>
              </a:rPr>
              <a:t>Over 100 years combined experience  in renewable energy research, , manufacturing, and business operations </a:t>
            </a:r>
            <a:r>
              <a:rPr lang="en-US" sz="1400" dirty="0" smtClean="0">
                <a:solidFill>
                  <a:schemeClr val="tx1">
                    <a:lumMod val="50000"/>
                  </a:schemeClr>
                </a:solidFill>
                <a:latin typeface="Tahoma"/>
                <a:cs typeface="Tahoma"/>
              </a:rPr>
              <a:t>supported by two university research teams at the University of Pittsburgh and SUNY Polytechnic</a:t>
            </a:r>
            <a:endParaRPr lang="en-US" sz="1400" dirty="0" smtClean="0">
              <a:solidFill>
                <a:schemeClr val="tx1">
                  <a:lumMod val="50000"/>
                </a:schemeClr>
              </a:solidFill>
              <a:latin typeface="Tahoma"/>
              <a:cs typeface="Tahoma"/>
            </a:endParaRPr>
          </a:p>
        </p:txBody>
      </p:sp>
    </p:spTree>
    <p:extLst>
      <p:ext uri="{BB962C8B-B14F-4D97-AF65-F5344CB8AC3E}">
        <p14:creationId xmlns:p14="http://schemas.microsoft.com/office/powerpoint/2010/main" val="8335262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3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1787064" y="1052736"/>
            <a:ext cx="7056437" cy="5480248"/>
          </a:xfrm>
        </p:spPr>
        <p:txBody>
          <a:bodyPr/>
          <a:lstStyle/>
          <a:p>
            <a:pPr>
              <a:spcBef>
                <a:spcPts val="1200"/>
              </a:spcBef>
              <a:buNone/>
            </a:pPr>
            <a:r>
              <a:rPr lang="en-US" sz="18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John Easoz</a:t>
            </a:r>
          </a:p>
          <a:p>
            <a:pPr>
              <a:spcBef>
                <a:spcPts val="0"/>
              </a:spcBef>
              <a:buNone/>
            </a:pPr>
            <a:r>
              <a:rPr lang="en-US" sz="1600" i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CEO</a:t>
            </a:r>
          </a:p>
          <a:p>
            <a:r>
              <a:rPr lang="en-US" sz="1200" dirty="0">
                <a:solidFill>
                  <a:schemeClr val="tx1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Over 35 years of experience in energy engineering and research, photovoltaics development and manufacturing, and technical and corporate management. Former Executive Vice President and COO of Solar Power Industries, Inc. a $100M solar company. </a:t>
            </a:r>
          </a:p>
          <a:p>
            <a:pPr>
              <a:spcBef>
                <a:spcPts val="1200"/>
              </a:spcBef>
              <a:buNone/>
            </a:pPr>
            <a:r>
              <a:rPr lang="en-US" sz="1800" b="1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Dr</a:t>
            </a:r>
            <a:r>
              <a:rPr lang="en-US" sz="18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. Hong Koo Kim</a:t>
            </a:r>
          </a:p>
          <a:p>
            <a:pPr>
              <a:spcBef>
                <a:spcPts val="0"/>
              </a:spcBef>
              <a:buNone/>
            </a:pPr>
            <a:r>
              <a:rPr lang="en-US" sz="1600" i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Technology</a:t>
            </a:r>
          </a:p>
          <a:p>
            <a:r>
              <a:rPr lang="en-US" sz="1200" dirty="0">
                <a:solidFill>
                  <a:schemeClr val="tx1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Director of the Petersen Institute of </a:t>
            </a:r>
            <a:r>
              <a:rPr lang="en-US" sz="1200" dirty="0" err="1">
                <a:solidFill>
                  <a:schemeClr val="tx1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NanoScience</a:t>
            </a:r>
            <a:r>
              <a:rPr lang="en-US" sz="1200" dirty="0">
                <a:solidFill>
                  <a:schemeClr val="tx1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and Engineering, University of Pittsburgh</a:t>
            </a:r>
          </a:p>
          <a:p>
            <a:r>
              <a:rPr lang="en-US" sz="1200" dirty="0">
                <a:solidFill>
                  <a:schemeClr val="tx1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World-renowned expert in the field of nano-optics and nano-electronics research </a:t>
            </a:r>
          </a:p>
          <a:p>
            <a:pPr>
              <a:spcBef>
                <a:spcPts val="1800"/>
              </a:spcBef>
              <a:buNone/>
            </a:pPr>
            <a:r>
              <a:rPr lang="en-US" sz="1800" b="1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Mark </a:t>
            </a:r>
            <a:r>
              <a:rPr lang="en-US" sz="18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Vernallis / Tim Fogarty / Tim Appleberry</a:t>
            </a:r>
            <a:endParaRPr lang="en-US" sz="18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spcBef>
                <a:spcPts val="0"/>
              </a:spcBef>
              <a:buNone/>
            </a:pPr>
            <a:r>
              <a:rPr lang="en-US" sz="1600" i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Founders</a:t>
            </a:r>
          </a:p>
          <a:p>
            <a:r>
              <a:rPr lang="en-US" sz="1200" b="1" dirty="0">
                <a:solidFill>
                  <a:schemeClr val="tx1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Vernallis</a:t>
            </a:r>
            <a:r>
              <a:rPr lang="en-US" sz="1200" dirty="0">
                <a:solidFill>
                  <a:schemeClr val="tx1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: Experienced entrepreneur, C-level executive, start-up/turnaround specialist and venture capitalist</a:t>
            </a:r>
          </a:p>
          <a:p>
            <a:pPr lvl="0">
              <a:spcBef>
                <a:spcPts val="600"/>
              </a:spcBef>
            </a:pPr>
            <a:r>
              <a:rPr lang="en-US" sz="1200" b="1" dirty="0">
                <a:solidFill>
                  <a:schemeClr val="tx1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Fogarty</a:t>
            </a:r>
            <a:r>
              <a:rPr lang="en-US" sz="1200" dirty="0">
                <a:solidFill>
                  <a:schemeClr val="tx1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: Director of Energy Programs at Innovation Works, one of the most active early stage energy technology investors in the US. Previously CEO of university start-up that completed IPO.    </a:t>
            </a:r>
          </a:p>
          <a:p>
            <a:pPr lvl="0">
              <a:spcBef>
                <a:spcPts val="600"/>
              </a:spcBef>
            </a:pPr>
            <a:r>
              <a:rPr lang="en-US" sz="1200" b="1" dirty="0" err="1">
                <a:solidFill>
                  <a:schemeClr val="tx1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Appleberry</a:t>
            </a:r>
            <a:r>
              <a:rPr lang="en-US" sz="1200" dirty="0">
                <a:solidFill>
                  <a:schemeClr val="tx1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: Proven track record as an inventor and global operations executive. Twice named to Entrepreneur Magazine’s “Hot 100”</a:t>
            </a:r>
          </a:p>
          <a:p>
            <a:pPr marL="0" indent="0">
              <a:buNone/>
            </a:pPr>
            <a:endParaRPr lang="en-US" sz="1200" dirty="0">
              <a:solidFill>
                <a:schemeClr val="tx1">
                  <a:lumMod val="50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eaLnBrk="1" hangingPunct="1">
              <a:buFontTx/>
              <a:buNone/>
            </a:pPr>
            <a:endParaRPr lang="en-US" sz="1800" i="1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07504" y="2587551"/>
            <a:ext cx="16916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Our Team</a:t>
            </a:r>
            <a:endParaRPr lang="en-US" sz="3600" dirty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2" y="188640"/>
            <a:ext cx="3432254" cy="11751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60852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plate">
  <a:themeElements>
    <a:clrScheme name="template 8">
      <a:dk1>
        <a:srgbClr val="4D4D4D"/>
      </a:dk1>
      <a:lt1>
        <a:srgbClr val="FFFFFF"/>
      </a:lt1>
      <a:dk2>
        <a:srgbClr val="4D4D4D"/>
      </a:dk2>
      <a:lt2>
        <a:srgbClr val="212D8D"/>
      </a:lt2>
      <a:accent1>
        <a:srgbClr val="4160A8"/>
      </a:accent1>
      <a:accent2>
        <a:srgbClr val="2C3DBA"/>
      </a:accent2>
      <a:accent3>
        <a:srgbClr val="FFFFFF"/>
      </a:accent3>
      <a:accent4>
        <a:srgbClr val="404040"/>
      </a:accent4>
      <a:accent5>
        <a:srgbClr val="B0B6D1"/>
      </a:accent5>
      <a:accent6>
        <a:srgbClr val="2736A8"/>
      </a:accent6>
      <a:hlink>
        <a:srgbClr val="5979BF"/>
      </a:hlink>
      <a:folHlink>
        <a:srgbClr val="DDDDDD"/>
      </a:folHlink>
    </a:clrScheme>
    <a:fontScheme name="templat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template 1">
        <a:dk1>
          <a:srgbClr val="4D4D4D"/>
        </a:dk1>
        <a:lt1>
          <a:srgbClr val="FFFFFF"/>
        </a:lt1>
        <a:dk2>
          <a:srgbClr val="4D4D4D"/>
        </a:dk2>
        <a:lt2>
          <a:srgbClr val="0099FF"/>
        </a:lt2>
        <a:accent1>
          <a:srgbClr val="003399"/>
        </a:accent1>
        <a:accent2>
          <a:srgbClr val="CCECFF"/>
        </a:accent2>
        <a:accent3>
          <a:srgbClr val="FFFFFF"/>
        </a:accent3>
        <a:accent4>
          <a:srgbClr val="404040"/>
        </a:accent4>
        <a:accent5>
          <a:srgbClr val="AAADCA"/>
        </a:accent5>
        <a:accent6>
          <a:srgbClr val="B9D6E7"/>
        </a:accent6>
        <a:hlink>
          <a:srgbClr val="6699FF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2">
        <a:dk1>
          <a:srgbClr val="4D4D4D"/>
        </a:dk1>
        <a:lt1>
          <a:srgbClr val="FFFFFF"/>
        </a:lt1>
        <a:dk2>
          <a:srgbClr val="4D4D4D"/>
        </a:dk2>
        <a:lt2>
          <a:srgbClr val="003399"/>
        </a:lt2>
        <a:accent1>
          <a:srgbClr val="FF66CC"/>
        </a:accent1>
        <a:accent2>
          <a:srgbClr val="6699FF"/>
        </a:accent2>
        <a:accent3>
          <a:srgbClr val="FFFFFF"/>
        </a:accent3>
        <a:accent4>
          <a:srgbClr val="404040"/>
        </a:accent4>
        <a:accent5>
          <a:srgbClr val="FFB8E2"/>
        </a:accent5>
        <a:accent6>
          <a:srgbClr val="5C8AE7"/>
        </a:accent6>
        <a:hlink>
          <a:srgbClr val="FFCC99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3">
        <a:dk1>
          <a:srgbClr val="4D4D4D"/>
        </a:dk1>
        <a:lt1>
          <a:srgbClr val="FFFFFF"/>
        </a:lt1>
        <a:dk2>
          <a:srgbClr val="4D4D4D"/>
        </a:dk2>
        <a:lt2>
          <a:srgbClr val="003399"/>
        </a:lt2>
        <a:accent1>
          <a:srgbClr val="CC0000"/>
        </a:accent1>
        <a:accent2>
          <a:srgbClr val="6699FF"/>
        </a:accent2>
        <a:accent3>
          <a:srgbClr val="FFFFFF"/>
        </a:accent3>
        <a:accent4>
          <a:srgbClr val="404040"/>
        </a:accent4>
        <a:accent5>
          <a:srgbClr val="E2AAAA"/>
        </a:accent5>
        <a:accent6>
          <a:srgbClr val="5C8AE7"/>
        </a:accent6>
        <a:hlink>
          <a:srgbClr val="33CCFF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4">
        <a:dk1>
          <a:srgbClr val="4D4D4D"/>
        </a:dk1>
        <a:lt1>
          <a:srgbClr val="FFFFFF"/>
        </a:lt1>
        <a:dk2>
          <a:srgbClr val="4D4D4D"/>
        </a:dk2>
        <a:lt2>
          <a:srgbClr val="003399"/>
        </a:lt2>
        <a:accent1>
          <a:srgbClr val="CC0000"/>
        </a:accent1>
        <a:accent2>
          <a:srgbClr val="6699FF"/>
        </a:accent2>
        <a:accent3>
          <a:srgbClr val="FFFFFF"/>
        </a:accent3>
        <a:accent4>
          <a:srgbClr val="404040"/>
        </a:accent4>
        <a:accent5>
          <a:srgbClr val="E2AAAA"/>
        </a:accent5>
        <a:accent6>
          <a:srgbClr val="5C8AE7"/>
        </a:accent6>
        <a:hlink>
          <a:srgbClr val="99CCFF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5">
        <a:dk1>
          <a:srgbClr val="4D4D4D"/>
        </a:dk1>
        <a:lt1>
          <a:srgbClr val="FFFFFF"/>
        </a:lt1>
        <a:dk2>
          <a:srgbClr val="4D4D4D"/>
        </a:dk2>
        <a:lt2>
          <a:srgbClr val="003399"/>
        </a:lt2>
        <a:accent1>
          <a:srgbClr val="33CCFF"/>
        </a:accent1>
        <a:accent2>
          <a:srgbClr val="6699FF"/>
        </a:accent2>
        <a:accent3>
          <a:srgbClr val="FFFFFF"/>
        </a:accent3>
        <a:accent4>
          <a:srgbClr val="404040"/>
        </a:accent4>
        <a:accent5>
          <a:srgbClr val="ADE2FF"/>
        </a:accent5>
        <a:accent6>
          <a:srgbClr val="5C8AE7"/>
        </a:accent6>
        <a:hlink>
          <a:srgbClr val="99CCFF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6">
        <a:dk1>
          <a:srgbClr val="4D4D4D"/>
        </a:dk1>
        <a:lt1>
          <a:srgbClr val="FFFFFF"/>
        </a:lt1>
        <a:dk2>
          <a:srgbClr val="4D4D4D"/>
        </a:dk2>
        <a:lt2>
          <a:srgbClr val="003399"/>
        </a:lt2>
        <a:accent1>
          <a:srgbClr val="6699FF"/>
        </a:accent1>
        <a:accent2>
          <a:srgbClr val="3399FF"/>
        </a:accent2>
        <a:accent3>
          <a:srgbClr val="FFFFFF"/>
        </a:accent3>
        <a:accent4>
          <a:srgbClr val="404040"/>
        </a:accent4>
        <a:accent5>
          <a:srgbClr val="B8CAFF"/>
        </a:accent5>
        <a:accent6>
          <a:srgbClr val="2D8AE7"/>
        </a:accent6>
        <a:hlink>
          <a:srgbClr val="99CCFF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7">
        <a:dk1>
          <a:srgbClr val="4D4D4D"/>
        </a:dk1>
        <a:lt1>
          <a:srgbClr val="FFFFFF"/>
        </a:lt1>
        <a:dk2>
          <a:srgbClr val="4D4D4D"/>
        </a:dk2>
        <a:lt2>
          <a:srgbClr val="003399"/>
        </a:lt2>
        <a:accent1>
          <a:srgbClr val="6699FF"/>
        </a:accent1>
        <a:accent2>
          <a:srgbClr val="3399FF"/>
        </a:accent2>
        <a:accent3>
          <a:srgbClr val="FFFFFF"/>
        </a:accent3>
        <a:accent4>
          <a:srgbClr val="404040"/>
        </a:accent4>
        <a:accent5>
          <a:srgbClr val="B8CAFF"/>
        </a:accent5>
        <a:accent6>
          <a:srgbClr val="2D8AE7"/>
        </a:accent6>
        <a:hlink>
          <a:srgbClr val="3333CC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8">
        <a:dk1>
          <a:srgbClr val="4D4D4D"/>
        </a:dk1>
        <a:lt1>
          <a:srgbClr val="FFFFFF"/>
        </a:lt1>
        <a:dk2>
          <a:srgbClr val="4D4D4D"/>
        </a:dk2>
        <a:lt2>
          <a:srgbClr val="212D8D"/>
        </a:lt2>
        <a:accent1>
          <a:srgbClr val="4160A8"/>
        </a:accent1>
        <a:accent2>
          <a:srgbClr val="2C3DBA"/>
        </a:accent2>
        <a:accent3>
          <a:srgbClr val="FFFFFF"/>
        </a:accent3>
        <a:accent4>
          <a:srgbClr val="404040"/>
        </a:accent4>
        <a:accent5>
          <a:srgbClr val="B0B6D1"/>
        </a:accent5>
        <a:accent6>
          <a:srgbClr val="2736A8"/>
        </a:accent6>
        <a:hlink>
          <a:srgbClr val="5979BF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template">
  <a:themeElements>
    <a:clrScheme name="template 8">
      <a:dk1>
        <a:srgbClr val="4D4D4D"/>
      </a:dk1>
      <a:lt1>
        <a:srgbClr val="FFFFFF"/>
      </a:lt1>
      <a:dk2>
        <a:srgbClr val="4D4D4D"/>
      </a:dk2>
      <a:lt2>
        <a:srgbClr val="212D8D"/>
      </a:lt2>
      <a:accent1>
        <a:srgbClr val="4160A8"/>
      </a:accent1>
      <a:accent2>
        <a:srgbClr val="2C3DBA"/>
      </a:accent2>
      <a:accent3>
        <a:srgbClr val="FFFFFF"/>
      </a:accent3>
      <a:accent4>
        <a:srgbClr val="404040"/>
      </a:accent4>
      <a:accent5>
        <a:srgbClr val="B0B6D1"/>
      </a:accent5>
      <a:accent6>
        <a:srgbClr val="2736A8"/>
      </a:accent6>
      <a:hlink>
        <a:srgbClr val="5979BF"/>
      </a:hlink>
      <a:folHlink>
        <a:srgbClr val="DDDDDD"/>
      </a:folHlink>
    </a:clrScheme>
    <a:fontScheme name="templat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template 1">
        <a:dk1>
          <a:srgbClr val="4D4D4D"/>
        </a:dk1>
        <a:lt1>
          <a:srgbClr val="FFFFFF"/>
        </a:lt1>
        <a:dk2>
          <a:srgbClr val="4D4D4D"/>
        </a:dk2>
        <a:lt2>
          <a:srgbClr val="0099FF"/>
        </a:lt2>
        <a:accent1>
          <a:srgbClr val="003399"/>
        </a:accent1>
        <a:accent2>
          <a:srgbClr val="CCECFF"/>
        </a:accent2>
        <a:accent3>
          <a:srgbClr val="FFFFFF"/>
        </a:accent3>
        <a:accent4>
          <a:srgbClr val="404040"/>
        </a:accent4>
        <a:accent5>
          <a:srgbClr val="AAADCA"/>
        </a:accent5>
        <a:accent6>
          <a:srgbClr val="B9D6E7"/>
        </a:accent6>
        <a:hlink>
          <a:srgbClr val="6699FF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2">
        <a:dk1>
          <a:srgbClr val="4D4D4D"/>
        </a:dk1>
        <a:lt1>
          <a:srgbClr val="FFFFFF"/>
        </a:lt1>
        <a:dk2>
          <a:srgbClr val="4D4D4D"/>
        </a:dk2>
        <a:lt2>
          <a:srgbClr val="003399"/>
        </a:lt2>
        <a:accent1>
          <a:srgbClr val="FF66CC"/>
        </a:accent1>
        <a:accent2>
          <a:srgbClr val="6699FF"/>
        </a:accent2>
        <a:accent3>
          <a:srgbClr val="FFFFFF"/>
        </a:accent3>
        <a:accent4>
          <a:srgbClr val="404040"/>
        </a:accent4>
        <a:accent5>
          <a:srgbClr val="FFB8E2"/>
        </a:accent5>
        <a:accent6>
          <a:srgbClr val="5C8AE7"/>
        </a:accent6>
        <a:hlink>
          <a:srgbClr val="FFCC99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3">
        <a:dk1>
          <a:srgbClr val="4D4D4D"/>
        </a:dk1>
        <a:lt1>
          <a:srgbClr val="FFFFFF"/>
        </a:lt1>
        <a:dk2>
          <a:srgbClr val="4D4D4D"/>
        </a:dk2>
        <a:lt2>
          <a:srgbClr val="003399"/>
        </a:lt2>
        <a:accent1>
          <a:srgbClr val="CC0000"/>
        </a:accent1>
        <a:accent2>
          <a:srgbClr val="6699FF"/>
        </a:accent2>
        <a:accent3>
          <a:srgbClr val="FFFFFF"/>
        </a:accent3>
        <a:accent4>
          <a:srgbClr val="404040"/>
        </a:accent4>
        <a:accent5>
          <a:srgbClr val="E2AAAA"/>
        </a:accent5>
        <a:accent6>
          <a:srgbClr val="5C8AE7"/>
        </a:accent6>
        <a:hlink>
          <a:srgbClr val="33CCFF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4">
        <a:dk1>
          <a:srgbClr val="4D4D4D"/>
        </a:dk1>
        <a:lt1>
          <a:srgbClr val="FFFFFF"/>
        </a:lt1>
        <a:dk2>
          <a:srgbClr val="4D4D4D"/>
        </a:dk2>
        <a:lt2>
          <a:srgbClr val="003399"/>
        </a:lt2>
        <a:accent1>
          <a:srgbClr val="CC0000"/>
        </a:accent1>
        <a:accent2>
          <a:srgbClr val="6699FF"/>
        </a:accent2>
        <a:accent3>
          <a:srgbClr val="FFFFFF"/>
        </a:accent3>
        <a:accent4>
          <a:srgbClr val="404040"/>
        </a:accent4>
        <a:accent5>
          <a:srgbClr val="E2AAAA"/>
        </a:accent5>
        <a:accent6>
          <a:srgbClr val="5C8AE7"/>
        </a:accent6>
        <a:hlink>
          <a:srgbClr val="99CCFF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5">
        <a:dk1>
          <a:srgbClr val="4D4D4D"/>
        </a:dk1>
        <a:lt1>
          <a:srgbClr val="FFFFFF"/>
        </a:lt1>
        <a:dk2>
          <a:srgbClr val="4D4D4D"/>
        </a:dk2>
        <a:lt2>
          <a:srgbClr val="003399"/>
        </a:lt2>
        <a:accent1>
          <a:srgbClr val="33CCFF"/>
        </a:accent1>
        <a:accent2>
          <a:srgbClr val="6699FF"/>
        </a:accent2>
        <a:accent3>
          <a:srgbClr val="FFFFFF"/>
        </a:accent3>
        <a:accent4>
          <a:srgbClr val="404040"/>
        </a:accent4>
        <a:accent5>
          <a:srgbClr val="ADE2FF"/>
        </a:accent5>
        <a:accent6>
          <a:srgbClr val="5C8AE7"/>
        </a:accent6>
        <a:hlink>
          <a:srgbClr val="99CCFF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6">
        <a:dk1>
          <a:srgbClr val="4D4D4D"/>
        </a:dk1>
        <a:lt1>
          <a:srgbClr val="FFFFFF"/>
        </a:lt1>
        <a:dk2>
          <a:srgbClr val="4D4D4D"/>
        </a:dk2>
        <a:lt2>
          <a:srgbClr val="003399"/>
        </a:lt2>
        <a:accent1>
          <a:srgbClr val="6699FF"/>
        </a:accent1>
        <a:accent2>
          <a:srgbClr val="3399FF"/>
        </a:accent2>
        <a:accent3>
          <a:srgbClr val="FFFFFF"/>
        </a:accent3>
        <a:accent4>
          <a:srgbClr val="404040"/>
        </a:accent4>
        <a:accent5>
          <a:srgbClr val="B8CAFF"/>
        </a:accent5>
        <a:accent6>
          <a:srgbClr val="2D8AE7"/>
        </a:accent6>
        <a:hlink>
          <a:srgbClr val="99CCFF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7">
        <a:dk1>
          <a:srgbClr val="4D4D4D"/>
        </a:dk1>
        <a:lt1>
          <a:srgbClr val="FFFFFF"/>
        </a:lt1>
        <a:dk2>
          <a:srgbClr val="4D4D4D"/>
        </a:dk2>
        <a:lt2>
          <a:srgbClr val="003399"/>
        </a:lt2>
        <a:accent1>
          <a:srgbClr val="6699FF"/>
        </a:accent1>
        <a:accent2>
          <a:srgbClr val="3399FF"/>
        </a:accent2>
        <a:accent3>
          <a:srgbClr val="FFFFFF"/>
        </a:accent3>
        <a:accent4>
          <a:srgbClr val="404040"/>
        </a:accent4>
        <a:accent5>
          <a:srgbClr val="B8CAFF"/>
        </a:accent5>
        <a:accent6>
          <a:srgbClr val="2D8AE7"/>
        </a:accent6>
        <a:hlink>
          <a:srgbClr val="3333CC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8">
        <a:dk1>
          <a:srgbClr val="4D4D4D"/>
        </a:dk1>
        <a:lt1>
          <a:srgbClr val="FFFFFF"/>
        </a:lt1>
        <a:dk2>
          <a:srgbClr val="4D4D4D"/>
        </a:dk2>
        <a:lt2>
          <a:srgbClr val="212D8D"/>
        </a:lt2>
        <a:accent1>
          <a:srgbClr val="4160A8"/>
        </a:accent1>
        <a:accent2>
          <a:srgbClr val="2C3DBA"/>
        </a:accent2>
        <a:accent3>
          <a:srgbClr val="FFFFFF"/>
        </a:accent3>
        <a:accent4>
          <a:srgbClr val="404040"/>
        </a:accent4>
        <a:accent5>
          <a:srgbClr val="B0B6D1"/>
        </a:accent5>
        <a:accent6>
          <a:srgbClr val="2736A8"/>
        </a:accent6>
        <a:hlink>
          <a:srgbClr val="5979BF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template</Template>
  <TotalTime>31869</TotalTime>
  <Words>290</Words>
  <Application>Microsoft Office PowerPoint</Application>
  <PresentationFormat>On-screen Show (4:3)</PresentationFormat>
  <Paragraphs>31</Paragraphs>
  <Slides>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Tahoma</vt:lpstr>
      <vt:lpstr>template</vt:lpstr>
      <vt:lpstr>1_template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Name of presentation</dc:title>
  <dc:creator>Vernallis</dc:creator>
  <cp:lastModifiedBy>John Easoz</cp:lastModifiedBy>
  <cp:revision>320</cp:revision>
  <cp:lastPrinted>2018-02-01T15:02:25Z</cp:lastPrinted>
  <dcterms:created xsi:type="dcterms:W3CDTF">2011-02-25T18:40:34Z</dcterms:created>
  <dcterms:modified xsi:type="dcterms:W3CDTF">2019-07-16T03:25:04Z</dcterms:modified>
</cp:coreProperties>
</file>