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3" r:id="rId5"/>
    <p:sldId id="264" r:id="rId6"/>
    <p:sldId id="267" r:id="rId7"/>
    <p:sldId id="265" r:id="rId8"/>
    <p:sldId id="266" r:id="rId9"/>
    <p:sldId id="261" r:id="rId10"/>
    <p:sldId id="268" r:id="rId11"/>
    <p:sldId id="269" r:id="rId12"/>
    <p:sldId id="270" r:id="rId13"/>
    <p:sldId id="272" r:id="rId14"/>
    <p:sldId id="271" r:id="rId15"/>
    <p:sldId id="262" r:id="rId16"/>
    <p:sldId id="257"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5861CC-041F-442D-8941-EB922D6CBA31}" v="589" dt="2019-07-15T18:19:39.257"/>
    <p1510:client id="{A4251BA1-D0B6-46FB-8180-5EC585AB2C99}" v="4" dt="2019-07-15T04:37:29.7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n hai" userId="b5eb3be4b451aa6d" providerId="Windows Live" clId="Web-{BDC4593D-5D7C-4DB6-857F-F67CB8D7B029}"/>
    <pc:docChg chg="addSld delSld">
      <pc:chgData name="jin hai" userId="b5eb3be4b451aa6d" providerId="Windows Live" clId="Web-{BDC4593D-5D7C-4DB6-857F-F67CB8D7B029}" dt="2019-07-15T21:22:50.089" v="1"/>
      <pc:docMkLst>
        <pc:docMk/>
      </pc:docMkLst>
      <pc:sldChg chg="add del replId">
        <pc:chgData name="jin hai" userId="b5eb3be4b451aa6d" providerId="Windows Live" clId="Web-{BDC4593D-5D7C-4DB6-857F-F67CB8D7B029}" dt="2019-07-15T21:22:50.089" v="1"/>
        <pc:sldMkLst>
          <pc:docMk/>
          <pc:sldMk cId="2714401139" sldId="27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ltLang="zh-CN"/>
              <a:t>Click to edit Master title style</a:t>
            </a:r>
            <a:endParaRPr lang="en-US"/>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CN"/>
              <a:t>Click to edit Master subtitle style</a:t>
            </a:r>
            <a:endParaRPr lang="en-US"/>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1004540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Content Placeholder 2"/>
          <p:cNvSpPr>
            <a:spLocks noGrp="1"/>
          </p:cNvSpPr>
          <p:nvPr>
            <p:ph idx="1"/>
          </p:nvPr>
        </p:nvSpPr>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7"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2043493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ltLang="zh-CN"/>
              <a:t>Click to edit Master title style</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CN"/>
              <a:t>Click to edit Master text styles</a:t>
            </a:r>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1612422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5" name="Date Placeholder 4"/>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3094967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CN"/>
              <a:t>Click to edit Master title style</a:t>
            </a:r>
            <a:endParaRPr lang="en-US"/>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7" name="Date Placeholder 6"/>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4206989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7" name="Date Placeholder 2"/>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3"/>
          <p:cNvSpPr>
            <a:spLocks noGrp="1"/>
          </p:cNvSpPr>
          <p:nvPr>
            <p:ph type="ftr" sz="quarter" idx="11"/>
          </p:nvPr>
        </p:nvSpPr>
        <p:spPr/>
        <p:txBody>
          <a:bodyPr/>
          <a:lstStyle/>
          <a:p>
            <a:endParaRPr lang="zh-CN" altLang="en-US"/>
          </a:p>
        </p:txBody>
      </p:sp>
      <p:sp>
        <p:nvSpPr>
          <p:cNvPr id="6" name="Slide Number Placeholder 4"/>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622605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2"/>
          <p:cNvSpPr>
            <a:spLocks noGrp="1"/>
          </p:cNvSpPr>
          <p:nvPr>
            <p:ph type="ftr" sz="quarter" idx="11"/>
          </p:nvPr>
        </p:nvSpPr>
        <p:spPr/>
        <p:txBody>
          <a:bodyPr/>
          <a:lstStyle/>
          <a:p>
            <a:endParaRPr lang="zh-CN" altLang="en-US"/>
          </a:p>
        </p:txBody>
      </p:sp>
      <p:sp>
        <p:nvSpPr>
          <p:cNvPr id="6" name="Slide Number Placeholder 3"/>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470180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ltLang="zh-CN"/>
              <a:t>Click to edit Master title style</a:t>
            </a:r>
            <a:endParaRPr lang="en-US"/>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7" name="Date Placeholder 4"/>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5"/>
          <p:cNvSpPr>
            <a:spLocks noGrp="1"/>
          </p:cNvSpPr>
          <p:nvPr>
            <p:ph type="ftr" sz="quarter" idx="11"/>
          </p:nvPr>
        </p:nvSpPr>
        <p:spPr/>
        <p:txBody>
          <a:bodyPr/>
          <a:lstStyle/>
          <a:p>
            <a:endParaRPr lang="zh-CN" altLang="en-US"/>
          </a:p>
        </p:txBody>
      </p:sp>
      <p:sp>
        <p:nvSpPr>
          <p:cNvPr id="6" name="Slide Number Placeholder 6"/>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1529833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ltLang="zh-CN"/>
              <a:t>Click to edit Master title style</a:t>
            </a:r>
            <a:endParaRPr lang="en-US"/>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CN"/>
              <a:t>Click icon to add picture</a:t>
            </a:r>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5" name="Date Placeholder 4"/>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2566451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ltLang="zh-CN"/>
              <a:t>Click to edit Master title style</a:t>
            </a:r>
            <a:endParaRPr lang="en-US"/>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CN"/>
              <a:t>Click icon to add picture</a:t>
            </a:r>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5" name="Date Placeholder 4"/>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810672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ltLang="zh-CN"/>
              <a:t>Click to edit Master title style</a:t>
            </a:r>
            <a:endParaRPr lang="en-US"/>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3378382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ltLang="zh-CN"/>
              <a:t>Click to edit Master title style</a:t>
            </a:r>
            <a:endParaRPr lang="en-US"/>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ltLang="zh-CN"/>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742905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ltLang="zh-CN"/>
              <a:t>Click to edit Master title style</a:t>
            </a:r>
            <a:endParaRPr lang="en-US"/>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CN"/>
              <a:t>Click to edit Master text styles</a:t>
            </a:r>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491570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ltLang="zh-CN"/>
              <a:t>Click to edit Master title style</a:t>
            </a:r>
            <a:endParaRPr lang="en-US"/>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147596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ltLang="zh-CN"/>
              <a:t>Click to edit Master title style</a:t>
            </a:r>
            <a:endParaRPr lang="en-US"/>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CN"/>
              <a:t>Click icon to add picture</a:t>
            </a:r>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CN"/>
              <a:t>Click icon to add picture</a:t>
            </a:r>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ltLang="zh-CN"/>
              <a:t>Click icon to add picture</a:t>
            </a:r>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1223082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Vertical Text Placeholder 2"/>
          <p:cNvSpPr>
            <a:spLocks noGrp="1"/>
          </p:cNvSpPr>
          <p:nvPr>
            <p:ph type="body" orient="vert" idx="1"/>
          </p:nvPr>
        </p:nvSpPr>
        <p:spPr/>
        <p:txBody>
          <a:bodyPr vert="eaVert" anchor="t" anchorCtr="0"/>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2033302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ltLang="zh-CN"/>
              <a:t>Click to edit Master title style</a:t>
            </a:r>
            <a:endParaRPr lang="en-US"/>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Date Placeholder 3"/>
          <p:cNvSpPr>
            <a:spLocks noGrp="1"/>
          </p:cNvSpPr>
          <p:nvPr>
            <p:ph type="dt" sz="half" idx="10"/>
          </p:nvPr>
        </p:nvSpPr>
        <p:spPr/>
        <p:txBody>
          <a:body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515283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ltLang="zh-CN"/>
              <a:t>Click to edit Master title style</a:t>
            </a:r>
            <a:endParaRPr lang="en-US"/>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3D17B11-CCD8-4EEC-AD7E-F410C1454966}" type="datetimeFigureOut">
              <a:rPr lang="zh-CN" altLang="en-US" smtClean="0"/>
              <a:t>2019/7/15</a:t>
            </a:fld>
            <a:endParaRPr lang="zh-CN" alt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zh-CN" alt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79CB688-378F-4534-BFFE-AF122467FDB7}" type="slidenum">
              <a:rPr lang="zh-CN" altLang="en-US" smtClean="0"/>
              <a:t>‹#›</a:t>
            </a:fld>
            <a:endParaRPr lang="zh-CN" altLang="en-US"/>
          </a:p>
        </p:txBody>
      </p:sp>
    </p:spTree>
    <p:extLst>
      <p:ext uri="{BB962C8B-B14F-4D97-AF65-F5344CB8AC3E}">
        <p14:creationId xmlns:p14="http://schemas.microsoft.com/office/powerpoint/2010/main" val="270885979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0" descr="图片包含 室内&#10;&#10;已生成极高可信度的说明">
            <a:extLst>
              <a:ext uri="{FF2B5EF4-FFF2-40B4-BE49-F238E27FC236}">
                <a16:creationId xmlns:a16="http://schemas.microsoft.com/office/drawing/2014/main" id="{0C9829F4-EFF4-470F-8786-222DAA496D64}"/>
              </a:ext>
            </a:extLst>
          </p:cNvPr>
          <p:cNvPicPr>
            <a:picLocks noChangeAspect="1"/>
          </p:cNvPicPr>
          <p:nvPr/>
        </p:nvPicPr>
        <p:blipFill>
          <a:blip r:embed="rId2"/>
          <a:stretch>
            <a:fillRect/>
          </a:stretch>
        </p:blipFill>
        <p:spPr>
          <a:xfrm>
            <a:off x="-163902" y="-2531133"/>
            <a:ext cx="12361653" cy="9389852"/>
          </a:xfrm>
          <a:prstGeom prst="rect">
            <a:avLst/>
          </a:prstGeom>
        </p:spPr>
      </p:pic>
      <p:sp>
        <p:nvSpPr>
          <p:cNvPr id="2" name="标题 1"/>
          <p:cNvSpPr>
            <a:spLocks noGrp="1"/>
          </p:cNvSpPr>
          <p:nvPr>
            <p:ph type="ctrTitle"/>
          </p:nvPr>
        </p:nvSpPr>
        <p:spPr>
          <a:xfrm>
            <a:off x="1308340" y="72819"/>
            <a:ext cx="10552980" cy="4342917"/>
          </a:xfrm>
        </p:spPr>
        <p:txBody>
          <a:bodyPr>
            <a:normAutofit/>
          </a:bodyPr>
          <a:lstStyle/>
          <a:p>
            <a:r>
              <a:rPr lang="en-US" altLang="zh-CN" sz="4800" b="1">
                <a:solidFill>
                  <a:schemeClr val="accent3">
                    <a:lumMod val="75000"/>
                  </a:schemeClr>
                </a:solidFill>
                <a:ea typeface="+mj-lt"/>
                <a:cs typeface="+mj-lt"/>
              </a:rPr>
              <a:t>Infrared Sensing Multi-Function High-Brightness LED Light that Can Be Charged by Indoor Bulb Light and Outdoor Sunlight</a:t>
            </a:r>
            <a:r>
              <a:rPr lang="zh-CN" altLang="en-US">
                <a:solidFill>
                  <a:schemeClr val="accent3">
                    <a:lumMod val="75000"/>
                  </a:schemeClr>
                </a:solidFill>
                <a:ea typeface="+mj-lt"/>
                <a:cs typeface="+mj-lt"/>
              </a:rPr>
              <a:t> </a:t>
            </a:r>
            <a:endParaRPr lang="zh-CN">
              <a:solidFill>
                <a:schemeClr val="accent3">
                  <a:lumMod val="75000"/>
                </a:schemeClr>
              </a:solidFill>
              <a:ea typeface="宋体"/>
            </a:endParaRPr>
          </a:p>
        </p:txBody>
      </p:sp>
      <p:sp>
        <p:nvSpPr>
          <p:cNvPr id="3" name="副标题 2"/>
          <p:cNvSpPr>
            <a:spLocks noGrp="1"/>
          </p:cNvSpPr>
          <p:nvPr>
            <p:ph type="subTitle" idx="1"/>
          </p:nvPr>
        </p:nvSpPr>
        <p:spPr>
          <a:xfrm>
            <a:off x="2099094" y="5327321"/>
            <a:ext cx="9144000" cy="1655762"/>
          </a:xfrm>
        </p:spPr>
        <p:txBody>
          <a:bodyPr vert="horz" lIns="91440" tIns="45720" rIns="91440" bIns="45720" rtlCol="0" anchor="t">
            <a:normAutofit/>
          </a:bodyPr>
          <a:lstStyle/>
          <a:p>
            <a:pPr algn="l"/>
            <a:r>
              <a:rPr lang="zh-CN" sz="3600" b="1" i="1">
                <a:ea typeface="宋体"/>
              </a:rPr>
              <a:t>American-Made Solar Prize Round 2</a:t>
            </a:r>
            <a:endParaRPr lang="zh-CN" sz="3600" i="1">
              <a:ea typeface="宋体"/>
              <a:cs typeface="Calibri"/>
            </a:endParaRPr>
          </a:p>
          <a:p>
            <a:endParaRPr lang="zh-CN"/>
          </a:p>
          <a:p>
            <a:endParaRPr lang="zh-CN" altLang="en-US">
              <a:ea typeface="宋体"/>
              <a:cs typeface="Calibri"/>
            </a:endParaRPr>
          </a:p>
        </p:txBody>
      </p:sp>
    </p:spTree>
    <p:extLst>
      <p:ext uri="{BB962C8B-B14F-4D97-AF65-F5344CB8AC3E}">
        <p14:creationId xmlns:p14="http://schemas.microsoft.com/office/powerpoint/2010/main" val="703088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1B9358EE-BFAF-4A95-B4F3-3D823F56816D}"/>
              </a:ext>
            </a:extLst>
          </p:cNvPr>
          <p:cNvPicPr>
            <a:picLocks noChangeAspect="1"/>
          </p:cNvPicPr>
          <p:nvPr/>
        </p:nvPicPr>
        <p:blipFill>
          <a:blip r:embed="rId2"/>
          <a:stretch>
            <a:fillRect/>
          </a:stretch>
        </p:blipFill>
        <p:spPr>
          <a:xfrm>
            <a:off x="-5751" y="-8138305"/>
            <a:ext cx="12203500" cy="14997020"/>
          </a:xfrm>
          <a:prstGeom prst="rect">
            <a:avLst/>
          </a:prstGeom>
        </p:spPr>
      </p:pic>
      <p:sp>
        <p:nvSpPr>
          <p:cNvPr id="2" name="TextBox 1">
            <a:extLst>
              <a:ext uri="{FF2B5EF4-FFF2-40B4-BE49-F238E27FC236}">
                <a16:creationId xmlns:a16="http://schemas.microsoft.com/office/drawing/2014/main" id="{2DB69A4B-169F-49ED-8FD1-049659A45A4F}"/>
              </a:ext>
            </a:extLst>
          </p:cNvPr>
          <p:cNvSpPr txBox="1"/>
          <p:nvPr/>
        </p:nvSpPr>
        <p:spPr>
          <a:xfrm>
            <a:off x="152403" y="2452776"/>
            <a:ext cx="1187281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5400" b="1">
                <a:solidFill>
                  <a:srgbClr val="00B050"/>
                </a:solidFill>
                <a:latin typeface="Calibri"/>
                <a:ea typeface="+mn-lt"/>
                <a:cs typeface="Calibri"/>
              </a:rPr>
              <a:t>Background:</a:t>
            </a:r>
            <a:endParaRPr lang="zh-CN" sz="5400" b="1">
              <a:solidFill>
                <a:srgbClr val="00B050"/>
              </a:solidFill>
              <a:ea typeface="宋体"/>
            </a:endParaRPr>
          </a:p>
          <a:p>
            <a:r>
              <a:rPr lang="en-US" altLang="zh-CN" sz="3600" b="1">
                <a:solidFill>
                  <a:srgbClr val="00B050"/>
                </a:solidFill>
                <a:latin typeface="Calibri"/>
                <a:ea typeface="+mn-lt"/>
                <a:cs typeface="Calibri"/>
              </a:rPr>
              <a:t>At present, solar lights on the market can only be charged by sunlight, while indoor-used infrared sensing LED lights are powered by AC or batteries. Solar lights can only be used outdoors. Indoor AC-powered LED lights stop working when AC power is off, and battery-powered LED lights are generally low brightness due to battery capacity.</a:t>
            </a:r>
            <a:endParaRPr lang="zh-CN" sz="3600" b="1">
              <a:solidFill>
                <a:srgbClr val="00B050"/>
              </a:solidFill>
              <a:ea typeface="宋体"/>
            </a:endParaRPr>
          </a:p>
          <a:p>
            <a:endParaRPr lang="en-US" altLang="zh-CN" b="1" dirty="0">
              <a:solidFill>
                <a:srgbClr val="00B050"/>
              </a:solidFill>
              <a:latin typeface="Times New Roman"/>
              <a:ea typeface="宋体"/>
              <a:cs typeface="Times New Roman"/>
            </a:endParaRPr>
          </a:p>
        </p:txBody>
      </p:sp>
    </p:spTree>
    <p:extLst>
      <p:ext uri="{BB962C8B-B14F-4D97-AF65-F5344CB8AC3E}">
        <p14:creationId xmlns:p14="http://schemas.microsoft.com/office/powerpoint/2010/main" val="3546441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a:extLst>
              <a:ext uri="{FF2B5EF4-FFF2-40B4-BE49-F238E27FC236}">
                <a16:creationId xmlns:a16="http://schemas.microsoft.com/office/drawing/2014/main" id="{6312ECB7-DB6A-4F85-9DCD-2B5B7975385C}"/>
              </a:ext>
            </a:extLst>
          </p:cNvPr>
          <p:cNvPicPr>
            <a:picLocks noChangeAspect="1"/>
          </p:cNvPicPr>
          <p:nvPr/>
        </p:nvPicPr>
        <p:blipFill>
          <a:blip r:embed="rId2"/>
          <a:stretch>
            <a:fillRect/>
          </a:stretch>
        </p:blipFill>
        <p:spPr>
          <a:xfrm>
            <a:off x="-5751" y="-718"/>
            <a:ext cx="12203501" cy="6859437"/>
          </a:xfrm>
          <a:prstGeom prst="rect">
            <a:avLst/>
          </a:prstGeom>
        </p:spPr>
      </p:pic>
      <p:sp>
        <p:nvSpPr>
          <p:cNvPr id="2" name="TextBox 1">
            <a:extLst>
              <a:ext uri="{FF2B5EF4-FFF2-40B4-BE49-F238E27FC236}">
                <a16:creationId xmlns:a16="http://schemas.microsoft.com/office/drawing/2014/main" id="{879551F8-97EB-4701-A61A-D6A26914D586}"/>
              </a:ext>
            </a:extLst>
          </p:cNvPr>
          <p:cNvSpPr txBox="1"/>
          <p:nvPr/>
        </p:nvSpPr>
        <p:spPr>
          <a:xfrm>
            <a:off x="770626" y="1920815"/>
            <a:ext cx="10564481"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4000" b="1">
                <a:solidFill>
                  <a:schemeClr val="bg1"/>
                </a:solidFill>
                <a:ea typeface="+mn-lt"/>
                <a:cs typeface="+mn-lt"/>
              </a:rPr>
              <a:t>The invention has the advantages of the outdoor solar lamp and the indoor infrared sensor lamp, It can be charged by sunlight or bulb light in the room. It is convenient to use, energy saving and environmental protection.</a:t>
            </a:r>
            <a:endParaRPr lang="zh-CN" sz="4000" b="1">
              <a:solidFill>
                <a:schemeClr val="bg1"/>
              </a:solidFill>
              <a:ea typeface="宋体"/>
            </a:endParaRPr>
          </a:p>
        </p:txBody>
      </p:sp>
    </p:spTree>
    <p:extLst>
      <p:ext uri="{BB962C8B-B14F-4D97-AF65-F5344CB8AC3E}">
        <p14:creationId xmlns:p14="http://schemas.microsoft.com/office/powerpoint/2010/main" val="2253601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图片包含 红色, 室内, 墙壁&#10;&#10;已生成极高可信度的说明">
            <a:extLst>
              <a:ext uri="{FF2B5EF4-FFF2-40B4-BE49-F238E27FC236}">
                <a16:creationId xmlns:a16="http://schemas.microsoft.com/office/drawing/2014/main" id="{2A14CACA-6F80-4D7C-AF29-88EB85DAFCBA}"/>
              </a:ext>
            </a:extLst>
          </p:cNvPr>
          <p:cNvPicPr>
            <a:picLocks noChangeAspect="1"/>
          </p:cNvPicPr>
          <p:nvPr/>
        </p:nvPicPr>
        <p:blipFill>
          <a:blip r:embed="rId2"/>
          <a:stretch>
            <a:fillRect/>
          </a:stretch>
        </p:blipFill>
        <p:spPr>
          <a:xfrm>
            <a:off x="281796" y="128679"/>
            <a:ext cx="11628407" cy="6571889"/>
          </a:xfrm>
          <a:prstGeom prst="rect">
            <a:avLst/>
          </a:prstGeom>
        </p:spPr>
      </p:pic>
      <p:sp>
        <p:nvSpPr>
          <p:cNvPr id="4" name="TextBox 3">
            <a:extLst>
              <a:ext uri="{FF2B5EF4-FFF2-40B4-BE49-F238E27FC236}">
                <a16:creationId xmlns:a16="http://schemas.microsoft.com/office/drawing/2014/main" id="{CBAB4AAC-B75C-4985-A01F-2E5EC3A8956E}"/>
              </a:ext>
            </a:extLst>
          </p:cNvPr>
          <p:cNvSpPr txBox="1"/>
          <p:nvPr/>
        </p:nvSpPr>
        <p:spPr>
          <a:xfrm>
            <a:off x="511834" y="123646"/>
            <a:ext cx="6337539"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a:ea typeface="+mn-lt"/>
                <a:cs typeface="+mn-lt"/>
              </a:rPr>
              <a:t>This infrared sensor lamp is composed of :</a:t>
            </a:r>
            <a:endParaRPr lang="zh-CN" altLang="en-US" sz="3200">
              <a:ea typeface="宋体" panose="02010600030101010101" pitchFamily="2" charset="-122"/>
              <a:cs typeface="+mn-lt"/>
            </a:endParaRPr>
          </a:p>
          <a:p>
            <a:r>
              <a:rPr lang="en-US" altLang="zh-CN" sz="3200">
                <a:ea typeface="+mn-lt"/>
                <a:cs typeface="+mn-lt"/>
              </a:rPr>
              <a:t>1.a PV panel, </a:t>
            </a:r>
            <a:endParaRPr lang="zh-CN" altLang="en-US" sz="3200">
              <a:ea typeface="宋体"/>
              <a:cs typeface="+mn-lt"/>
            </a:endParaRPr>
          </a:p>
          <a:p>
            <a:r>
              <a:rPr lang="en-US" altLang="zh-CN" sz="3200">
                <a:ea typeface="+mn-lt"/>
                <a:cs typeface="+mn-lt"/>
              </a:rPr>
              <a:t>2.a polymer lithium battery.</a:t>
            </a:r>
            <a:r>
              <a:rPr lang="zh-CN" altLang="en-US" sz="3200">
                <a:ea typeface="+mn-lt"/>
                <a:cs typeface="+mn-lt"/>
              </a:rPr>
              <a:t> </a:t>
            </a:r>
            <a:endParaRPr lang="zh-CN" sz="3200">
              <a:ea typeface="宋体"/>
            </a:endParaRPr>
          </a:p>
        </p:txBody>
      </p:sp>
      <p:sp>
        <p:nvSpPr>
          <p:cNvPr id="5" name="TextBox 4">
            <a:extLst>
              <a:ext uri="{FF2B5EF4-FFF2-40B4-BE49-F238E27FC236}">
                <a16:creationId xmlns:a16="http://schemas.microsoft.com/office/drawing/2014/main" id="{D16D3ECC-4A60-407D-8979-A9C4F3EA1089}"/>
              </a:ext>
            </a:extLst>
          </p:cNvPr>
          <p:cNvSpPr txBox="1"/>
          <p:nvPr/>
        </p:nvSpPr>
        <p:spPr>
          <a:xfrm>
            <a:off x="5197954" y="4320936"/>
            <a:ext cx="6898256"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a:ea typeface="+mn-lt"/>
                <a:cs typeface="+mn-lt"/>
              </a:rPr>
              <a:t>  </a:t>
            </a:r>
            <a:r>
              <a:rPr lang="en-US" altLang="zh-CN" sz="3200">
                <a:ea typeface="+mn-lt"/>
                <a:cs typeface="+mn-lt"/>
              </a:rPr>
              <a:t>3.an infrared sensor head, </a:t>
            </a:r>
            <a:endParaRPr lang="zh-CN" altLang="en-US" sz="3200">
              <a:ea typeface="宋体" panose="02010600030101010101" pitchFamily="2" charset="-122"/>
              <a:cs typeface="+mn-lt"/>
            </a:endParaRPr>
          </a:p>
          <a:p>
            <a:r>
              <a:rPr lang="en-US" altLang="zh-CN" sz="3200">
                <a:ea typeface="+mn-lt"/>
                <a:cs typeface="+mn-lt"/>
              </a:rPr>
              <a:t> 4.an amplifier and control circuit,</a:t>
            </a:r>
            <a:endParaRPr lang="zh-CN" altLang="en-US" sz="3200">
              <a:ea typeface="宋体"/>
              <a:cs typeface="+mn-lt"/>
            </a:endParaRPr>
          </a:p>
          <a:p>
            <a:r>
              <a:rPr lang="en-US" altLang="zh-CN" sz="3200">
                <a:ea typeface="+mn-lt"/>
                <a:cs typeface="+mn-lt"/>
              </a:rPr>
              <a:t> 5.a charge management circuit, </a:t>
            </a:r>
            <a:endParaRPr lang="zh-CN" altLang="en-US" sz="3200">
              <a:ea typeface="宋体"/>
              <a:cs typeface="+mn-lt"/>
            </a:endParaRPr>
          </a:p>
          <a:p>
            <a:r>
              <a:rPr lang="en-US" altLang="zh-CN" sz="3200">
                <a:ea typeface="+mn-lt"/>
                <a:cs typeface="+mn-lt"/>
              </a:rPr>
              <a:t> 6. LED lights.</a:t>
            </a:r>
            <a:r>
              <a:rPr lang="zh-CN" sz="3200">
                <a:ea typeface="+mn-lt"/>
                <a:cs typeface="+mn-lt"/>
              </a:rPr>
              <a:t> </a:t>
            </a:r>
            <a:endParaRPr lang="zh-CN" sz="3200">
              <a:ea typeface="宋体"/>
            </a:endParaRPr>
          </a:p>
        </p:txBody>
      </p:sp>
    </p:spTree>
    <p:extLst>
      <p:ext uri="{BB962C8B-B14F-4D97-AF65-F5344CB8AC3E}">
        <p14:creationId xmlns:p14="http://schemas.microsoft.com/office/powerpoint/2010/main" val="2264335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C2BE6C1C-C6D6-4F46-A400-2AEDDD36C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A5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图片包含 室内&#10;&#10;已生成高可信度的说明">
            <a:extLst>
              <a:ext uri="{FF2B5EF4-FFF2-40B4-BE49-F238E27FC236}">
                <a16:creationId xmlns:a16="http://schemas.microsoft.com/office/drawing/2014/main" id="{F0ECF99C-70E7-4E11-B102-B5AE8341885F}"/>
              </a:ext>
            </a:extLst>
          </p:cNvPr>
          <p:cNvPicPr>
            <a:picLocks noChangeAspect="1"/>
          </p:cNvPicPr>
          <p:nvPr/>
        </p:nvPicPr>
        <p:blipFill rotWithShape="1">
          <a:blip r:embed="rId3"/>
          <a:srcRect r="1" b="31885"/>
          <a:stretch/>
        </p:blipFill>
        <p:spPr>
          <a:xfrm>
            <a:off x="643467" y="643467"/>
            <a:ext cx="10905066" cy="5571066"/>
          </a:xfrm>
          <a:prstGeom prst="rect">
            <a:avLst/>
          </a:prstGeom>
        </p:spPr>
      </p:pic>
      <p:sp>
        <p:nvSpPr>
          <p:cNvPr id="5" name="Rectangle 8">
            <a:extLst>
              <a:ext uri="{FF2B5EF4-FFF2-40B4-BE49-F238E27FC236}">
                <a16:creationId xmlns:a16="http://schemas.microsoft.com/office/drawing/2014/main" id="{06694754-4001-4052-AE70-BC6938E73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D6D3F6F-0C5C-40AF-B147-994139C119A9}"/>
              </a:ext>
            </a:extLst>
          </p:cNvPr>
          <p:cNvSpPr txBox="1"/>
          <p:nvPr/>
        </p:nvSpPr>
        <p:spPr>
          <a:xfrm>
            <a:off x="1748288" y="4825042"/>
            <a:ext cx="892546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zh-CN" altLang="en-US" sz="3600" b="1">
                <a:solidFill>
                  <a:schemeClr val="bg1"/>
                </a:solidFill>
                <a:ea typeface="宋体"/>
              </a:rPr>
              <a:t>With the pefect design, we integrate circuits to this small PCB board.</a:t>
            </a:r>
          </a:p>
        </p:txBody>
      </p:sp>
    </p:spTree>
    <p:extLst>
      <p:ext uri="{BB962C8B-B14F-4D97-AF65-F5344CB8AC3E}">
        <p14:creationId xmlns:p14="http://schemas.microsoft.com/office/powerpoint/2010/main" val="3435971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2BE6C1C-C6D6-4F46-A400-2AEDDD36C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2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图片包含 红色, 室内, 熨斗, 用具&#10;&#10;已生成高可信度的说明">
            <a:extLst>
              <a:ext uri="{FF2B5EF4-FFF2-40B4-BE49-F238E27FC236}">
                <a16:creationId xmlns:a16="http://schemas.microsoft.com/office/drawing/2014/main" id="{35633EB0-3D2D-4C6D-98AF-F32425E0A483}"/>
              </a:ext>
            </a:extLst>
          </p:cNvPr>
          <p:cNvPicPr>
            <a:picLocks noChangeAspect="1"/>
          </p:cNvPicPr>
          <p:nvPr/>
        </p:nvPicPr>
        <p:blipFill rotWithShape="1">
          <a:blip r:embed="rId3"/>
          <a:srcRect t="10439" r="1" b="21446"/>
          <a:stretch/>
        </p:blipFill>
        <p:spPr>
          <a:xfrm>
            <a:off x="643467" y="643467"/>
            <a:ext cx="10905066" cy="5571066"/>
          </a:xfrm>
          <a:prstGeom prst="rect">
            <a:avLst/>
          </a:prstGeom>
        </p:spPr>
      </p:pic>
      <p:sp>
        <p:nvSpPr>
          <p:cNvPr id="9" name="Rectangle 8">
            <a:extLst>
              <a:ext uri="{FF2B5EF4-FFF2-40B4-BE49-F238E27FC236}">
                <a16:creationId xmlns:a16="http://schemas.microsoft.com/office/drawing/2014/main" id="{06694754-4001-4052-AE70-BC6938E73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210357F-571E-4481-B03E-7D491284A3CC}"/>
              </a:ext>
            </a:extLst>
          </p:cNvPr>
          <p:cNvSpPr txBox="1"/>
          <p:nvPr/>
        </p:nvSpPr>
        <p:spPr>
          <a:xfrm>
            <a:off x="2625306" y="2553420"/>
            <a:ext cx="6970143"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b="1">
                <a:solidFill>
                  <a:schemeClr val="bg1"/>
                </a:solidFill>
                <a:ea typeface="+mn-lt"/>
                <a:cs typeface="+mn-lt"/>
              </a:rPr>
              <a:t>A pyroelectric infrared sensor, model RE200B-P, which together with the Fresnel Lens form a Passive Infrared Sensor Head. </a:t>
            </a:r>
            <a:r>
              <a:rPr lang="zh-CN" sz="3200">
                <a:solidFill>
                  <a:schemeClr val="bg1"/>
                </a:solidFill>
                <a:ea typeface="+mn-lt"/>
                <a:cs typeface="+mn-lt"/>
              </a:rPr>
              <a:t> </a:t>
            </a:r>
            <a:endParaRPr lang="zh-CN" sz="3200">
              <a:solidFill>
                <a:schemeClr val="bg1"/>
              </a:solidFill>
              <a:ea typeface="宋体"/>
            </a:endParaRPr>
          </a:p>
        </p:txBody>
      </p:sp>
    </p:spTree>
    <p:extLst>
      <p:ext uri="{BB962C8B-B14F-4D97-AF65-F5344CB8AC3E}">
        <p14:creationId xmlns:p14="http://schemas.microsoft.com/office/powerpoint/2010/main" val="804060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图片包含 室内, 红色, 就坐&#10;&#10;已生成高可信度的说明">
            <a:extLst>
              <a:ext uri="{FF2B5EF4-FFF2-40B4-BE49-F238E27FC236}">
                <a16:creationId xmlns:a16="http://schemas.microsoft.com/office/drawing/2014/main" id="{4E9F4C42-BBFE-45BE-BBDF-F12835618A44}"/>
              </a:ext>
            </a:extLst>
          </p:cNvPr>
          <p:cNvPicPr>
            <a:picLocks noChangeAspect="1"/>
          </p:cNvPicPr>
          <p:nvPr/>
        </p:nvPicPr>
        <p:blipFill rotWithShape="1">
          <a:blip r:embed="rId3"/>
          <a:srcRect t="18510" r="1" b="13375"/>
          <a:stretch/>
        </p:blipFill>
        <p:spPr>
          <a:xfrm>
            <a:off x="643467" y="643474"/>
            <a:ext cx="10905066" cy="5571052"/>
          </a:xfrm>
          <a:prstGeom prst="rect">
            <a:avLst/>
          </a:prstGeom>
        </p:spPr>
      </p:pic>
      <p:sp>
        <p:nvSpPr>
          <p:cNvPr id="16" name="Rectangle 15">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31BABE6A-01F0-4FEC-B195-279464125386}"/>
              </a:ext>
            </a:extLst>
          </p:cNvPr>
          <p:cNvSpPr txBox="1"/>
          <p:nvPr/>
        </p:nvSpPr>
        <p:spPr>
          <a:xfrm>
            <a:off x="727494" y="1748287"/>
            <a:ext cx="2743200"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2800">
                <a:latin typeface="Calibri"/>
                <a:ea typeface="+mn-lt"/>
                <a:cs typeface="Calibri"/>
              </a:rPr>
              <a:t>This LED light uses a round PV panel with a diameter of 90 mm, which working voltage is 5.5 volts and the charging current is 120 mA.</a:t>
            </a:r>
            <a:endParaRPr lang="zh-CN" sz="2800">
              <a:ea typeface="宋体"/>
            </a:endParaRPr>
          </a:p>
          <a:p>
            <a:endParaRPr lang="zh-CN" sz="2800">
              <a:ea typeface="宋体"/>
            </a:endParaRPr>
          </a:p>
          <a:p>
            <a:pPr algn="l"/>
            <a:endParaRPr lang="zh-CN" altLang="en-US">
              <a:ea typeface="宋体"/>
            </a:endParaRPr>
          </a:p>
        </p:txBody>
      </p:sp>
    </p:spTree>
    <p:extLst>
      <p:ext uri="{BB962C8B-B14F-4D97-AF65-F5344CB8AC3E}">
        <p14:creationId xmlns:p14="http://schemas.microsoft.com/office/powerpoint/2010/main" val="2222593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6A93A049-9CD3-4AF3-97EB-DC24F1DB3B76}"/>
              </a:ext>
            </a:extLst>
          </p:cNvPr>
          <p:cNvPicPr>
            <a:picLocks noChangeAspect="1"/>
          </p:cNvPicPr>
          <p:nvPr/>
        </p:nvPicPr>
        <p:blipFill rotWithShape="1">
          <a:blip r:embed="rId3"/>
          <a:srcRect t="7039" r="1" b="24846"/>
          <a:stretch/>
        </p:blipFill>
        <p:spPr>
          <a:xfrm>
            <a:off x="643467" y="643467"/>
            <a:ext cx="10905066" cy="5571066"/>
          </a:xfrm>
          <a:prstGeom prst="rect">
            <a:avLst/>
          </a:prstGeom>
        </p:spPr>
      </p:pic>
      <p:sp>
        <p:nvSpPr>
          <p:cNvPr id="11" name="Rectangle 10">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82D97919-ABF9-4258-870B-E5AE535B3A3D}"/>
              </a:ext>
            </a:extLst>
          </p:cNvPr>
          <p:cNvSpPr txBox="1"/>
          <p:nvPr/>
        </p:nvSpPr>
        <p:spPr>
          <a:xfrm>
            <a:off x="3933645" y="4249948"/>
            <a:ext cx="455474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b="1">
                <a:solidFill>
                  <a:srgbClr val="FF0000"/>
                </a:solidFill>
                <a:ea typeface="+mn-lt"/>
                <a:cs typeface="+mn-lt"/>
              </a:rPr>
              <a:t>12 LEDs (model 3528)</a:t>
            </a:r>
            <a:r>
              <a:rPr lang="zh-CN" sz="3200" b="1">
                <a:solidFill>
                  <a:srgbClr val="FF0000"/>
                </a:solidFill>
                <a:ea typeface="+mn-lt"/>
                <a:cs typeface="+mn-lt"/>
              </a:rPr>
              <a:t> </a:t>
            </a:r>
            <a:r>
              <a:rPr lang="en-US" altLang="zh-CN" sz="3200" b="1">
                <a:solidFill>
                  <a:srgbClr val="FF0000"/>
                </a:solidFill>
                <a:ea typeface="+mn-lt"/>
                <a:cs typeface="+mn-lt"/>
              </a:rPr>
              <a:t>makes it very bright.</a:t>
            </a:r>
            <a:endParaRPr lang="zh-CN" sz="3200" b="1">
              <a:solidFill>
                <a:srgbClr val="FF0000"/>
              </a:solidFill>
              <a:ea typeface="宋体"/>
            </a:endParaRPr>
          </a:p>
        </p:txBody>
      </p:sp>
    </p:spTree>
    <p:extLst>
      <p:ext uri="{BB962C8B-B14F-4D97-AF65-F5344CB8AC3E}">
        <p14:creationId xmlns:p14="http://schemas.microsoft.com/office/powerpoint/2010/main" val="1289691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8F76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图片包含 室内, 小, 物体, 深色&#10;&#10;已生成高可信度的说明">
            <a:extLst>
              <a:ext uri="{FF2B5EF4-FFF2-40B4-BE49-F238E27FC236}">
                <a16:creationId xmlns:a16="http://schemas.microsoft.com/office/drawing/2014/main" id="{DDFA8100-BB78-4758-A134-14F0CDCF4499}"/>
              </a:ext>
            </a:extLst>
          </p:cNvPr>
          <p:cNvPicPr>
            <a:picLocks noChangeAspect="1"/>
          </p:cNvPicPr>
          <p:nvPr/>
        </p:nvPicPr>
        <p:blipFill rotWithShape="1">
          <a:blip r:embed="rId3"/>
          <a:srcRect t="26224" r="1" b="5661"/>
          <a:stretch/>
        </p:blipFill>
        <p:spPr>
          <a:xfrm>
            <a:off x="643467" y="643467"/>
            <a:ext cx="10905066" cy="5571066"/>
          </a:xfrm>
          <a:prstGeom prst="rect">
            <a:avLst/>
          </a:prstGeom>
        </p:spPr>
      </p:pic>
      <p:sp>
        <p:nvSpPr>
          <p:cNvPr id="25" name="Rectangle 24">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C0EF09D3-1786-462A-9516-3B3499CA3A93}"/>
              </a:ext>
            </a:extLst>
          </p:cNvPr>
          <p:cNvSpPr txBox="1"/>
          <p:nvPr/>
        </p:nvSpPr>
        <p:spPr>
          <a:xfrm>
            <a:off x="684362" y="1618891"/>
            <a:ext cx="3174521"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a:ea typeface="+mn-lt"/>
                <a:cs typeface="+mn-lt"/>
              </a:rPr>
              <a:t>The infrared sensor lamp is placed under the chandelier, and the PV panel faces the LED bulb.</a:t>
            </a:r>
            <a:r>
              <a:rPr lang="zh-CN" sz="3200" dirty="0">
                <a:ea typeface="+mn-lt"/>
                <a:cs typeface="+mn-lt"/>
              </a:rPr>
              <a:t> </a:t>
            </a:r>
            <a:endParaRPr lang="zh-CN" sz="3200" dirty="0">
              <a:ea typeface="宋体"/>
            </a:endParaRPr>
          </a:p>
        </p:txBody>
      </p:sp>
    </p:spTree>
    <p:extLst>
      <p:ext uri="{BB962C8B-B14F-4D97-AF65-F5344CB8AC3E}">
        <p14:creationId xmlns:p14="http://schemas.microsoft.com/office/powerpoint/2010/main" val="984520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图片包含 物体&#10;&#10;已生成极高可信度的说明">
            <a:extLst>
              <a:ext uri="{FF2B5EF4-FFF2-40B4-BE49-F238E27FC236}">
                <a16:creationId xmlns:a16="http://schemas.microsoft.com/office/drawing/2014/main" id="{325CBA07-6B45-42A3-9EAD-643B5DF7F35E}"/>
              </a:ext>
            </a:extLst>
          </p:cNvPr>
          <p:cNvPicPr>
            <a:picLocks noChangeAspect="1"/>
          </p:cNvPicPr>
          <p:nvPr/>
        </p:nvPicPr>
        <p:blipFill>
          <a:blip r:embed="rId2"/>
          <a:stretch>
            <a:fillRect/>
          </a:stretch>
        </p:blipFill>
        <p:spPr>
          <a:xfrm>
            <a:off x="-5751" y="-72604"/>
            <a:ext cx="12404784" cy="6931323"/>
          </a:xfrm>
          <a:prstGeom prst="rect">
            <a:avLst/>
          </a:prstGeom>
        </p:spPr>
      </p:pic>
      <p:sp>
        <p:nvSpPr>
          <p:cNvPr id="4" name="TextBox 3">
            <a:extLst>
              <a:ext uri="{FF2B5EF4-FFF2-40B4-BE49-F238E27FC236}">
                <a16:creationId xmlns:a16="http://schemas.microsoft.com/office/drawing/2014/main" id="{8E9F4BE7-181C-4735-8CB4-D65BBD18316E}"/>
              </a:ext>
            </a:extLst>
          </p:cNvPr>
          <p:cNvSpPr txBox="1"/>
          <p:nvPr/>
        </p:nvSpPr>
        <p:spPr>
          <a:xfrm>
            <a:off x="5903343" y="4767533"/>
            <a:ext cx="616501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dirty="0">
                <a:ea typeface="+mn-lt"/>
                <a:cs typeface="+mn-lt"/>
              </a:rPr>
              <a:t> </a:t>
            </a:r>
            <a:r>
              <a:rPr lang="en-US" altLang="zh-CN" sz="3200" b="1" dirty="0">
                <a:ea typeface="+mn-lt"/>
                <a:cs typeface="+mn-lt"/>
              </a:rPr>
              <a:t>The infrared sensor light is </a:t>
            </a:r>
            <a:r>
              <a:rPr lang="en-US" altLang="zh-CN" sz="3200" b="1">
                <a:ea typeface="+mn-lt"/>
                <a:cs typeface="+mn-lt"/>
              </a:rPr>
              <a:t>charging when bulb is lit.</a:t>
            </a:r>
            <a:endParaRPr lang="zh-CN" sz="3200" b="1">
              <a:ea typeface="宋体"/>
            </a:endParaRPr>
          </a:p>
        </p:txBody>
      </p:sp>
    </p:spTree>
    <p:extLst>
      <p:ext uri="{BB962C8B-B14F-4D97-AF65-F5344CB8AC3E}">
        <p14:creationId xmlns:p14="http://schemas.microsoft.com/office/powerpoint/2010/main" val="1178847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11D9D4F4-2BFD-498F-B092-59AF19C02989}"/>
              </a:ext>
            </a:extLst>
          </p:cNvPr>
          <p:cNvPicPr>
            <a:picLocks noChangeAspect="1"/>
          </p:cNvPicPr>
          <p:nvPr/>
        </p:nvPicPr>
        <p:blipFill>
          <a:blip r:embed="rId2"/>
          <a:stretch>
            <a:fillRect/>
          </a:stretch>
        </p:blipFill>
        <p:spPr>
          <a:xfrm>
            <a:off x="6470" y="-484247"/>
            <a:ext cx="5924910" cy="8200305"/>
          </a:xfrm>
          <a:prstGeom prst="rect">
            <a:avLst/>
          </a:prstGeom>
        </p:spPr>
      </p:pic>
      <p:pic>
        <p:nvPicPr>
          <p:cNvPr id="4" name="Picture 4" descr="图片包含 墙壁, 室内&#10;&#10;已生成极高可信度的说明">
            <a:extLst>
              <a:ext uri="{FF2B5EF4-FFF2-40B4-BE49-F238E27FC236}">
                <a16:creationId xmlns:a16="http://schemas.microsoft.com/office/drawing/2014/main" id="{2779D7C1-EECE-40F2-BEB4-1F727291809E}"/>
              </a:ext>
            </a:extLst>
          </p:cNvPr>
          <p:cNvPicPr>
            <a:picLocks noChangeAspect="1"/>
          </p:cNvPicPr>
          <p:nvPr/>
        </p:nvPicPr>
        <p:blipFill>
          <a:blip r:embed="rId3"/>
          <a:stretch>
            <a:fillRect/>
          </a:stretch>
        </p:blipFill>
        <p:spPr>
          <a:xfrm>
            <a:off x="5946475" y="-718"/>
            <a:ext cx="6251275" cy="6859437"/>
          </a:xfrm>
          <a:prstGeom prst="rect">
            <a:avLst/>
          </a:prstGeom>
        </p:spPr>
      </p:pic>
      <p:sp>
        <p:nvSpPr>
          <p:cNvPr id="6" name="TextBox 5">
            <a:extLst>
              <a:ext uri="{FF2B5EF4-FFF2-40B4-BE49-F238E27FC236}">
                <a16:creationId xmlns:a16="http://schemas.microsoft.com/office/drawing/2014/main" id="{3829C1DD-3019-442A-968A-DB495C1E9E53}"/>
              </a:ext>
            </a:extLst>
          </p:cNvPr>
          <p:cNvSpPr txBox="1"/>
          <p:nvPr/>
        </p:nvSpPr>
        <p:spPr>
          <a:xfrm>
            <a:off x="5299494" y="641230"/>
            <a:ext cx="6797615"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200" b="1">
                <a:ea typeface="+mn-lt"/>
                <a:cs typeface="+mn-lt"/>
              </a:rPr>
              <a:t>When the infrared sensor light detects an object moving within 30 inches at night, it will automatically light up.</a:t>
            </a:r>
            <a:r>
              <a:rPr lang="zh-CN" sz="3200" b="1" dirty="0">
                <a:ea typeface="+mn-lt"/>
                <a:cs typeface="+mn-lt"/>
              </a:rPr>
              <a:t> </a:t>
            </a:r>
            <a:endParaRPr lang="zh-CN" sz="3200" b="1">
              <a:ea typeface="宋体"/>
            </a:endParaRPr>
          </a:p>
        </p:txBody>
      </p:sp>
    </p:spTree>
    <p:extLst>
      <p:ext uri="{BB962C8B-B14F-4D97-AF65-F5344CB8AC3E}">
        <p14:creationId xmlns:p14="http://schemas.microsoft.com/office/powerpoint/2010/main" val="858590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图片包含 墙壁, 室内, 照片, 房间&#10;&#10;已生成极高可信度的说明">
            <a:extLst>
              <a:ext uri="{FF2B5EF4-FFF2-40B4-BE49-F238E27FC236}">
                <a16:creationId xmlns:a16="http://schemas.microsoft.com/office/drawing/2014/main" id="{948831CD-91BC-40D5-A5FD-F7519E159943}"/>
              </a:ext>
            </a:extLst>
          </p:cNvPr>
          <p:cNvPicPr>
            <a:picLocks noChangeAspect="1"/>
          </p:cNvPicPr>
          <p:nvPr/>
        </p:nvPicPr>
        <p:blipFill>
          <a:blip r:embed="rId2"/>
          <a:stretch>
            <a:fillRect/>
          </a:stretch>
        </p:blipFill>
        <p:spPr>
          <a:xfrm rot="-5400000">
            <a:off x="2244307" y="1156658"/>
            <a:ext cx="6927008" cy="4602192"/>
          </a:xfrm>
          <a:prstGeom prst="rect">
            <a:avLst/>
          </a:prstGeom>
        </p:spPr>
      </p:pic>
      <p:pic>
        <p:nvPicPr>
          <p:cNvPr id="2" name="Picture 2" descr="图片包含 墙壁, 室内, 物体&#10;&#10;已生成极高可信度的说明">
            <a:extLst>
              <a:ext uri="{FF2B5EF4-FFF2-40B4-BE49-F238E27FC236}">
                <a16:creationId xmlns:a16="http://schemas.microsoft.com/office/drawing/2014/main" id="{24338A7B-7629-45ED-8807-ECB05F79C6FA}"/>
              </a:ext>
            </a:extLst>
          </p:cNvPr>
          <p:cNvPicPr>
            <a:picLocks noChangeAspect="1"/>
          </p:cNvPicPr>
          <p:nvPr/>
        </p:nvPicPr>
        <p:blipFill>
          <a:blip r:embed="rId3"/>
          <a:stretch>
            <a:fillRect/>
          </a:stretch>
        </p:blipFill>
        <p:spPr>
          <a:xfrm>
            <a:off x="7075817" y="4048935"/>
            <a:ext cx="5013384" cy="269952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6" descr="图片包含 墙壁, 室内, 物体&#10;&#10;已生成极高可信度的说明">
            <a:extLst>
              <a:ext uri="{FF2B5EF4-FFF2-40B4-BE49-F238E27FC236}">
                <a16:creationId xmlns:a16="http://schemas.microsoft.com/office/drawing/2014/main" id="{C5901095-A879-4862-97A3-38723A28ADD3}"/>
              </a:ext>
            </a:extLst>
          </p:cNvPr>
          <p:cNvPicPr>
            <a:picLocks noChangeAspect="1"/>
          </p:cNvPicPr>
          <p:nvPr/>
        </p:nvPicPr>
        <p:blipFill>
          <a:blip r:embed="rId4"/>
          <a:stretch>
            <a:fillRect/>
          </a:stretch>
        </p:blipFill>
        <p:spPr>
          <a:xfrm>
            <a:off x="109268" y="114300"/>
            <a:ext cx="3950898" cy="296317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773BD165-4FA2-4B54-92F5-09147A3C4755}"/>
              </a:ext>
            </a:extLst>
          </p:cNvPr>
          <p:cNvSpPr txBox="1"/>
          <p:nvPr/>
        </p:nvSpPr>
        <p:spPr>
          <a:xfrm>
            <a:off x="5745192" y="1086928"/>
            <a:ext cx="645255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2800">
                <a:ea typeface="+mn-lt"/>
                <a:cs typeface="+mn-lt"/>
              </a:rPr>
              <a:t>Adjust the direction of the sensor head to select the area to trigger. When the person gets up at night, it automatically lights up and when the person returns to the bed, it automatically goes out.</a:t>
            </a:r>
            <a:r>
              <a:rPr lang="zh-CN" sz="2800" dirty="0">
                <a:ea typeface="+mn-lt"/>
                <a:cs typeface="+mn-lt"/>
              </a:rPr>
              <a:t> </a:t>
            </a:r>
            <a:endParaRPr lang="zh-CN" sz="2800">
              <a:ea typeface="宋体"/>
            </a:endParaRPr>
          </a:p>
        </p:txBody>
      </p:sp>
      <p:sp>
        <p:nvSpPr>
          <p:cNvPr id="11" name="TextBox 10">
            <a:extLst>
              <a:ext uri="{FF2B5EF4-FFF2-40B4-BE49-F238E27FC236}">
                <a16:creationId xmlns:a16="http://schemas.microsoft.com/office/drawing/2014/main" id="{5A1F4BD0-11FF-46A2-99D3-0F913278E3AB}"/>
              </a:ext>
            </a:extLst>
          </p:cNvPr>
          <p:cNvSpPr txBox="1"/>
          <p:nvPr/>
        </p:nvSpPr>
        <p:spPr>
          <a:xfrm>
            <a:off x="309653" y="4450332"/>
            <a:ext cx="602123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dirty="0">
                <a:ea typeface="+mn-lt"/>
                <a:cs typeface="+mn-lt"/>
              </a:rPr>
              <a:t> </a:t>
            </a:r>
            <a:r>
              <a:rPr lang="en-US" altLang="zh-CN" sz="2800" b="1" dirty="0">
                <a:ea typeface="+mn-lt"/>
                <a:cs typeface="+mn-lt"/>
              </a:rPr>
              <a:t> It's safe and conveinent for </a:t>
            </a:r>
            <a:r>
              <a:rPr lang="en-US" altLang="zh-CN" sz="2800" b="1">
                <a:ea typeface="+mn-lt"/>
                <a:cs typeface="+mn-lt"/>
              </a:rPr>
              <a:t>elderly and children to get up for </a:t>
            </a:r>
            <a:r>
              <a:rPr lang="en-US" altLang="zh-CN" sz="2800" b="1" dirty="0">
                <a:ea typeface="+mn-lt"/>
                <a:cs typeface="+mn-lt"/>
              </a:rPr>
              <a:t>bathroom at night.</a:t>
            </a:r>
            <a:r>
              <a:rPr lang="zh-CN" sz="2800" b="1" dirty="0">
                <a:ea typeface="+mn-lt"/>
                <a:cs typeface="+mn-lt"/>
              </a:rPr>
              <a:t> </a:t>
            </a:r>
            <a:endParaRPr lang="zh-CN" sz="2800" b="1">
              <a:ea typeface="宋体"/>
            </a:endParaRPr>
          </a:p>
        </p:txBody>
      </p:sp>
    </p:spTree>
    <p:extLst>
      <p:ext uri="{BB962C8B-B14F-4D97-AF65-F5344CB8AC3E}">
        <p14:creationId xmlns:p14="http://schemas.microsoft.com/office/powerpoint/2010/main" val="2236812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图片包含 树, 户外, 植物&#10;&#10;已生成极高可信度的说明">
            <a:extLst>
              <a:ext uri="{FF2B5EF4-FFF2-40B4-BE49-F238E27FC236}">
                <a16:creationId xmlns:a16="http://schemas.microsoft.com/office/drawing/2014/main" id="{AA88E49C-F8F8-4E25-B0EE-C2669CB93C81}"/>
              </a:ext>
            </a:extLst>
          </p:cNvPr>
          <p:cNvPicPr>
            <a:picLocks noChangeAspect="1"/>
          </p:cNvPicPr>
          <p:nvPr/>
        </p:nvPicPr>
        <p:blipFill>
          <a:blip r:embed="rId2"/>
          <a:stretch>
            <a:fillRect/>
          </a:stretch>
        </p:blipFill>
        <p:spPr>
          <a:xfrm>
            <a:off x="-5750" y="-718"/>
            <a:ext cx="12145990" cy="6859436"/>
          </a:xfrm>
          <a:prstGeom prst="rect">
            <a:avLst/>
          </a:prstGeom>
          <a:ln w="88900" cap="sq" cmpd="thickThin">
            <a:solidFill>
              <a:srgbClr val="000000"/>
            </a:solidFill>
            <a:prstDash val="solid"/>
            <a:miter lim="800000"/>
          </a:ln>
          <a:effectLst>
            <a:innerShdw blurRad="76200">
              <a:srgbClr val="000000"/>
            </a:innerShdw>
          </a:effectLst>
        </p:spPr>
      </p:pic>
      <p:pic>
        <p:nvPicPr>
          <p:cNvPr id="4" name="Picture 4" descr="图片包含 室内&#10;&#10;已生成高可信度的说明">
            <a:extLst>
              <a:ext uri="{FF2B5EF4-FFF2-40B4-BE49-F238E27FC236}">
                <a16:creationId xmlns:a16="http://schemas.microsoft.com/office/drawing/2014/main" id="{5F97F54E-2F17-4A18-9908-C94C58550522}"/>
              </a:ext>
            </a:extLst>
          </p:cNvPr>
          <p:cNvPicPr>
            <a:picLocks noChangeAspect="1"/>
          </p:cNvPicPr>
          <p:nvPr/>
        </p:nvPicPr>
        <p:blipFill>
          <a:blip r:embed="rId3"/>
          <a:stretch>
            <a:fillRect/>
          </a:stretch>
        </p:blipFill>
        <p:spPr>
          <a:xfrm>
            <a:off x="224287" y="3766150"/>
            <a:ext cx="4080294" cy="28912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6">
            <a:extLst>
              <a:ext uri="{FF2B5EF4-FFF2-40B4-BE49-F238E27FC236}">
                <a16:creationId xmlns:a16="http://schemas.microsoft.com/office/drawing/2014/main" id="{F31D4EB8-3B37-4533-939D-27DA66052E1B}"/>
              </a:ext>
            </a:extLst>
          </p:cNvPr>
          <p:cNvPicPr>
            <a:picLocks noChangeAspect="1"/>
          </p:cNvPicPr>
          <p:nvPr/>
        </p:nvPicPr>
        <p:blipFill>
          <a:blip r:embed="rId4"/>
          <a:stretch>
            <a:fillRect/>
          </a:stretch>
        </p:blipFill>
        <p:spPr>
          <a:xfrm>
            <a:off x="8045571" y="200564"/>
            <a:ext cx="3577086" cy="269000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52F8A6A5-0924-42B1-8728-FD77E2658C87}"/>
              </a:ext>
            </a:extLst>
          </p:cNvPr>
          <p:cNvSpPr txBox="1"/>
          <p:nvPr/>
        </p:nvSpPr>
        <p:spPr>
          <a:xfrm>
            <a:off x="425570" y="943155"/>
            <a:ext cx="750210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600" b="1">
                <a:solidFill>
                  <a:schemeClr val="bg1"/>
                </a:solidFill>
                <a:ea typeface="+mn-lt"/>
                <a:cs typeface="+mn-lt"/>
              </a:rPr>
              <a:t>A special IC for lithium battery </a:t>
            </a:r>
            <a:r>
              <a:rPr lang="en-US" altLang="zh-CN" sz="3600" b="1" dirty="0">
                <a:solidFill>
                  <a:schemeClr val="bg1"/>
                </a:solidFill>
                <a:ea typeface="+mn-lt"/>
                <a:cs typeface="+mn-lt"/>
              </a:rPr>
              <a:t>charge management</a:t>
            </a:r>
            <a:r>
              <a:rPr lang="zh-CN" sz="3600" b="1" dirty="0">
                <a:solidFill>
                  <a:schemeClr val="bg1"/>
                </a:solidFill>
                <a:ea typeface="+mn-lt"/>
                <a:cs typeface="+mn-lt"/>
              </a:rPr>
              <a:t> </a:t>
            </a:r>
            <a:r>
              <a:rPr lang="en-US" altLang="zh-CN" sz="3600" b="1" dirty="0">
                <a:solidFill>
                  <a:schemeClr val="bg1"/>
                </a:solidFill>
                <a:ea typeface="+mn-lt"/>
                <a:cs typeface="+mn-lt"/>
              </a:rPr>
              <a:t>is</a:t>
            </a:r>
            <a:r>
              <a:rPr lang="zh-CN" altLang="en-US" sz="3600" b="1" dirty="0">
                <a:solidFill>
                  <a:schemeClr val="bg1"/>
                </a:solidFill>
                <a:ea typeface="+mn-lt"/>
                <a:cs typeface="+mn-lt"/>
              </a:rPr>
              <a:t> on the board.</a:t>
            </a:r>
            <a:endParaRPr lang="zh-CN" sz="3600" b="1" dirty="0">
              <a:solidFill>
                <a:schemeClr val="bg1"/>
              </a:solidFill>
              <a:ea typeface="宋体"/>
            </a:endParaRPr>
          </a:p>
        </p:txBody>
      </p:sp>
      <p:sp>
        <p:nvSpPr>
          <p:cNvPr id="9" name="TextBox 8">
            <a:extLst>
              <a:ext uri="{FF2B5EF4-FFF2-40B4-BE49-F238E27FC236}">
                <a16:creationId xmlns:a16="http://schemas.microsoft.com/office/drawing/2014/main" id="{DD67D04E-762E-4E41-BCD9-2F26D2753A26}"/>
              </a:ext>
            </a:extLst>
          </p:cNvPr>
          <p:cNvSpPr txBox="1"/>
          <p:nvPr/>
        </p:nvSpPr>
        <p:spPr>
          <a:xfrm>
            <a:off x="5212332" y="3429539"/>
            <a:ext cx="6524445"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600" b="1">
                <a:solidFill>
                  <a:schemeClr val="bg1"/>
                </a:solidFill>
                <a:ea typeface="+mn-lt"/>
                <a:cs typeface="+mn-lt"/>
              </a:rPr>
              <a:t>This versatile LED light with infrared sensor can be efficiently and safely charged by sunlight or indoor bulb light.</a:t>
            </a:r>
            <a:r>
              <a:rPr lang="zh-CN" sz="3600" b="1" dirty="0">
                <a:solidFill>
                  <a:schemeClr val="bg1"/>
                </a:solidFill>
                <a:ea typeface="+mn-lt"/>
                <a:cs typeface="+mn-lt"/>
              </a:rPr>
              <a:t> </a:t>
            </a:r>
            <a:endParaRPr lang="zh-CN" sz="3600" b="1">
              <a:solidFill>
                <a:schemeClr val="bg1"/>
              </a:solidFill>
              <a:ea typeface="宋体"/>
            </a:endParaRPr>
          </a:p>
        </p:txBody>
      </p:sp>
    </p:spTree>
    <p:extLst>
      <p:ext uri="{BB962C8B-B14F-4D97-AF65-F5344CB8AC3E}">
        <p14:creationId xmlns:p14="http://schemas.microsoft.com/office/powerpoint/2010/main" val="3411774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图片包含 草, 树, 户外, 天空&#10;&#10;已生成极高可信度的说明">
            <a:extLst>
              <a:ext uri="{FF2B5EF4-FFF2-40B4-BE49-F238E27FC236}">
                <a16:creationId xmlns:a16="http://schemas.microsoft.com/office/drawing/2014/main" id="{E68F8AEB-06B7-4251-B103-E3B598CAA4FE}"/>
              </a:ext>
            </a:extLst>
          </p:cNvPr>
          <p:cNvPicPr>
            <a:picLocks noChangeAspect="1"/>
          </p:cNvPicPr>
          <p:nvPr/>
        </p:nvPicPr>
        <p:blipFill>
          <a:blip r:embed="rId2"/>
          <a:stretch>
            <a:fillRect/>
          </a:stretch>
        </p:blipFill>
        <p:spPr>
          <a:xfrm>
            <a:off x="181155" y="-718"/>
            <a:ext cx="11786557" cy="68594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F3EC7A4F-2399-404F-BDB4-D54C9ADF3A44}"/>
              </a:ext>
            </a:extLst>
          </p:cNvPr>
          <p:cNvSpPr txBox="1"/>
          <p:nvPr/>
        </p:nvSpPr>
        <p:spPr>
          <a:xfrm>
            <a:off x="5773948" y="3588589"/>
            <a:ext cx="520172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600" b="1">
                <a:latin typeface="Calibri"/>
                <a:ea typeface="+mn-lt"/>
                <a:cs typeface="Calibri"/>
              </a:rPr>
              <a:t>This sensor light can be used as a camping light in the tent</a:t>
            </a:r>
            <a:r>
              <a:rPr lang="zh-CN" sz="3600" b="1">
                <a:ea typeface="+mn-lt"/>
                <a:cs typeface="+mn-lt"/>
              </a:rPr>
              <a:t>，</a:t>
            </a:r>
            <a:r>
              <a:rPr lang="en-US" altLang="zh-CN" sz="3600" b="1">
                <a:latin typeface="Calibri"/>
                <a:ea typeface="+mn-lt"/>
                <a:cs typeface="Calibri"/>
              </a:rPr>
              <a:t>especially suitable for children's camping.</a:t>
            </a:r>
            <a:endParaRPr lang="zh-CN" sz="3600" b="1" dirty="0">
              <a:ea typeface="宋体"/>
            </a:endParaRPr>
          </a:p>
          <a:p>
            <a:endParaRPr lang="zh-CN" sz="3600" b="1" dirty="0">
              <a:ea typeface="宋体"/>
            </a:endParaRPr>
          </a:p>
          <a:p>
            <a:pPr algn="l"/>
            <a:endParaRPr lang="zh-CN" altLang="en-US" dirty="0">
              <a:ea typeface="宋体"/>
            </a:endParaRPr>
          </a:p>
        </p:txBody>
      </p:sp>
      <p:pic>
        <p:nvPicPr>
          <p:cNvPr id="5" name="Picture 5" descr="图片包含 就坐, 深色&#10;&#10;已生成高可信度的说明">
            <a:extLst>
              <a:ext uri="{FF2B5EF4-FFF2-40B4-BE49-F238E27FC236}">
                <a16:creationId xmlns:a16="http://schemas.microsoft.com/office/drawing/2014/main" id="{AB63FC91-49AF-4273-884F-59F5D3E2451E}"/>
              </a:ext>
            </a:extLst>
          </p:cNvPr>
          <p:cNvPicPr>
            <a:picLocks noChangeAspect="1"/>
          </p:cNvPicPr>
          <p:nvPr/>
        </p:nvPicPr>
        <p:blipFill>
          <a:blip r:embed="rId3"/>
          <a:stretch>
            <a:fillRect/>
          </a:stretch>
        </p:blipFill>
        <p:spPr>
          <a:xfrm>
            <a:off x="7456098" y="85546"/>
            <a:ext cx="2743200" cy="20574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1" name="Picture 11" descr="图片包含 配件, 雨伞, 户外艺术系列, 人员&#10;&#10;已生成极高可信度的说明">
            <a:extLst>
              <a:ext uri="{FF2B5EF4-FFF2-40B4-BE49-F238E27FC236}">
                <a16:creationId xmlns:a16="http://schemas.microsoft.com/office/drawing/2014/main" id="{224BF280-8B21-46E7-A7D7-F2A48B3E7A1B}"/>
              </a:ext>
            </a:extLst>
          </p:cNvPr>
          <p:cNvPicPr>
            <a:picLocks noChangeAspect="1"/>
          </p:cNvPicPr>
          <p:nvPr/>
        </p:nvPicPr>
        <p:blipFill>
          <a:blip r:embed="rId4"/>
          <a:stretch>
            <a:fillRect/>
          </a:stretch>
        </p:blipFill>
        <p:spPr>
          <a:xfrm>
            <a:off x="914400" y="3433891"/>
            <a:ext cx="3979652" cy="194553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00881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BCC7687-2A7E-4CC4-9E55-1F21DD33B786}"/>
              </a:ext>
            </a:extLst>
          </p:cNvPr>
          <p:cNvPicPr>
            <a:picLocks noChangeAspect="1"/>
          </p:cNvPicPr>
          <p:nvPr/>
        </p:nvPicPr>
        <p:blipFill>
          <a:blip r:embed="rId2"/>
          <a:stretch>
            <a:fillRect/>
          </a:stretch>
        </p:blipFill>
        <p:spPr>
          <a:xfrm>
            <a:off x="66136" y="-575814"/>
            <a:ext cx="12203501" cy="7204494"/>
          </a:xfrm>
          <a:prstGeom prst="rect">
            <a:avLst/>
          </a:prstGeom>
        </p:spPr>
      </p:pic>
      <p:sp>
        <p:nvSpPr>
          <p:cNvPr id="3" name="TextBox 2">
            <a:extLst>
              <a:ext uri="{FF2B5EF4-FFF2-40B4-BE49-F238E27FC236}">
                <a16:creationId xmlns:a16="http://schemas.microsoft.com/office/drawing/2014/main" id="{22A383A4-079E-4B7C-BC70-569DC8F92417}"/>
              </a:ext>
            </a:extLst>
          </p:cNvPr>
          <p:cNvSpPr txBox="1"/>
          <p:nvPr/>
        </p:nvSpPr>
        <p:spPr>
          <a:xfrm>
            <a:off x="5572664" y="138022"/>
            <a:ext cx="727206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600">
                <a:ea typeface="+mn-lt"/>
                <a:cs typeface="+mn-lt"/>
              </a:rPr>
              <a:t>It is simple to install, safe and convenient to use, and maintenance-free.</a:t>
            </a:r>
            <a:r>
              <a:rPr lang="zh-CN" dirty="0">
                <a:ea typeface="+mn-lt"/>
                <a:cs typeface="+mn-lt"/>
              </a:rPr>
              <a:t> </a:t>
            </a:r>
            <a:endParaRPr lang="zh-CN">
              <a:ea typeface="宋体"/>
            </a:endParaRPr>
          </a:p>
        </p:txBody>
      </p:sp>
      <p:sp>
        <p:nvSpPr>
          <p:cNvPr id="4" name="TextBox 3">
            <a:extLst>
              <a:ext uri="{FF2B5EF4-FFF2-40B4-BE49-F238E27FC236}">
                <a16:creationId xmlns:a16="http://schemas.microsoft.com/office/drawing/2014/main" id="{5540641F-39BA-4633-971B-7743854A4D87}"/>
              </a:ext>
            </a:extLst>
          </p:cNvPr>
          <p:cNvSpPr txBox="1"/>
          <p:nvPr/>
        </p:nvSpPr>
        <p:spPr>
          <a:xfrm>
            <a:off x="352785" y="4062143"/>
            <a:ext cx="694138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sz="3600">
                <a:ea typeface="+mn-lt"/>
                <a:cs typeface="+mn-lt"/>
              </a:rPr>
              <a:t>It is a new energy-saving and environmentally friendly family night light, emergency light and outdoor camping light.</a:t>
            </a:r>
            <a:r>
              <a:rPr lang="zh-CN" sz="3600" dirty="0">
                <a:ea typeface="+mn-lt"/>
                <a:cs typeface="+mn-lt"/>
              </a:rPr>
              <a:t> </a:t>
            </a:r>
            <a:endParaRPr lang="zh-CN" sz="3600">
              <a:ea typeface="宋体"/>
            </a:endParaRPr>
          </a:p>
        </p:txBody>
      </p:sp>
    </p:spTree>
    <p:extLst>
      <p:ext uri="{BB962C8B-B14F-4D97-AF65-F5344CB8AC3E}">
        <p14:creationId xmlns:p14="http://schemas.microsoft.com/office/powerpoint/2010/main" val="722364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2"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C00819C3-1216-4337-9BFF-86072C655373}"/>
              </a:ext>
            </a:extLst>
          </p:cNvPr>
          <p:cNvSpPr>
            <a:spLocks noGrp="1"/>
          </p:cNvSpPr>
          <p:nvPr>
            <p:ph type="title"/>
          </p:nvPr>
        </p:nvSpPr>
        <p:spPr>
          <a:xfrm>
            <a:off x="1103312" y="452718"/>
            <a:ext cx="8947522" cy="1400530"/>
          </a:xfrm>
        </p:spPr>
        <p:txBody>
          <a:bodyPr anchor="ctr">
            <a:normAutofit/>
          </a:bodyPr>
          <a:lstStyle/>
          <a:p>
            <a:r>
              <a:rPr lang="en-US" altLang="zh-CN">
                <a:solidFill>
                  <a:srgbClr val="FFFFFF"/>
                </a:solidFill>
                <a:ea typeface="+mj-lt"/>
                <a:cs typeface="+mj-lt"/>
              </a:rPr>
              <a:t>NEWSOLARZONE LLC.</a:t>
            </a:r>
            <a:r>
              <a:rPr lang="zh-CN">
                <a:solidFill>
                  <a:srgbClr val="FFFFFF"/>
                </a:solidFill>
                <a:ea typeface="+mj-lt"/>
                <a:cs typeface="+mj-lt"/>
              </a:rPr>
              <a:t> </a:t>
            </a:r>
            <a:endParaRPr lang="zh-CN">
              <a:solidFill>
                <a:srgbClr val="FFFFFF"/>
              </a:solidFill>
            </a:endParaRPr>
          </a:p>
        </p:txBody>
      </p:sp>
      <p:sp>
        <p:nvSpPr>
          <p:cNvPr id="3" name="Content Placeholder 2">
            <a:extLst>
              <a:ext uri="{FF2B5EF4-FFF2-40B4-BE49-F238E27FC236}">
                <a16:creationId xmlns:a16="http://schemas.microsoft.com/office/drawing/2014/main" id="{CC855DAB-2874-4C91-898F-0D120508E7AA}"/>
              </a:ext>
            </a:extLst>
          </p:cNvPr>
          <p:cNvSpPr>
            <a:spLocks noGrp="1"/>
          </p:cNvSpPr>
          <p:nvPr>
            <p:ph idx="1"/>
          </p:nvPr>
        </p:nvSpPr>
        <p:spPr>
          <a:xfrm>
            <a:off x="1103312" y="2763520"/>
            <a:ext cx="8946541" cy="3484879"/>
          </a:xfrm>
        </p:spPr>
        <p:txBody>
          <a:bodyPr vert="horz" lIns="91440" tIns="45720" rIns="91440" bIns="45720" rtlCol="0" anchor="t">
            <a:normAutofit/>
          </a:bodyPr>
          <a:lstStyle/>
          <a:p>
            <a:pPr>
              <a:lnSpc>
                <a:spcPct val="90000"/>
              </a:lnSpc>
            </a:pPr>
            <a:r>
              <a:rPr lang="en-US" altLang="zh-CN" sz="1900" b="1">
                <a:ea typeface="+mn-lt"/>
                <a:cs typeface="+mn-lt"/>
              </a:rPr>
              <a:t>NEWSOLARZONE LLC. was founded in 2017 in Nashville, TN.</a:t>
            </a:r>
            <a:endParaRPr lang="zh-CN" altLang="en-US" sz="1900" b="1">
              <a:ea typeface="宋体"/>
              <a:cs typeface="Calibri" panose="020F0502020204030204"/>
            </a:endParaRPr>
          </a:p>
          <a:p>
            <a:pPr>
              <a:lnSpc>
                <a:spcPct val="90000"/>
              </a:lnSpc>
            </a:pPr>
            <a:r>
              <a:rPr lang="en-US" altLang="zh-CN" sz="1900" b="1">
                <a:ea typeface="+mn-lt"/>
                <a:cs typeface="+mn-lt"/>
              </a:rPr>
              <a:t>The company's goal is to use clean and renewable energy to develop high-tech and environmentally friendly  home appliances and public products  for the benefit of our healthy life and protect our planet.</a:t>
            </a:r>
            <a:endParaRPr lang="zh-CN" sz="1900" b="1">
              <a:ea typeface="宋体"/>
            </a:endParaRPr>
          </a:p>
          <a:p>
            <a:pPr>
              <a:lnSpc>
                <a:spcPct val="90000"/>
              </a:lnSpc>
            </a:pPr>
            <a:r>
              <a:rPr lang="en-US" altLang="zh-CN" sz="1900" b="1">
                <a:ea typeface="+mn-lt"/>
                <a:cs typeface="+mn-lt"/>
              </a:rPr>
              <a:t>Since the establishment of the company in 2017, we have developed a number of innovative patented products that are gradually being introduced to the market.</a:t>
            </a:r>
            <a:endParaRPr lang="en-US" altLang="zh-CN" sz="1900" b="1">
              <a:ea typeface="宋体"/>
              <a:cs typeface="Calibri"/>
            </a:endParaRPr>
          </a:p>
          <a:p>
            <a:pPr>
              <a:lnSpc>
                <a:spcPct val="90000"/>
              </a:lnSpc>
            </a:pPr>
            <a:r>
              <a:rPr lang="en-US" sz="1900" b="1">
                <a:ea typeface="+mn-lt"/>
                <a:cs typeface="+mn-lt"/>
              </a:rPr>
              <a:t>We believe that as long as we work together, the sky will be bluer, the grass will be greener, the water will be cleaner, the air will be fresher, our life will be happier and healthier, and our planet will be more beautiful.</a:t>
            </a:r>
            <a:endParaRPr lang="en-US" altLang="zh-CN" sz="1900" b="1">
              <a:ea typeface="宋体"/>
              <a:cs typeface="Calibri"/>
            </a:endParaRPr>
          </a:p>
          <a:p>
            <a:pPr>
              <a:lnSpc>
                <a:spcPct val="90000"/>
              </a:lnSpc>
            </a:pPr>
            <a:endParaRPr lang="en-US" sz="1900"/>
          </a:p>
          <a:p>
            <a:pPr>
              <a:lnSpc>
                <a:spcPct val="90000"/>
              </a:lnSpc>
            </a:pPr>
            <a:endParaRPr lang="en-US" altLang="zh-CN" sz="1900">
              <a:ea typeface="宋体"/>
              <a:cs typeface="Calibri"/>
            </a:endParaRPr>
          </a:p>
          <a:p>
            <a:pPr>
              <a:lnSpc>
                <a:spcPct val="90000"/>
              </a:lnSpc>
            </a:pPr>
            <a:endParaRPr lang="zh-CN" sz="1900">
              <a:ea typeface="宋体" panose="02010600030101010101" pitchFamily="2" charset="-122"/>
              <a:cs typeface="Calibri"/>
            </a:endParaRPr>
          </a:p>
          <a:p>
            <a:pPr>
              <a:lnSpc>
                <a:spcPct val="90000"/>
              </a:lnSpc>
            </a:pPr>
            <a:endParaRPr lang="zh-CN" altLang="en-US" sz="1900">
              <a:ea typeface="宋体"/>
              <a:cs typeface="Calibri"/>
            </a:endParaRPr>
          </a:p>
        </p:txBody>
      </p:sp>
    </p:spTree>
    <p:extLst>
      <p:ext uri="{BB962C8B-B14F-4D97-AF65-F5344CB8AC3E}">
        <p14:creationId xmlns:p14="http://schemas.microsoft.com/office/powerpoint/2010/main" val="3080822430"/>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Ion</vt:lpstr>
      <vt:lpstr>Infrared Sensing Multi-Function High-Brightness LED Light that Can Be Charged by Indoor Bulb Light and Outdoor Sunlight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NEWSOLARZONE LLC.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Infrared sensing multi-function high-brightness LED light that can be charged by indoor bulb light and outdoor sunlight </dc:title>
  <dc:creator/>
  <cp:revision>341</cp:revision>
  <dcterms:created xsi:type="dcterms:W3CDTF">2012-07-28T05:39:45Z</dcterms:created>
  <dcterms:modified xsi:type="dcterms:W3CDTF">2019-07-15T21:22:50Z</dcterms:modified>
</cp:coreProperties>
</file>