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60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ooraj Sharma" initials="SS" lastIdx="1" clrIdx="0">
    <p:extLst>
      <p:ext uri="{19B8F6BF-5375-455C-9EA6-DF929625EA0E}">
        <p15:presenceInfo xmlns:p15="http://schemas.microsoft.com/office/powerpoint/2012/main" userId="1df31473f0ed082d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266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25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FAB36-7743-471B-802D-298D2B087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C06CD3-023D-4ADA-850F-ABEBBD4D7B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4F0764-9B2C-4B10-BBCB-43C0B9929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FE88-103C-47D8-9A61-F4566CA936C4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C3071E-D200-44A7-99D8-F012A46E0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3DF7E-4156-46CB-92A4-0DE6C8517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7049-60BB-4594-9B30-521F5D4E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543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90E57-99EE-4B72-B7AE-155F785C9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EF6CF-C7FA-4644-8C1B-B5F61E4AF6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CD1BE8-BD9D-4547-9A30-247CA0AA6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FE88-103C-47D8-9A61-F4566CA936C4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6A587-10AE-4A87-8EF8-6A16C18F4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E153C9-F4C2-4AF3-9929-B8404CE6A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7049-60BB-4594-9B30-521F5D4E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656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E9D8F-0D5D-4BDF-BE98-C3EEE72D2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9453A3-8E37-4E55-9539-99D63A5EF1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6283F6-DBB8-4982-8043-7BDCCFA84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FE88-103C-47D8-9A61-F4566CA936C4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8B099E-B112-45D4-84F8-3E8ABBE50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4617BC-BF19-4AC8-97E2-FB3477999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7049-60BB-4594-9B30-521F5D4E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624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E4ECF-08C4-4EFD-B6C9-1175D102D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52D994-12F6-4A87-8059-F5F1BBF659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D0F8EB-A6E2-4450-87F8-8605E9D1BD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86DA28-E47D-42DD-B4C4-01FA58ABE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FE88-103C-47D8-9A61-F4566CA936C4}" type="datetimeFigureOut">
              <a:rPr lang="en-US" smtClean="0"/>
              <a:t>7/15/19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B10BAC-2C35-4D85-8E7C-CBFA2E0F5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D3C037-CC8A-4C61-8884-1915B906C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7049-60BB-4594-9B30-521F5D4E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089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E2495-3E5F-4608-AD66-2A07D6D8BF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34DF40-919D-47D1-A313-C37491DD07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8188AD-365C-4467-9655-67E0F56F7A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8EE17A0-622F-4281-84D7-715FACE7CB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8284D4-B056-4E09-8491-F4A3F23AA0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1D24EC-25F1-4017-8A9D-B123E9826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FE88-103C-47D8-9A61-F4566CA936C4}" type="datetimeFigureOut">
              <a:rPr lang="en-US" smtClean="0"/>
              <a:t>7/15/19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752AAD-5326-4B89-93DD-D9ADED265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1E485F-A558-4257-98A7-F61B071FB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7049-60BB-4594-9B30-521F5D4E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10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068EF-1CEB-42A3-8C2B-2E1E28EFA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018D64-1962-4497-A5AC-F96AFA0AD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FE88-103C-47D8-9A61-F4566CA936C4}" type="datetimeFigureOut">
              <a:rPr lang="en-US" smtClean="0"/>
              <a:t>7/15/19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010786-8F5F-4099-9852-FC0ACB247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D84671-3A92-415C-AF43-B47AEFC37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7049-60BB-4594-9B30-521F5D4E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566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BD36C3-B21A-4ECE-B77E-C6A2B8699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FE88-103C-47D8-9A61-F4566CA936C4}" type="datetimeFigureOut">
              <a:rPr lang="en-US" smtClean="0"/>
              <a:t>7/15/19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33C099-AF23-492F-81E4-4D61CE84D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99D1A7-63CC-4C7A-BCFF-1990D15F8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7049-60BB-4594-9B30-521F5D4E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47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A0B36-46A4-425B-8B2D-DDB93463A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196D28-1374-4E22-A873-A1D4A9A136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697F39-DD5F-4C91-AA7A-B46A534EFF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290CB4-9313-471D-90AE-CA9CE5DE2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FE88-103C-47D8-9A61-F4566CA936C4}" type="datetimeFigureOut">
              <a:rPr lang="en-US" smtClean="0"/>
              <a:t>7/15/19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CB50D6-0F82-4190-B029-44B2DD965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31F2AC-F222-40CD-B96E-1EA44F13F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7049-60BB-4594-9B30-521F5D4E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143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D586B-7E18-4EBA-A34A-8AD6FA1B9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E1D132D-AF9B-4F50-B2DF-CAE7E7B609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ED7ED2-C2BA-43B7-9FDE-3A5DADFBFE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D0BC12-9D30-451C-943F-AC6DC658A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FE88-103C-47D8-9A61-F4566CA936C4}" type="datetimeFigureOut">
              <a:rPr lang="en-US" smtClean="0"/>
              <a:t>7/15/19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A16F09-5D88-4B6F-B0EC-B6A19CD70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2098B8-CC08-48DA-8687-8EE8EBB8D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7049-60BB-4594-9B30-521F5D4E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3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60786-02E0-4CBB-A927-7DD980D75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00F293-AAFF-401C-80FF-88179E885B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5772DF-8BDC-42E8-9938-2C46200FC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FE88-103C-47D8-9A61-F4566CA936C4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07DD0A-CA7D-45FB-A9A2-342006B7F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247735-F7CB-43B2-AE67-817EAC6FE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7049-60BB-4594-9B30-521F5D4E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395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56778F-ABCD-47C7-85C5-E799188175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588DAD-6A5C-4FC7-AEF2-0548C86D9E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D3CF8-73C6-4F0A-8029-1EC639D1E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FE88-103C-47D8-9A61-F4566CA936C4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D2299-45BC-42AD-9DE2-681EA8EDA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CB8E68-765A-4CB5-9858-A880E47DB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7049-60BB-4594-9B30-521F5D4E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9581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57300"/>
            <a:ext cx="4038600" cy="5029200"/>
          </a:xfrm>
        </p:spPr>
        <p:txBody>
          <a:bodyPr/>
          <a:lstStyle>
            <a:lvl1pPr marL="342891" indent="-342891">
              <a:buFont typeface="Wingdings" pitchFamily="2" charset="2"/>
              <a:buChar char="§"/>
              <a:defRPr sz="2800" b="0" i="0">
                <a:latin typeface="Gill Sans MT"/>
                <a:cs typeface="Gill Sans MT"/>
              </a:defRPr>
            </a:lvl1pPr>
            <a:lvl2pPr>
              <a:defRPr sz="2400" b="0" i="0">
                <a:latin typeface="Gill Sans MT"/>
                <a:cs typeface="Gill Sans MT"/>
              </a:defRPr>
            </a:lvl2pPr>
            <a:lvl3pPr>
              <a:defRPr sz="2000" b="0" i="0">
                <a:latin typeface="Gill Sans MT"/>
                <a:cs typeface="Gill Sans MT"/>
              </a:defRPr>
            </a:lvl3pPr>
            <a:lvl4pPr marL="1600160" indent="-228594">
              <a:buFont typeface="Courier New" pitchFamily="49" charset="0"/>
              <a:buChar char="o"/>
              <a:defRPr sz="1800" b="0" i="0">
                <a:latin typeface="Gill Sans MT"/>
                <a:cs typeface="Gill Sans MT"/>
              </a:defRPr>
            </a:lvl4pPr>
            <a:lvl5pPr>
              <a:defRPr sz="1800" b="0" i="0">
                <a:latin typeface="Gill Sans MT"/>
                <a:cs typeface="Gill Sans M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57300"/>
            <a:ext cx="4038600" cy="5029200"/>
          </a:xfrm>
        </p:spPr>
        <p:txBody>
          <a:bodyPr/>
          <a:lstStyle>
            <a:lvl1pPr marL="342891" indent="-342891">
              <a:buFont typeface="Wingdings" pitchFamily="2" charset="2"/>
              <a:buChar char="§"/>
              <a:defRPr sz="2800" b="0" i="0">
                <a:latin typeface="Gill Sans MT"/>
                <a:cs typeface="Gill Sans MT"/>
              </a:defRPr>
            </a:lvl1pPr>
            <a:lvl2pPr>
              <a:defRPr sz="2400" b="0" i="0">
                <a:latin typeface="Gill Sans MT"/>
                <a:cs typeface="Gill Sans MT"/>
              </a:defRPr>
            </a:lvl2pPr>
            <a:lvl3pPr>
              <a:defRPr sz="2000" b="0" i="0">
                <a:latin typeface="Gill Sans MT"/>
                <a:cs typeface="Gill Sans MT"/>
              </a:defRPr>
            </a:lvl3pPr>
            <a:lvl4pPr marL="1600160" indent="-228594">
              <a:buFont typeface="Courier New" pitchFamily="49" charset="0"/>
              <a:buChar char="o"/>
              <a:defRPr sz="1800" b="0" i="0">
                <a:latin typeface="Gill Sans MT"/>
                <a:cs typeface="Gill Sans MT"/>
              </a:defRPr>
            </a:lvl4pPr>
            <a:lvl5pPr>
              <a:defRPr sz="1800" b="0" i="0">
                <a:latin typeface="Gill Sans MT"/>
                <a:cs typeface="Gill Sans M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448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b="1" i="0">
                <a:latin typeface="Gill Sans MT"/>
                <a:cs typeface="Gill Sans M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171701" y="6381753"/>
            <a:ext cx="6384925" cy="476251"/>
          </a:xfrm>
        </p:spPr>
        <p:txBody>
          <a:bodyPr anchor="ctr">
            <a:normAutofit/>
          </a:bodyPr>
          <a:lstStyle>
            <a:lvl1pPr marL="0" indent="0">
              <a:buNone/>
              <a:defRPr sz="1200" b="0" i="0">
                <a:latin typeface="Gill Sans MT"/>
                <a:cs typeface="Gill Sans M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377">
              <a:defRPr/>
            </a:lvl1pPr>
          </a:lstStyle>
          <a:p>
            <a:fld id="{0E55537C-E725-4615-B610-F614B8B2AE1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168620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36E46B-6E9E-4F11-8ABF-699A53313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7664F2-B715-4250-9F99-A04DADC41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573CC4-7E11-471E-9B6D-23BFF740E5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DFE88-103C-47D8-9A61-F4566CA936C4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6009D1-837F-41C9-8D84-4E4DA74704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B8C9B8-1621-4CAD-9125-13D86ED564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C7049-60BB-4594-9B30-521F5D4E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868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tiff"/><Relationship Id="rId11" Type="http://schemas.openxmlformats.org/officeDocument/2006/relationships/image" Target="../media/image10.png"/><Relationship Id="rId5" Type="http://schemas.openxmlformats.org/officeDocument/2006/relationships/image" Target="../media/image4.tiff"/><Relationship Id="rId10" Type="http://schemas.openxmlformats.org/officeDocument/2006/relationships/image" Target="../media/image9.png"/><Relationship Id="rId4" Type="http://schemas.openxmlformats.org/officeDocument/2006/relationships/image" Target="../media/image3.tiff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>
            <a:extLst>
              <a:ext uri="{FF2B5EF4-FFF2-40B4-BE49-F238E27FC236}">
                <a16:creationId xmlns:a16="http://schemas.microsoft.com/office/drawing/2014/main" id="{C47ACBB9-BF0B-4774-AC05-0D65CAB38E9B}"/>
              </a:ext>
            </a:extLst>
          </p:cNvPr>
          <p:cNvSpPr/>
          <p:nvPr/>
        </p:nvSpPr>
        <p:spPr>
          <a:xfrm>
            <a:off x="5855230" y="3717030"/>
            <a:ext cx="3128166" cy="181049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3893322-9FAB-4785-91A1-A791CB60C550}"/>
              </a:ext>
            </a:extLst>
          </p:cNvPr>
          <p:cNvSpPr/>
          <p:nvPr/>
        </p:nvSpPr>
        <p:spPr>
          <a:xfrm>
            <a:off x="3339231" y="3728898"/>
            <a:ext cx="2383690" cy="3033674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A6CEF761-74DE-462E-86CA-8B803A25D0BF}"/>
              </a:ext>
            </a:extLst>
          </p:cNvPr>
          <p:cNvSpPr/>
          <p:nvPr/>
        </p:nvSpPr>
        <p:spPr>
          <a:xfrm>
            <a:off x="111739" y="4011024"/>
            <a:ext cx="3085069" cy="2742994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F225195-3D30-4F04-AE7E-B3E6C2C72B68}"/>
              </a:ext>
            </a:extLst>
          </p:cNvPr>
          <p:cNvSpPr/>
          <p:nvPr/>
        </p:nvSpPr>
        <p:spPr>
          <a:xfrm>
            <a:off x="96838" y="1075032"/>
            <a:ext cx="3085069" cy="2848671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B90BF73-6962-49EA-96EF-749F60F97544}"/>
              </a:ext>
            </a:extLst>
          </p:cNvPr>
          <p:cNvSpPr/>
          <p:nvPr/>
        </p:nvSpPr>
        <p:spPr>
          <a:xfrm>
            <a:off x="3303853" y="1075032"/>
            <a:ext cx="5679543" cy="2549800"/>
          </a:xfrm>
          <a:prstGeom prst="rect">
            <a:avLst/>
          </a:prstGeom>
          <a:solidFill>
            <a:schemeClr val="bg2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3873B33D-3764-4251-B23A-6AF0B592B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481" y="990848"/>
            <a:ext cx="6974649" cy="2946101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568AB4B-9EA4-4814-8D9A-DA42507712FA}"/>
              </a:ext>
            </a:extLst>
          </p:cNvPr>
          <p:cNvSpPr/>
          <p:nvPr/>
        </p:nvSpPr>
        <p:spPr>
          <a:xfrm>
            <a:off x="1298153" y="159441"/>
            <a:ext cx="6205818" cy="713064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"/>
                <a:ea typeface="ＭＳ Ｐゴシック" charset="-128"/>
                <a:cs typeface="Arial"/>
              </a:rPr>
              <a:t>Durable Antireflective, Anti-Soiling, and Self-Cleaning Glass</a:t>
            </a:r>
            <a:r>
              <a:rPr lang="x-none" b="1" dirty="0">
                <a:solidFill>
                  <a:schemeClr val="bg1"/>
                </a:solidFill>
                <a:latin typeface="Arial"/>
                <a:ea typeface="ＭＳ Ｐゴシック" charset="-128"/>
                <a:cs typeface="Arial"/>
              </a:rPr>
              <a:t> </a:t>
            </a:r>
            <a:r>
              <a:rPr lang="en-US" b="1" dirty="0">
                <a:solidFill>
                  <a:schemeClr val="bg1"/>
                </a:solidFill>
                <a:latin typeface="Arial"/>
                <a:ea typeface="ＭＳ Ｐゴシック" charset="-128"/>
                <a:cs typeface="Arial"/>
              </a:rPr>
              <a:t>for Solar Modules</a:t>
            </a:r>
            <a:endParaRPr lang="en-US" b="1" dirty="0"/>
          </a:p>
        </p:txBody>
      </p:sp>
      <p:pic>
        <p:nvPicPr>
          <p:cNvPr id="7" name="Picture 2" descr="American-Made Solar Prize Logo">
            <a:extLst>
              <a:ext uri="{FF2B5EF4-FFF2-40B4-BE49-F238E27FC236}">
                <a16:creationId xmlns:a16="http://schemas.microsoft.com/office/drawing/2014/main" id="{5DAF92C4-AB89-42AB-977B-D2E9A3C99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89" y="45151"/>
            <a:ext cx="832760" cy="925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00BC06-C35B-4886-8210-8AE9D2D353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6933" y="53511"/>
            <a:ext cx="638427" cy="647016"/>
          </a:xfrm>
          <a:prstGeom prst="rect">
            <a:avLst/>
          </a:prstGeom>
          <a:solidFill>
            <a:srgbClr val="FF0000"/>
          </a:solidFill>
          <a:ln w="12700">
            <a:noFill/>
          </a:ln>
          <a:effectLst>
            <a:softEdge rad="12700"/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E4B9B4E-8CF4-4BFB-918A-ADD97CE23D6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236" t="41452" r="11501" b="42946"/>
          <a:stretch/>
        </p:blipFill>
        <p:spPr>
          <a:xfrm>
            <a:off x="7637107" y="723606"/>
            <a:ext cx="1506893" cy="304301"/>
          </a:xfrm>
          <a:prstGeom prst="rect">
            <a:avLst/>
          </a:prstGeom>
          <a:ln w="12700">
            <a:noFill/>
          </a:ln>
          <a:effectLst>
            <a:softEdge rad="12700"/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F915142-21AA-4BDF-B6F1-EF51B877B23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9949" t="15070" r="19742" b="15919"/>
          <a:stretch/>
        </p:blipFill>
        <p:spPr>
          <a:xfrm>
            <a:off x="8427052" y="48847"/>
            <a:ext cx="583812" cy="668050"/>
          </a:xfrm>
          <a:prstGeom prst="rect">
            <a:avLst/>
          </a:prstGeom>
          <a:ln w="12700">
            <a:noFill/>
          </a:ln>
          <a:effectLst>
            <a:softEdge rad="12700"/>
          </a:effectLst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FAD7AE0D-E041-457D-A330-CF7F7BA3E713}"/>
              </a:ext>
            </a:extLst>
          </p:cNvPr>
          <p:cNvSpPr txBox="1"/>
          <p:nvPr/>
        </p:nvSpPr>
        <p:spPr>
          <a:xfrm>
            <a:off x="241507" y="1588204"/>
            <a:ext cx="142108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000" u="sng" dirty="0"/>
              <a:t>Specular Reflection/ Glare</a:t>
            </a:r>
            <a:r>
              <a:rPr lang="en-US" sz="1000" dirty="0"/>
              <a:t> - due to an </a:t>
            </a:r>
            <a:r>
              <a:rPr lang="en-US" sz="1000" i="1" dirty="0"/>
              <a:t>instant change </a:t>
            </a:r>
            <a:r>
              <a:rPr lang="en-US" sz="1000" dirty="0"/>
              <a:t>in the index of refraction, light is reflected.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669B805-F928-4DD1-9F28-E52AFAC45FA5}"/>
              </a:ext>
            </a:extLst>
          </p:cNvPr>
          <p:cNvSpPr txBox="1"/>
          <p:nvPr/>
        </p:nvSpPr>
        <p:spPr>
          <a:xfrm>
            <a:off x="3404287" y="5634386"/>
            <a:ext cx="2274570" cy="14080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000" u="sng" dirty="0"/>
              <a:t>Grades the index of refraction</a:t>
            </a:r>
            <a:r>
              <a:rPr lang="en-US" sz="1000" dirty="0"/>
              <a:t> -  between air and panel surface </a:t>
            </a:r>
          </a:p>
          <a:p>
            <a:pPr>
              <a:spcAft>
                <a:spcPts val="600"/>
              </a:spcAft>
            </a:pPr>
            <a:r>
              <a:rPr lang="en-US" sz="1000" u="sng" dirty="0"/>
              <a:t>Irregular</a:t>
            </a:r>
            <a:r>
              <a:rPr lang="en-US" sz="1000" dirty="0"/>
              <a:t> like nanostructures on the </a:t>
            </a:r>
            <a:r>
              <a:rPr lang="en-US" sz="1000" u="sng" dirty="0"/>
              <a:t>Glasswing butterfly</a:t>
            </a:r>
            <a:r>
              <a:rPr lang="en-US" sz="1000" dirty="0"/>
              <a:t>.</a:t>
            </a:r>
          </a:p>
          <a:p>
            <a:pPr>
              <a:spcAft>
                <a:spcPts val="600"/>
              </a:spcAft>
            </a:pPr>
            <a:r>
              <a:rPr lang="en-US" sz="1000" dirty="0"/>
              <a:t>Reduces reflection across many wavelengths and directions.</a:t>
            </a:r>
          </a:p>
          <a:p>
            <a:pPr marL="628650" lvl="1" indent="-171450">
              <a:buFont typeface="Wingdings" panose="05000000000000000000" pitchFamily="2" charset="2"/>
              <a:buChar char="v"/>
            </a:pPr>
            <a:endParaRPr lang="en-US" sz="1050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8A7316A4-7EF9-441A-B342-7CF0DBA8F9BA}"/>
              </a:ext>
            </a:extLst>
          </p:cNvPr>
          <p:cNvSpPr txBox="1"/>
          <p:nvPr/>
        </p:nvSpPr>
        <p:spPr>
          <a:xfrm>
            <a:off x="273167" y="6003051"/>
            <a:ext cx="29074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000" u="sng" dirty="0"/>
              <a:t>Superomniphobic</a:t>
            </a:r>
            <a:r>
              <a:rPr lang="en-US" sz="1000" dirty="0"/>
              <a:t>: repellent to a wide array of liquids</a:t>
            </a:r>
          </a:p>
          <a:p>
            <a:pPr>
              <a:spcAft>
                <a:spcPts val="600"/>
              </a:spcAft>
            </a:pPr>
            <a:r>
              <a:rPr lang="en-US" sz="1000" dirty="0"/>
              <a:t>Uses naturally forming dew droplets to remove particulates.</a:t>
            </a:r>
          </a:p>
          <a:p>
            <a:pPr>
              <a:spcAft>
                <a:spcPts val="600"/>
              </a:spcAft>
            </a:pPr>
            <a:endParaRPr lang="en-US" sz="10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E987A34-D076-49A5-B69D-75185C9500CB}"/>
              </a:ext>
            </a:extLst>
          </p:cNvPr>
          <p:cNvSpPr txBox="1"/>
          <p:nvPr/>
        </p:nvSpPr>
        <p:spPr>
          <a:xfrm>
            <a:off x="5904961" y="4142773"/>
            <a:ext cx="2964169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000" dirty="0"/>
              <a:t>Scale up fabrication of nanostructures to 1 m x 1.5 m glass needed by industry.</a:t>
            </a:r>
          </a:p>
          <a:p>
            <a:pPr>
              <a:spcAft>
                <a:spcPts val="600"/>
              </a:spcAft>
            </a:pPr>
            <a:r>
              <a:rPr lang="en-US" sz="1000" dirty="0"/>
              <a:t>Understand how nanostructures can affect properties like antireflection, durability, anti-soiling, and self-cleaning.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686D2D70-1856-4A05-8191-26943B96DFCE}"/>
              </a:ext>
            </a:extLst>
          </p:cNvPr>
          <p:cNvSpPr/>
          <p:nvPr/>
        </p:nvSpPr>
        <p:spPr>
          <a:xfrm>
            <a:off x="5855230" y="5707233"/>
            <a:ext cx="3138322" cy="1046784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7FACF9F3-6A58-48EB-B7A2-1358A1BE07D2}"/>
              </a:ext>
            </a:extLst>
          </p:cNvPr>
          <p:cNvSpPr txBox="1"/>
          <p:nvPr/>
        </p:nvSpPr>
        <p:spPr>
          <a:xfrm>
            <a:off x="5904961" y="6073250"/>
            <a:ext cx="3004981" cy="823302"/>
          </a:xfrm>
          <a:prstGeom prst="rect">
            <a:avLst/>
          </a:prstGeom>
          <a:noFill/>
        </p:spPr>
        <p:txBody>
          <a:bodyPr wrap="square" numCol="3" spcCol="45720" rtlCol="0">
            <a:spAutoFit/>
          </a:bodyPr>
          <a:lstStyle/>
          <a:p>
            <a:r>
              <a:rPr lang="en-US" sz="950" b="1" u="sng" dirty="0"/>
              <a:t>Pitt</a:t>
            </a:r>
          </a:p>
          <a:p>
            <a:r>
              <a:rPr lang="en-US" sz="950" dirty="0"/>
              <a:t>Dr. Paul W. Leu</a:t>
            </a:r>
          </a:p>
          <a:p>
            <a:pPr>
              <a:tabLst>
                <a:tab pos="742950" algn="l"/>
              </a:tabLst>
            </a:pPr>
            <a:r>
              <a:rPr lang="en-US" sz="950" dirty="0"/>
              <a:t>Sajad Haghanifar</a:t>
            </a:r>
          </a:p>
          <a:p>
            <a:r>
              <a:rPr lang="en-US" sz="950" dirty="0"/>
              <a:t>Sooraj Sharma</a:t>
            </a:r>
          </a:p>
          <a:p>
            <a:endParaRPr lang="en-US" sz="950" u="sng" dirty="0"/>
          </a:p>
          <a:p>
            <a:r>
              <a:rPr lang="en-US" sz="950" b="1" u="sng" dirty="0"/>
              <a:t>Corning</a:t>
            </a:r>
            <a:endParaRPr lang="en-US" sz="950" b="1" dirty="0"/>
          </a:p>
          <a:p>
            <a:pPr marL="57150" indent="-57150"/>
            <a:r>
              <a:rPr lang="en-US" sz="950" dirty="0"/>
              <a:t>Dr. Carl E. Crossland</a:t>
            </a:r>
          </a:p>
          <a:p>
            <a:endParaRPr lang="en-US" sz="950" u="sng" dirty="0"/>
          </a:p>
          <a:p>
            <a:endParaRPr lang="en-US" sz="950" b="1" u="sng" dirty="0"/>
          </a:p>
          <a:p>
            <a:r>
              <a:rPr lang="en-US" sz="950" b="1" u="sng" dirty="0"/>
              <a:t>NETL</a:t>
            </a:r>
            <a:endParaRPr lang="en-US" sz="950" b="1" dirty="0"/>
          </a:p>
          <a:p>
            <a:pPr marL="57150" indent="-57150"/>
            <a:r>
              <a:rPr lang="en-US" sz="950" dirty="0"/>
              <a:t>Dr. Paul Ohodnicki</a:t>
            </a:r>
          </a:p>
          <a:p>
            <a:pPr marL="57150" indent="-57150"/>
            <a:r>
              <a:rPr lang="en-US" sz="950" dirty="0"/>
              <a:t>Dr. Bryan D. </a:t>
            </a:r>
            <a:r>
              <a:rPr lang="en-US" sz="950" dirty="0" err="1"/>
              <a:t>Morreale</a:t>
            </a:r>
            <a:r>
              <a:rPr lang="en-US" sz="950" u="sng" dirty="0"/>
              <a:t> </a:t>
            </a:r>
          </a:p>
        </p:txBody>
      </p:sp>
      <p:pic>
        <p:nvPicPr>
          <p:cNvPr id="1028" name="Picture 4" descr="https://lh3.googleusercontent.com/YzgD3D9Kl0uY8O7h4CyLyxw67PUwW9QSx5U_cZPoqp0DAmapWJLEijLu0PdF7N-m4E21cSZJvpsvxCZn0e6kmH49tatUnOvcSDywC_ZGY79L-fnRlTncMnOlbcjw7d6cFxTHuh4n">
            <a:extLst>
              <a:ext uri="{FF2B5EF4-FFF2-40B4-BE49-F238E27FC236}">
                <a16:creationId xmlns:a16="http://schemas.microsoft.com/office/drawing/2014/main" id="{BAEBFE6D-9DCE-45B5-95E2-D3AD73CB0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704" y="1588204"/>
            <a:ext cx="1266606" cy="1221370"/>
          </a:xfrm>
          <a:prstGeom prst="rect">
            <a:avLst/>
          </a:prstGeom>
          <a:noFill/>
          <a:ln w="28575"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lh5.googleusercontent.com/JcPyj_khIIgasF36MwqGRztLED29hQxaP0sCPWvJJLdrr2kME9c49lYF_k2GOKREGTibc5Bp5mBeCpj51b5qL1huu17PlCVyiveVc99c_-jw8sZxOwoJry-PJJJOoi7gEwbIzQJP">
            <a:extLst>
              <a:ext uri="{FF2B5EF4-FFF2-40B4-BE49-F238E27FC236}">
                <a16:creationId xmlns:a16="http://schemas.microsoft.com/office/drawing/2014/main" id="{0BDC7986-D152-4041-B65A-CE834BD62F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86"/>
          <a:stretch/>
        </p:blipFill>
        <p:spPr bwMode="auto">
          <a:xfrm>
            <a:off x="214197" y="2629867"/>
            <a:ext cx="1443132" cy="1136245"/>
          </a:xfrm>
          <a:prstGeom prst="rect">
            <a:avLst/>
          </a:prstGeom>
          <a:noFill/>
          <a:ln w="28575"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BDE00F1-E90F-4DF5-A264-22C095D3D215}"/>
              </a:ext>
            </a:extLst>
          </p:cNvPr>
          <p:cNvSpPr txBox="1"/>
          <p:nvPr/>
        </p:nvSpPr>
        <p:spPr>
          <a:xfrm>
            <a:off x="1664527" y="2885309"/>
            <a:ext cx="14926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u="sng" dirty="0"/>
              <a:t>Soiling from Particulates/Pollutants</a:t>
            </a:r>
            <a:r>
              <a:rPr lang="en-US" sz="1050" dirty="0"/>
              <a:t> – lead to as much as ~60% efficiency loss!</a:t>
            </a:r>
          </a:p>
          <a:p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B546282-912D-4546-AD08-AE97BFFDD0A6}"/>
              </a:ext>
            </a:extLst>
          </p:cNvPr>
          <p:cNvSpPr/>
          <p:nvPr/>
        </p:nvSpPr>
        <p:spPr>
          <a:xfrm>
            <a:off x="96838" y="1098111"/>
            <a:ext cx="3085069" cy="34245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The Issues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AE9C73E-69DF-43F8-A931-370425E81691}"/>
              </a:ext>
            </a:extLst>
          </p:cNvPr>
          <p:cNvSpPr/>
          <p:nvPr/>
        </p:nvSpPr>
        <p:spPr>
          <a:xfrm>
            <a:off x="3303853" y="1098111"/>
            <a:ext cx="5689699" cy="34245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Scalable Fabrication: Roll to Roll Nanoimprinting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7E7EBB4-F9E1-4346-98BA-C5D0AB0EA0BF}"/>
              </a:ext>
            </a:extLst>
          </p:cNvPr>
          <p:cNvSpPr/>
          <p:nvPr/>
        </p:nvSpPr>
        <p:spPr>
          <a:xfrm>
            <a:off x="120058" y="4027769"/>
            <a:ext cx="3061849" cy="36108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Anti-Soiling and Self-Cleaning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D5D019B-8732-4C57-AFFA-1E86CA3919AC}"/>
              </a:ext>
            </a:extLst>
          </p:cNvPr>
          <p:cNvSpPr/>
          <p:nvPr/>
        </p:nvSpPr>
        <p:spPr>
          <a:xfrm>
            <a:off x="3339229" y="3740128"/>
            <a:ext cx="2383690" cy="36108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Antireflective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5D25441-0875-405B-9CA0-4632FF081635}"/>
              </a:ext>
            </a:extLst>
          </p:cNvPr>
          <p:cNvSpPr/>
          <p:nvPr/>
        </p:nvSpPr>
        <p:spPr>
          <a:xfrm>
            <a:off x="5848032" y="3723861"/>
            <a:ext cx="3145520" cy="383901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Proposed Work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2611149-96B2-4603-A0CC-DBEC146B5A89}"/>
              </a:ext>
            </a:extLst>
          </p:cNvPr>
          <p:cNvSpPr/>
          <p:nvPr/>
        </p:nvSpPr>
        <p:spPr>
          <a:xfrm>
            <a:off x="5841498" y="5699156"/>
            <a:ext cx="3184267" cy="36108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Key Personnel/Organizations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E10DB8E-CCAF-4CA2-9DF2-C057E2733CF2}"/>
              </a:ext>
            </a:extLst>
          </p:cNvPr>
          <p:cNvCxnSpPr>
            <a:cxnSpLocks/>
            <a:stCxn id="25" idx="2"/>
          </p:cNvCxnSpPr>
          <p:nvPr/>
        </p:nvCxnSpPr>
        <p:spPr>
          <a:xfrm flipH="1">
            <a:off x="4064769" y="1785938"/>
            <a:ext cx="674124" cy="34413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8D83503B-D13D-461E-9576-496871DBEFCF}"/>
              </a:ext>
            </a:extLst>
          </p:cNvPr>
          <p:cNvCxnSpPr>
            <a:cxnSpLocks/>
          </p:cNvCxnSpPr>
          <p:nvPr/>
        </p:nvCxnSpPr>
        <p:spPr>
          <a:xfrm flipH="1" flipV="1">
            <a:off x="3863716" y="2906136"/>
            <a:ext cx="5815" cy="37580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08486F07-AF8E-4D71-B14C-9A0D6D3BE712}"/>
              </a:ext>
            </a:extLst>
          </p:cNvPr>
          <p:cNvCxnSpPr>
            <a:cxnSpLocks/>
          </p:cNvCxnSpPr>
          <p:nvPr/>
        </p:nvCxnSpPr>
        <p:spPr>
          <a:xfrm>
            <a:off x="5802216" y="1960069"/>
            <a:ext cx="0" cy="23986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8E900AC6-1764-45F8-B6D4-32490F79F290}"/>
              </a:ext>
            </a:extLst>
          </p:cNvPr>
          <p:cNvCxnSpPr>
            <a:cxnSpLocks/>
          </p:cNvCxnSpPr>
          <p:nvPr/>
        </p:nvCxnSpPr>
        <p:spPr>
          <a:xfrm flipH="1">
            <a:off x="8189881" y="2383829"/>
            <a:ext cx="217342" cy="28280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CFFCA260-7996-4226-B71E-52D8A8E06118}"/>
              </a:ext>
            </a:extLst>
          </p:cNvPr>
          <p:cNvSpPr txBox="1"/>
          <p:nvPr/>
        </p:nvSpPr>
        <p:spPr>
          <a:xfrm>
            <a:off x="4183608" y="1541552"/>
            <a:ext cx="1110569" cy="253916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Pipette nozzle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1582EFF-39E9-488B-B7DA-DB62F8767185}"/>
              </a:ext>
            </a:extLst>
          </p:cNvPr>
          <p:cNvSpPr txBox="1"/>
          <p:nvPr/>
        </p:nvSpPr>
        <p:spPr>
          <a:xfrm>
            <a:off x="3322336" y="3245892"/>
            <a:ext cx="1110569" cy="415498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Bare solar glass with resist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2D7C85B-2AE3-485E-AB6B-42061B0A6B6B}"/>
              </a:ext>
            </a:extLst>
          </p:cNvPr>
          <p:cNvSpPr txBox="1"/>
          <p:nvPr/>
        </p:nvSpPr>
        <p:spPr>
          <a:xfrm>
            <a:off x="5207923" y="1573811"/>
            <a:ext cx="1213967" cy="415498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Nanopatterning rollers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A59EBF2-5647-43D1-8557-C546EAF93987}"/>
              </a:ext>
            </a:extLst>
          </p:cNvPr>
          <p:cNvSpPr txBox="1"/>
          <p:nvPr/>
        </p:nvSpPr>
        <p:spPr>
          <a:xfrm>
            <a:off x="6673450" y="1914088"/>
            <a:ext cx="1301666" cy="415498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en-US" sz="1050" dirty="0"/>
              <a:t>UV and/or thermal curing device</a:t>
            </a:r>
          </a:p>
        </p:txBody>
      </p: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C1AE9450-F65A-482C-898A-9F4403F36A02}"/>
              </a:ext>
            </a:extLst>
          </p:cNvPr>
          <p:cNvCxnSpPr>
            <a:cxnSpLocks/>
          </p:cNvCxnSpPr>
          <p:nvPr/>
        </p:nvCxnSpPr>
        <p:spPr>
          <a:xfrm flipH="1">
            <a:off x="7395766" y="2280033"/>
            <a:ext cx="3639" cy="33260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3B8DBA4E-834A-4B4A-8E5B-7253B8287940}"/>
              </a:ext>
            </a:extLst>
          </p:cNvPr>
          <p:cNvSpPr txBox="1"/>
          <p:nvPr/>
        </p:nvSpPr>
        <p:spPr>
          <a:xfrm>
            <a:off x="5442183" y="3368598"/>
            <a:ext cx="775022" cy="253916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Roller dies</a:t>
            </a:r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0197C139-7DBE-4D44-AA95-D30636594C41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1776" b="430"/>
          <a:stretch/>
        </p:blipFill>
        <p:spPr>
          <a:xfrm>
            <a:off x="3621870" y="4153573"/>
            <a:ext cx="1818542" cy="1480813"/>
          </a:xfrm>
          <a:prstGeom prst="rect">
            <a:avLst/>
          </a:prstGeom>
          <a:ln w="12700">
            <a:solidFill>
              <a:srgbClr val="002060"/>
            </a:solidFill>
          </a:ln>
        </p:spPr>
      </p:pic>
      <p:grpSp>
        <p:nvGrpSpPr>
          <p:cNvPr id="72" name="Group 71">
            <a:extLst>
              <a:ext uri="{FF2B5EF4-FFF2-40B4-BE49-F238E27FC236}">
                <a16:creationId xmlns:a16="http://schemas.microsoft.com/office/drawing/2014/main" id="{26AF4311-8572-49CD-B01C-51F352CD08B9}"/>
              </a:ext>
            </a:extLst>
          </p:cNvPr>
          <p:cNvGrpSpPr/>
          <p:nvPr/>
        </p:nvGrpSpPr>
        <p:grpSpPr>
          <a:xfrm>
            <a:off x="4441023" y="2711305"/>
            <a:ext cx="1816026" cy="717695"/>
            <a:chOff x="4441023" y="2711305"/>
            <a:chExt cx="1800719" cy="657293"/>
          </a:xfrm>
        </p:grpSpPr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77F1745C-7EA4-493D-ADE9-6E6FCB4B4BE4}"/>
                </a:ext>
              </a:extLst>
            </p:cNvPr>
            <p:cNvCxnSpPr>
              <a:cxnSpLocks/>
              <a:stCxn id="79" idx="0"/>
            </p:cNvCxnSpPr>
            <p:nvPr/>
          </p:nvCxnSpPr>
          <p:spPr>
            <a:xfrm flipH="1" flipV="1">
              <a:off x="5417646" y="2711306"/>
              <a:ext cx="412048" cy="657292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9A5924B9-0BD7-4FE4-B21C-D0D282C1F6B8}"/>
                </a:ext>
              </a:extLst>
            </p:cNvPr>
            <p:cNvCxnSpPr>
              <a:cxnSpLocks/>
              <a:stCxn id="79" idx="0"/>
            </p:cNvCxnSpPr>
            <p:nvPr/>
          </p:nvCxnSpPr>
          <p:spPr>
            <a:xfrm flipV="1">
              <a:off x="5829694" y="3121627"/>
              <a:ext cx="412048" cy="246971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5" name="Straight Arrow Connector 74">
              <a:extLst>
                <a:ext uri="{FF2B5EF4-FFF2-40B4-BE49-F238E27FC236}">
                  <a16:creationId xmlns:a16="http://schemas.microsoft.com/office/drawing/2014/main" id="{EF7E8E92-B41A-4086-BBAC-36F4186BFB6E}"/>
                </a:ext>
              </a:extLst>
            </p:cNvPr>
            <p:cNvCxnSpPr>
              <a:cxnSpLocks/>
              <a:stCxn id="79" idx="0"/>
            </p:cNvCxnSpPr>
            <p:nvPr/>
          </p:nvCxnSpPr>
          <p:spPr>
            <a:xfrm flipH="1" flipV="1">
              <a:off x="4441023" y="3146230"/>
              <a:ext cx="1388671" cy="22236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D9774558-6DCC-4E45-85B7-58F10643667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0839" y="4459102"/>
            <a:ext cx="2352083" cy="1539996"/>
          </a:xfrm>
          <a:prstGeom prst="rect">
            <a:avLst/>
          </a:prstGeom>
          <a:ln w="19050">
            <a:solidFill>
              <a:srgbClr val="002060"/>
            </a:solidFill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1E03153-4D64-47F0-8752-A9C03B70435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08571" y="1631041"/>
            <a:ext cx="997305" cy="695091"/>
          </a:xfrm>
          <a:prstGeom prst="rect">
            <a:avLst/>
          </a:prstGeom>
          <a:ln w="127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735158900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1897</TotalTime>
  <Words>191</Words>
  <Application>Microsoft Macintosh PowerPoint</Application>
  <PresentationFormat>On-screen Show (4:3)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Courier New</vt:lpstr>
      <vt:lpstr>Gill Sans MT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Durable Antireflective, Anti-Soiling, and Self-Cleaning Glass for Solar Modules Leu / University of Pittsburgh</dc:title>
  <dc:creator>Haghanifar, Sajad</dc:creator>
  <cp:lastModifiedBy>Leu, Paul W</cp:lastModifiedBy>
  <cp:revision>158</cp:revision>
  <dcterms:created xsi:type="dcterms:W3CDTF">2018-09-26T13:10:12Z</dcterms:created>
  <dcterms:modified xsi:type="dcterms:W3CDTF">2019-07-16T00:58:03Z</dcterms:modified>
</cp:coreProperties>
</file>