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9144000" cy="6858000" type="screen4x3"/>
  <p:notesSz cx="6934200" cy="9220200"/>
  <p:custDataLst>
    <p:tags r:id="rId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A9CF"/>
    <a:srgbClr val="6600FF"/>
    <a:srgbClr val="FF3300"/>
    <a:srgbClr val="009999"/>
    <a:srgbClr val="FF6633"/>
    <a:srgbClr val="F8F8F8"/>
    <a:srgbClr val="FFFF99"/>
    <a:srgbClr val="988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6" d="100"/>
          <a:sy n="96" d="100"/>
        </p:scale>
        <p:origin x="-627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-1950" y="-90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xmlns="" id="{6E83E132-B3F2-4F65-AE76-4FFF0F5675C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xmlns="" id="{31AA65E5-EF93-465E-9E3C-67396C2AF30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xmlns="" id="{F26E0196-C736-4582-8306-709EE16CEF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xmlns="" id="{D568E4C5-327F-47A3-9126-1B89E7A6504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kumimoji="1" sz="1200">
                <a:latin typeface="Arial Black" panose="020B0A04020102020204" pitchFamily="34" charset="0"/>
              </a:defRPr>
            </a:lvl1pPr>
          </a:lstStyle>
          <a:p>
            <a:fld id="{D9BEC05E-BFAF-4310-AC41-ADBFA8DC75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05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648F50D6-C327-4347-8681-2173E16A21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ctr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688B230D-23F2-4C0E-90ED-4321643921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309" tIns="46154" rIns="92309" bIns="46154" numCol="1" anchor="ctr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3AADF973-B4B0-4FB7-A886-0312AAF6A17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31B228DE-6798-42DD-9EDB-0642D33849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79913"/>
            <a:ext cx="5086350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56A8154D-1589-4335-9FF4-AE1BF06B972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5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xmlns="" id="{5E8C972D-7FD8-41FE-9EF7-028C277C57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59825"/>
            <a:ext cx="30051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Arial Black" panose="020B0A04020102020204" pitchFamily="34" charset="0"/>
              </a:defRPr>
            </a:lvl1pPr>
          </a:lstStyle>
          <a:p>
            <a:fld id="{32D83F28-F387-4D2E-B1FE-6B124E4083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5280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8" name="Rectangle 16">
            <a:extLst>
              <a:ext uri="{FF2B5EF4-FFF2-40B4-BE49-F238E27FC236}">
                <a16:creationId xmlns:a16="http://schemas.microsoft.com/office/drawing/2014/main" xmlns="" id="{459BA9EC-3FF7-44EC-9EA0-C147CACE55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0129" name="Rectangle 17">
            <a:extLst>
              <a:ext uri="{FF2B5EF4-FFF2-40B4-BE49-F238E27FC236}">
                <a16:creationId xmlns:a16="http://schemas.microsoft.com/office/drawing/2014/main" xmlns="" id="{7E2D33F3-893B-49A4-B076-69695C7836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0130" name="Rectangle 18">
            <a:extLst>
              <a:ext uri="{FF2B5EF4-FFF2-40B4-BE49-F238E27FC236}">
                <a16:creationId xmlns:a16="http://schemas.microsoft.com/office/drawing/2014/main" xmlns="" id="{022D4BDE-31EB-4B1F-8D30-024678CD03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757A297-25DA-4E2C-BAB7-44199D986FB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90131" name="Rectangle 19">
            <a:extLst>
              <a:ext uri="{FF2B5EF4-FFF2-40B4-BE49-F238E27FC236}">
                <a16:creationId xmlns:a16="http://schemas.microsoft.com/office/drawing/2014/main" xmlns="" id="{6F5157CF-E0F7-4CB3-AE59-EE4C24318F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828800"/>
            <a:ext cx="6019800" cy="22098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US" altLang="en-US" noProof="0"/>
          </a:p>
        </p:txBody>
      </p:sp>
      <p:sp>
        <p:nvSpPr>
          <p:cNvPr id="90132" name="Rectangle 20">
            <a:extLst>
              <a:ext uri="{FF2B5EF4-FFF2-40B4-BE49-F238E27FC236}">
                <a16:creationId xmlns:a16="http://schemas.microsoft.com/office/drawing/2014/main" xmlns="" id="{B7D7F944-7CBF-4764-A0A3-FF71EB19D1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4267200"/>
            <a:ext cx="6019800" cy="1752600"/>
          </a:xfr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US" altLang="en-US" noProof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1621B012-E485-4432-8E92-06B6CD129C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9235" y="280386"/>
            <a:ext cx="2457450" cy="4914900"/>
          </a:xfrm>
          <a:prstGeom prst="rect">
            <a:avLst/>
          </a:prstGeom>
        </p:spPr>
      </p:pic>
      <p:sp>
        <p:nvSpPr>
          <p:cNvPr id="8" name="Teardrop 7">
            <a:extLst>
              <a:ext uri="{FF2B5EF4-FFF2-40B4-BE49-F238E27FC236}">
                <a16:creationId xmlns:a16="http://schemas.microsoft.com/office/drawing/2014/main" xmlns="" id="{19924C14-3A19-42CC-8D8F-E22AE16D2054}"/>
              </a:ext>
            </a:extLst>
          </p:cNvPr>
          <p:cNvSpPr/>
          <p:nvPr userDrawn="1"/>
        </p:nvSpPr>
        <p:spPr bwMode="auto">
          <a:xfrm>
            <a:off x="7620000" y="304800"/>
            <a:ext cx="1295400" cy="1295400"/>
          </a:xfrm>
          <a:prstGeom prst="teardrop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Your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Logo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Here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6629400" cy="13716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9E347F-5AE7-459C-804A-A76B42529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28600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52F76818-4AA3-44E9-9AAD-3077275B33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4813699"/>
            <a:ext cx="3943165" cy="176391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600" b="0" i="0" smtClean="0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4B0DB3A8-1CB9-4CE2-808B-6818C788C6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634" y="4819356"/>
            <a:ext cx="3943165" cy="1752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culpa qui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1F6C714-A295-4B23-B6EB-44DBA647EA79}"/>
              </a:ext>
            </a:extLst>
          </p:cNvPr>
          <p:cNvSpPr/>
          <p:nvPr userDrawn="1"/>
        </p:nvSpPr>
        <p:spPr bwMode="auto">
          <a:xfrm>
            <a:off x="-19235" y="6653815"/>
            <a:ext cx="1162235" cy="20418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048055A-F52F-4DF7-8485-ADA40EC93657}"/>
              </a:ext>
            </a:extLst>
          </p:cNvPr>
          <p:cNvSpPr/>
          <p:nvPr userDrawn="1"/>
        </p:nvSpPr>
        <p:spPr bwMode="auto">
          <a:xfrm>
            <a:off x="1143000" y="6653814"/>
            <a:ext cx="1162235" cy="204186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7D68D3C-504C-4110-BC13-B5E8D9E94CE9}"/>
              </a:ext>
            </a:extLst>
          </p:cNvPr>
          <p:cNvSpPr/>
          <p:nvPr userDrawn="1"/>
        </p:nvSpPr>
        <p:spPr bwMode="auto">
          <a:xfrm>
            <a:off x="2305235" y="6655200"/>
            <a:ext cx="1162235" cy="20418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75407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646826C-ABAD-429F-A9E4-43394DFC67BF}"/>
              </a:ext>
            </a:extLst>
          </p:cNvPr>
          <p:cNvSpPr/>
          <p:nvPr userDrawn="1"/>
        </p:nvSpPr>
        <p:spPr bwMode="auto">
          <a:xfrm>
            <a:off x="-19235" y="6653815"/>
            <a:ext cx="1162235" cy="204186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D8D4AEC-4B43-46E5-8AE8-C3C62F20AE55}"/>
              </a:ext>
            </a:extLst>
          </p:cNvPr>
          <p:cNvSpPr/>
          <p:nvPr userDrawn="1"/>
        </p:nvSpPr>
        <p:spPr bwMode="auto">
          <a:xfrm>
            <a:off x="1143000" y="6653814"/>
            <a:ext cx="1162235" cy="204186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1621B012-E485-4432-8E92-06B6CD129C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9235" y="280386"/>
            <a:ext cx="2457450" cy="4914900"/>
          </a:xfrm>
          <a:prstGeom prst="rect">
            <a:avLst/>
          </a:prstGeom>
        </p:spPr>
      </p:pic>
      <p:sp>
        <p:nvSpPr>
          <p:cNvPr id="8" name="Teardrop 7">
            <a:extLst>
              <a:ext uri="{FF2B5EF4-FFF2-40B4-BE49-F238E27FC236}">
                <a16:creationId xmlns:a16="http://schemas.microsoft.com/office/drawing/2014/main" xmlns="" id="{19924C14-3A19-42CC-8D8F-E22AE16D2054}"/>
              </a:ext>
            </a:extLst>
          </p:cNvPr>
          <p:cNvSpPr/>
          <p:nvPr userDrawn="1"/>
        </p:nvSpPr>
        <p:spPr bwMode="auto">
          <a:xfrm>
            <a:off x="7620000" y="304800"/>
            <a:ext cx="1295400" cy="1295400"/>
          </a:xfrm>
          <a:prstGeom prst="teardrop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Your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Logo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Here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05B098-0BE0-4768-B80D-04A94ADA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6629400" cy="13716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9E347F-5AE7-459C-804A-A76B42529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28600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742950" indent="-28575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D81BB34-969D-4DC0-B614-111CD0D33B9E}"/>
              </a:ext>
            </a:extLst>
          </p:cNvPr>
          <p:cNvSpPr/>
          <p:nvPr userDrawn="1"/>
        </p:nvSpPr>
        <p:spPr bwMode="auto">
          <a:xfrm>
            <a:off x="2305235" y="6655200"/>
            <a:ext cx="1162235" cy="204186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xmlns="" id="{68240067-A805-4863-8922-F1ECCD755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4843770"/>
            <a:ext cx="3943165" cy="176391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600" b="0" i="0" smtClean="0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dolore magna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US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xmlns="" id="{34370B67-26C4-4736-AE21-DAC5BB7846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634" y="4849427"/>
            <a:ext cx="3943165" cy="175260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irure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reprehenderit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cillum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pariatur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Excepteur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occaecat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cupidatat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proident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culpa qui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officia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deserunt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26121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882419-55CF-4F65-871F-4636BC6E6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7A3A8E-0C10-47D9-A259-FEB1BC54B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3C5B3ED-AA7B-43FD-918F-88BC8846D4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44508FF-CE70-41B5-8350-AD21D0D192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9C6344-3052-44C1-9017-6FC98665925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8E8996F7-1EF6-4D60-9922-0F5705885D3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76443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714F50-94D9-4770-88FD-290F3206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C22503-8C79-4C95-AF4B-5E91AB1FA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4ECBD3-B377-444F-8DF4-300CB6A81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443AC2-9AD3-45DC-A27D-E71BFCB72B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161B1C-0D65-4516-A592-7F77EEF15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8529B3-D109-4045-8674-05A0BCB6F47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F6D0EDD-0544-4C4B-94A4-3E483E114BD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5723716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50C591-EA90-4B57-9921-74EF6448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E43DB3-6696-4FD4-BAA5-1EFE33E1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BDCCA28-11D6-44BD-A537-D7499A43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8AC5B57-6AC6-4CC6-AC87-4E05B6328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3D0D7A7-D4C4-4C5F-88FF-E7B998717B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C53355ED-EDFE-4CCE-9320-4DE6B9F220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125A962-6AD7-4D90-81A0-D66027D7A8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E7979A-3B8C-4A9C-9E48-FBBF8362662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xmlns="" id="{F1A0AE07-717B-48B1-B906-2A8B44531E8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D1366E5-0251-4915-BA44-7536B376918E}"/>
              </a:ext>
            </a:extLst>
          </p:cNvPr>
          <p:cNvSpPr/>
          <p:nvPr userDrawn="1"/>
        </p:nvSpPr>
        <p:spPr bwMode="auto">
          <a:xfrm>
            <a:off x="-19235" y="6705601"/>
            <a:ext cx="1162235" cy="15239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18A068F-2C0D-4C0E-AB49-924CC7899F58}"/>
              </a:ext>
            </a:extLst>
          </p:cNvPr>
          <p:cNvSpPr/>
          <p:nvPr userDrawn="1"/>
        </p:nvSpPr>
        <p:spPr bwMode="auto">
          <a:xfrm>
            <a:off x="1143000" y="6705600"/>
            <a:ext cx="1162235" cy="152399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xmlns="" id="{F759BD81-AEBA-44D0-9D9F-36C2611884C1}"/>
              </a:ext>
            </a:extLst>
          </p:cNvPr>
          <p:cNvSpPr/>
          <p:nvPr userDrawn="1"/>
        </p:nvSpPr>
        <p:spPr bwMode="auto">
          <a:xfrm>
            <a:off x="7620000" y="304800"/>
            <a:ext cx="1295400" cy="1295400"/>
          </a:xfrm>
          <a:prstGeom prst="teardrop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Your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Logo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Here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FE82049-6938-432B-9810-A161723A712B}"/>
              </a:ext>
            </a:extLst>
          </p:cNvPr>
          <p:cNvSpPr/>
          <p:nvPr userDrawn="1"/>
        </p:nvSpPr>
        <p:spPr bwMode="auto">
          <a:xfrm>
            <a:off x="2305235" y="6706986"/>
            <a:ext cx="1162235" cy="15239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239962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690C49-125F-42A5-AE43-6D9FD74ED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7C073F6-DCFF-448F-B0EF-F92E8FAB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27E47F1-7E15-4CC6-B707-DE6E53CE5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761A08-01FA-414B-AF34-7CBBE177D9A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7B42D0-67DF-492A-AA4F-8C7BF4FFC1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17615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7ACD0EE-DDB9-4CC4-86C3-26B77087A8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DCF8D65-5DE3-41F0-8EB5-0FBAE7F70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4509E2-2EA7-4CCF-BFE3-9B166712C5C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D8A8FA-1F9D-4D5D-B546-0624AFD9AF2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07407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7523F5-3B59-493C-B25F-2A1DE8BD9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C6672A-7F8A-4C88-AF06-4AED42E43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6C8A1D-18C5-49D9-9BAB-695EE51FC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1DCEA0-F33E-4A89-B1D8-7E6A90D302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320F60-2013-477D-AF97-BEADC5E11C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59A777-624F-47A9-880B-D8E9EAD0858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FDA6F6-2B1F-4307-B595-082A72A73FB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03735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EC586-A1D5-4C3B-BE26-20761FDC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A6B53CA-F53C-40EA-BC17-266A30AEF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87551E-511C-407A-A2F6-B1AE6FDB7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B3225F-0677-4CF0-A32F-39D0634D40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E37EF7-3E8A-412A-8BC1-452D31373C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F5CDA0-80DA-48D8-B4CB-109B8CD7869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8E43ECD-AC47-4E45-A11D-38DE5D1ACC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59846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A7DE33-B6DE-4BE3-B28B-95A922CEB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4F2395D-B9E7-4237-85C2-701B611A6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A37D1A6-BAEA-4403-A272-792C6740E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5C0ECCB-4264-478A-AF38-F0A46F6E23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245EC0-5CDC-4F83-ABFB-A17F42046F0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5FC1C62D-4E58-4618-9563-C4438A5901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448635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D58753B-99DA-436C-AB96-DD1961E1A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BD7D15C-3743-45AE-B863-C9E7FBADA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6D8A774-C331-4742-8FB2-F66D4B2850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DDEF4D4-A463-46E2-AF2E-EF1E07D479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0F1A974-5EB8-46E3-AD55-FFDCE36963E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83D27681-BAF2-4B60-9F0F-72D33278FF5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45325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E1E96C-F6DF-4731-88DC-6E6C4E58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7FAEA6-2592-4044-A21C-EE5B246ACE9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49969040-9B7C-4B71-A5BF-18124F9308F0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D2A335-7058-4941-8FB9-28C6321934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EFFA89-884B-44D0-B1BC-036AB698C2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1FA0DF1-69A4-49BC-8004-2A306D22542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1605A53-3FE8-4110-9E5C-611387E1C91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633076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B4CDA6-23F8-42FE-B4F6-FB24C9832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F53EB612-0C5F-48CD-8BC9-5F4539A5EB53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7F0E4D-E31D-4D62-B25E-C460B239F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60BDE4-4831-4AFD-8D57-E83EF055AE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FF4072-9C78-4530-9205-4BA8B3FDD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7E8BFF1-E06B-44F8-B74E-0941AEA927A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E7FF144-7403-436C-82A1-4CB946997DD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9308404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1AB14-A4E4-4290-9684-FED1A4A4A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5F094F-43E4-4630-9477-B970A23BE44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22F5E28-B3D9-4A44-A4EB-D811DCAFF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7A427F-8CCD-47E5-8EF6-52D4511923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9DD0C6-B2C8-446A-9A34-4B31E2497D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0A26CE2-9548-48BB-BFD6-B9FA4A2E655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19D0981-1A60-4AA3-A5EC-C875F6FBF16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767415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47EF5E23-6BB6-4BBF-8E18-E47082EE4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9235" y="280386"/>
            <a:ext cx="2457450" cy="4914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3B2CF3-F264-4A89-9875-703A9CECD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45DC83-8417-4BE3-89D5-729D281B5AF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7B1DCCB-D9A0-4721-831F-292A4BBCD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803563-C664-4027-AE9A-3959C4F07E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5A71D2-38A3-4DA6-A99D-CB5C480CCF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6577E7E-26B3-4112-A923-A16012F7B1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1DAB1E9-425F-471E-94ED-C8D8470AC34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02611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xmlns="" id="{EC692341-3FBB-4D72-8D7A-99C53C0CC8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xmlns="" id="{EA30F629-9CEF-4795-A3C2-A5CAA3DCFC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215D999-F182-4F4F-ABA0-94A96553E2C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9102" name="Rectangle 14">
            <a:extLst>
              <a:ext uri="{FF2B5EF4-FFF2-40B4-BE49-F238E27FC236}">
                <a16:creationId xmlns:a16="http://schemas.microsoft.com/office/drawing/2014/main" xmlns="" id="{4B7B9951-3701-4354-B91C-253E5761B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89103" name="Rectangle 15">
            <a:extLst>
              <a:ext uri="{FF2B5EF4-FFF2-40B4-BE49-F238E27FC236}">
                <a16:creationId xmlns:a16="http://schemas.microsoft.com/office/drawing/2014/main" xmlns="" id="{B9BE8716-491D-419F-AF72-149E614B3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89104" name="Rectangle 16">
            <a:extLst>
              <a:ext uri="{FF2B5EF4-FFF2-40B4-BE49-F238E27FC236}">
                <a16:creationId xmlns:a16="http://schemas.microsoft.com/office/drawing/2014/main" xmlns="" id="{79BE2190-CBBA-4903-A1E0-C6985C4AB8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84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5000"/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6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7328269" y="145845"/>
            <a:ext cx="1694732" cy="145050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 bwMode="auto">
          <a:xfrm>
            <a:off x="4658478" y="1512651"/>
            <a:ext cx="4343400" cy="4953000"/>
          </a:xfrm>
          <a:prstGeom prst="roundRect">
            <a:avLst/>
          </a:prstGeom>
          <a:solidFill>
            <a:srgbClr val="B1A9C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206735" y="1462230"/>
            <a:ext cx="4343400" cy="49530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08" y="153341"/>
            <a:ext cx="1702721" cy="104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30500" y="1696567"/>
            <a:ext cx="3584300" cy="4388361"/>
            <a:chOff x="5029200" y="1503968"/>
            <a:chExt cx="4114800" cy="5048559"/>
          </a:xfrm>
        </p:grpSpPr>
        <p:grpSp>
          <p:nvGrpSpPr>
            <p:cNvPr id="50215" name="Group 50214"/>
            <p:cNvGrpSpPr/>
            <p:nvPr/>
          </p:nvGrpSpPr>
          <p:grpSpPr>
            <a:xfrm>
              <a:off x="6019800" y="2971801"/>
              <a:ext cx="2795625" cy="665866"/>
              <a:chOff x="6019800" y="2971801"/>
              <a:chExt cx="2795625" cy="665866"/>
            </a:xfrm>
          </p:grpSpPr>
          <p:pic>
            <p:nvPicPr>
              <p:cNvPr id="1038" name="Picture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6064" y="3232665"/>
                <a:ext cx="254499" cy="405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067581" y="2880729"/>
                <a:ext cx="595376" cy="900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205" name="Rounded Rectangle 50204"/>
              <p:cNvSpPr/>
              <p:nvPr/>
            </p:nvSpPr>
            <p:spPr bwMode="auto">
              <a:xfrm>
                <a:off x="6019800" y="2971801"/>
                <a:ext cx="1066800" cy="617252"/>
              </a:xfrm>
              <a:prstGeom prst="round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4">
                    <a:lumMod val="60000"/>
                    <a:lumOff val="40000"/>
                    <a:alpha val="60000"/>
                  </a:schemeClr>
                </a:glow>
              </a:effectLst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206" name="Rectangle 50205"/>
              <p:cNvSpPr/>
              <p:nvPr/>
            </p:nvSpPr>
            <p:spPr>
              <a:xfrm>
                <a:off x="6019800" y="3169050"/>
                <a:ext cx="1074333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400" b="1" cap="none" spc="0" dirty="0" smtClean="0">
                    <a:ln w="11430"/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µInverter</a:t>
                </a:r>
                <a:r>
                  <a:rPr lang="en-US" sz="1200" b="1" cap="none" spc="0" dirty="0" smtClean="0">
                    <a:ln w="11430"/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 1</a:t>
                </a:r>
                <a:endParaRPr lang="en-US" sz="1200" b="1" cap="none" spc="0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  <p:cxnSp>
            <p:nvCxnSpPr>
              <p:cNvPr id="50210" name="Straight Arrow Connector 50209"/>
              <p:cNvCxnSpPr/>
              <p:nvPr/>
            </p:nvCxnSpPr>
            <p:spPr bwMode="auto">
              <a:xfrm flipH="1">
                <a:off x="7094133" y="3108856"/>
                <a:ext cx="808268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  <a:extLst/>
            </p:spPr>
          </p:cxnSp>
          <p:cxnSp>
            <p:nvCxnSpPr>
              <p:cNvPr id="50213" name="Straight Arrow Connector 50212"/>
              <p:cNvCxnSpPr>
                <a:endCxn id="1038" idx="1"/>
              </p:cNvCxnSpPr>
              <p:nvPr/>
            </p:nvCxnSpPr>
            <p:spPr bwMode="auto">
              <a:xfrm>
                <a:off x="7086600" y="3421888"/>
                <a:ext cx="359464" cy="1327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  <a:extLst/>
            </p:spPr>
          </p:cxnSp>
        </p:grpSp>
        <p:pic>
          <p:nvPicPr>
            <p:cNvPr id="134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642" y="5637655"/>
              <a:ext cx="1993358" cy="914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9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6064" y="4147064"/>
              <a:ext cx="254499" cy="405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067581" y="3795128"/>
              <a:ext cx="595376" cy="900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1" name="Rounded Rectangle 140"/>
            <p:cNvSpPr/>
            <p:nvPr/>
          </p:nvSpPr>
          <p:spPr bwMode="auto">
            <a:xfrm>
              <a:off x="6019800" y="3886200"/>
              <a:ext cx="1066800" cy="61725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4">
                  <a:lumMod val="60000"/>
                  <a:lumOff val="40000"/>
                  <a:alpha val="60000"/>
                </a:schemeClr>
              </a:glo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6019800" y="4083449"/>
              <a:ext cx="107433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400" b="1" cap="none" spc="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µInverter</a:t>
              </a:r>
              <a:r>
                <a:rPr lang="en-US" sz="1200" b="1" cap="none" spc="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 2</a:t>
              </a:r>
              <a:endParaRPr lang="en-US" sz="12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cxnSp>
          <p:nvCxnSpPr>
            <p:cNvPr id="143" name="Straight Arrow Connector 142"/>
            <p:cNvCxnSpPr/>
            <p:nvPr/>
          </p:nvCxnSpPr>
          <p:spPr bwMode="auto">
            <a:xfrm flipH="1">
              <a:off x="7094133" y="4023255"/>
              <a:ext cx="808268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cxnSp>
          <p:nvCxnSpPr>
            <p:cNvPr id="144" name="Straight Arrow Connector 143"/>
            <p:cNvCxnSpPr>
              <a:endCxn id="139" idx="1"/>
            </p:cNvCxnSpPr>
            <p:nvPr/>
          </p:nvCxnSpPr>
          <p:spPr bwMode="auto">
            <a:xfrm>
              <a:off x="7086600" y="4336287"/>
              <a:ext cx="359464" cy="1327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grpSp>
          <p:nvGrpSpPr>
            <p:cNvPr id="145" name="Group 144"/>
            <p:cNvGrpSpPr/>
            <p:nvPr/>
          </p:nvGrpSpPr>
          <p:grpSpPr>
            <a:xfrm>
              <a:off x="6001035" y="4749273"/>
              <a:ext cx="2800434" cy="665866"/>
              <a:chOff x="6014991" y="2971801"/>
              <a:chExt cx="2800434" cy="665866"/>
            </a:xfrm>
          </p:grpSpPr>
          <p:pic>
            <p:nvPicPr>
              <p:cNvPr id="146" name="Picture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6064" y="3232665"/>
                <a:ext cx="254499" cy="405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067581" y="2880729"/>
                <a:ext cx="595376" cy="900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" name="Rounded Rectangle 147"/>
              <p:cNvSpPr/>
              <p:nvPr/>
            </p:nvSpPr>
            <p:spPr bwMode="auto">
              <a:xfrm>
                <a:off x="6019800" y="2971801"/>
                <a:ext cx="1066800" cy="617252"/>
              </a:xfrm>
              <a:prstGeom prst="round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01600">
                  <a:schemeClr val="accent4">
                    <a:lumMod val="60000"/>
                    <a:lumOff val="40000"/>
                    <a:alpha val="60000"/>
                  </a:schemeClr>
                </a:glow>
              </a:effectLst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014991" y="3169050"/>
                <a:ext cx="108395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400" b="1" cap="none" spc="0" dirty="0" smtClean="0">
                    <a:ln w="11430"/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µInverter</a:t>
                </a:r>
                <a:r>
                  <a:rPr lang="en-US" sz="1200" b="1" cap="none" spc="0" dirty="0" smtClean="0">
                    <a:ln w="11430"/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 n</a:t>
                </a:r>
                <a:endParaRPr lang="en-US" sz="1200" b="1" cap="none" spc="0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  <p:cxnSp>
            <p:nvCxnSpPr>
              <p:cNvPr id="150" name="Straight Arrow Connector 149"/>
              <p:cNvCxnSpPr/>
              <p:nvPr/>
            </p:nvCxnSpPr>
            <p:spPr bwMode="auto">
              <a:xfrm flipH="1">
                <a:off x="7094133" y="3108856"/>
                <a:ext cx="808268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  <a:extLst/>
            </p:spPr>
          </p:cxnSp>
          <p:cxnSp>
            <p:nvCxnSpPr>
              <p:cNvPr id="151" name="Straight Arrow Connector 150"/>
              <p:cNvCxnSpPr>
                <a:endCxn id="146" idx="1"/>
              </p:cNvCxnSpPr>
              <p:nvPr/>
            </p:nvCxnSpPr>
            <p:spPr bwMode="auto">
              <a:xfrm>
                <a:off x="7086600" y="3421888"/>
                <a:ext cx="359464" cy="1327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dist="35921" dir="2700000" algn="ctr" rotWithShape="0">
                  <a:schemeClr val="bg2"/>
                </a:outerShdw>
              </a:effectLst>
              <a:extLst/>
            </p:spPr>
          </p:cxnSp>
        </p:grpSp>
        <p:cxnSp>
          <p:nvCxnSpPr>
            <p:cNvPr id="50217" name="Straight Connector 50216"/>
            <p:cNvCxnSpPr/>
            <p:nvPr/>
          </p:nvCxnSpPr>
          <p:spPr bwMode="auto">
            <a:xfrm flipV="1">
              <a:off x="5029200" y="2209800"/>
              <a:ext cx="0" cy="397858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cxnSp>
          <p:nvCxnSpPr>
            <p:cNvPr id="154" name="Straight Arrow Connector 153"/>
            <p:cNvCxnSpPr>
              <a:stCxn id="50205" idx="1"/>
            </p:cNvCxnSpPr>
            <p:nvPr/>
          </p:nvCxnSpPr>
          <p:spPr bwMode="auto">
            <a:xfrm flipH="1" flipV="1">
              <a:off x="5107928" y="3279432"/>
              <a:ext cx="911872" cy="99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cxnSp>
          <p:nvCxnSpPr>
            <p:cNvPr id="156" name="Straight Arrow Connector 155"/>
            <p:cNvCxnSpPr/>
            <p:nvPr/>
          </p:nvCxnSpPr>
          <p:spPr bwMode="auto">
            <a:xfrm flipH="1" flipV="1">
              <a:off x="5067236" y="5100410"/>
              <a:ext cx="911872" cy="99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cxnSp>
          <p:nvCxnSpPr>
            <p:cNvPr id="157" name="Straight Arrow Connector 156"/>
            <p:cNvCxnSpPr/>
            <p:nvPr/>
          </p:nvCxnSpPr>
          <p:spPr bwMode="auto">
            <a:xfrm flipH="1" flipV="1">
              <a:off x="5065579" y="4205941"/>
              <a:ext cx="911872" cy="99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cxnSp>
          <p:nvCxnSpPr>
            <p:cNvPr id="50222" name="Straight Arrow Connector 50221"/>
            <p:cNvCxnSpPr/>
            <p:nvPr/>
          </p:nvCxnSpPr>
          <p:spPr bwMode="auto">
            <a:xfrm>
              <a:off x="5029200" y="6188384"/>
              <a:ext cx="212144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pic>
          <p:nvPicPr>
            <p:cNvPr id="164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6628" y="2781331"/>
              <a:ext cx="574472" cy="387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6628" y="3753736"/>
              <a:ext cx="574472" cy="387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6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6628" y="4592002"/>
              <a:ext cx="574472" cy="387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" name="TextBox 167"/>
            <p:cNvSpPr txBox="1"/>
            <p:nvPr/>
          </p:nvSpPr>
          <p:spPr>
            <a:xfrm>
              <a:off x="6126364" y="5715000"/>
              <a:ext cx="7601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Loads </a:t>
              </a:r>
              <a:endParaRPr lang="en-US" sz="1400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971700" y="3639819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Panels</a:t>
              </a:r>
              <a:endParaRPr lang="en-US" sz="1400" b="1" dirty="0"/>
            </a:p>
          </p:txBody>
        </p:sp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514" y="3352800"/>
              <a:ext cx="287236" cy="30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2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246" y="4264527"/>
              <a:ext cx="287236" cy="30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3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437" y="5190275"/>
              <a:ext cx="287236" cy="30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4" name="Straight Arrow Connector 183"/>
            <p:cNvCxnSpPr/>
            <p:nvPr/>
          </p:nvCxnSpPr>
          <p:spPr bwMode="auto">
            <a:xfrm>
              <a:off x="5029200" y="2209800"/>
              <a:ext cx="220972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/>
          </p:spPr>
        </p:cxnSp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1452" y="1870145"/>
              <a:ext cx="364564" cy="662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28" name="Rounded Rectangle 50227"/>
            <p:cNvSpPr/>
            <p:nvPr/>
          </p:nvSpPr>
          <p:spPr bwMode="auto">
            <a:xfrm>
              <a:off x="7315200" y="3186406"/>
              <a:ext cx="457200" cy="2263770"/>
            </a:xfrm>
            <a:prstGeom prst="roundRect">
              <a:avLst/>
            </a:prstGeom>
            <a:noFill/>
            <a:ln w="9525" cap="flat" cmpd="sng" algn="ctr">
              <a:solidFill>
                <a:srgbClr val="6600FF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072644" y="2764007"/>
              <a:ext cx="3706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D</a:t>
              </a:r>
              <a:r>
                <a:rPr lang="en-US" sz="1000" b="1" dirty="0" smtClean="0"/>
                <a:t>C</a:t>
              </a:r>
              <a:endParaRPr lang="en-US" sz="1000" b="1" dirty="0"/>
            </a:p>
          </p:txBody>
        </p:sp>
        <p:pic>
          <p:nvPicPr>
            <p:cNvPr id="190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8172" y="1763214"/>
              <a:ext cx="574472" cy="387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1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1790" y="2357968"/>
              <a:ext cx="287236" cy="30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3" name="TextBox 192"/>
            <p:cNvSpPr txBox="1"/>
            <p:nvPr/>
          </p:nvSpPr>
          <p:spPr>
            <a:xfrm>
              <a:off x="5122546" y="1503968"/>
              <a:ext cx="13131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µGrid switch 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pic>
          <p:nvPicPr>
            <p:cNvPr id="194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76" y="1684461"/>
              <a:ext cx="1023192" cy="93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0" name="Group 79" descr="date, website, page number">
            <a:extLst>
              <a:ext uri="{FF2B5EF4-FFF2-40B4-BE49-F238E27FC236}">
                <a16:creationId xmlns:a16="http://schemas.microsoft.com/office/drawing/2014/main" xmlns="" id="{07A09D7D-B24A-42F2-BDDB-4AF6DCF8DCA8}"/>
              </a:ext>
            </a:extLst>
          </p:cNvPr>
          <p:cNvGrpSpPr/>
          <p:nvPr/>
        </p:nvGrpSpPr>
        <p:grpSpPr>
          <a:xfrm>
            <a:off x="3886200" y="6606209"/>
            <a:ext cx="4153269" cy="228600"/>
            <a:chOff x="4648200" y="6552527"/>
            <a:chExt cx="4153269" cy="228600"/>
          </a:xfrm>
        </p:grpSpPr>
        <p:sp>
          <p:nvSpPr>
            <p:cNvPr id="81" name="Rectangle 18">
              <a:extLst>
                <a:ext uri="{FF2B5EF4-FFF2-40B4-BE49-F238E27FC236}">
                  <a16:creationId xmlns:a16="http://schemas.microsoft.com/office/drawing/2014/main" xmlns="" id="{3D48C4F5-1F71-4FB8-9AE4-4785BD91B41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8305800" y="6552527"/>
              <a:ext cx="495669" cy="228600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r"/>
              <a:fld id="{2757A297-25DA-4E2C-BAB7-44199D986FBE}" type="slidenum">
                <a:rPr lang="en-US" altLang="en-US" sz="1200" smtClean="0">
                  <a:solidFill>
                    <a:schemeClr val="accent5"/>
                  </a:solidFill>
                  <a:latin typeface="+mj-lt"/>
                </a:rPr>
                <a:pPr algn="r"/>
                <a:t>1</a:t>
              </a:fld>
              <a:endParaRPr lang="en-US" altLang="en-US" sz="1200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82" name="Rectangle 18">
              <a:extLst>
                <a:ext uri="{FF2B5EF4-FFF2-40B4-BE49-F238E27FC236}">
                  <a16:creationId xmlns:a16="http://schemas.microsoft.com/office/drawing/2014/main" xmlns="" id="{3D44EE3E-4A1F-4CB7-91AA-349623770D8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648200" y="6552527"/>
              <a:ext cx="1185999" cy="227927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en-US" altLang="en-US" sz="1200" dirty="0" smtClean="0">
                  <a:solidFill>
                    <a:schemeClr val="accent5"/>
                  </a:solidFill>
                  <a:latin typeface="+mj-lt"/>
                </a:rPr>
                <a:t>07/01/2019</a:t>
              </a:r>
              <a:endParaRPr lang="en-US" altLang="en-US" sz="1200" dirty="0">
                <a:solidFill>
                  <a:schemeClr val="accent5"/>
                </a:solidFill>
                <a:latin typeface="+mj-lt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773594" y="2983279"/>
            <a:ext cx="42282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Higher Grid Resilience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Secured DER communication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Micro-grid capable  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Multi Port inverter (</a:t>
            </a:r>
            <a:r>
              <a:rPr lang="en-US" sz="900" b="1" dirty="0" smtClean="0"/>
              <a:t>Grid, Panel, Storage, Solar</a:t>
            </a:r>
            <a:r>
              <a:rPr lang="en-US" b="1" dirty="0" smtClean="0"/>
              <a:t>)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Easy upgrade to Storage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n-US" b="1" dirty="0" smtClean="0"/>
              <a:t>Flexible Design (</a:t>
            </a:r>
            <a:r>
              <a:rPr lang="en-US" sz="900" b="1" dirty="0" smtClean="0"/>
              <a:t>Distributed Storage, One inverter for multiple panels)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21" y="1828047"/>
            <a:ext cx="1095629" cy="113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2">
            <a:extLst>
              <a:ext uri="{FF2B5EF4-FFF2-40B4-BE49-F238E27FC236}">
                <a16:creationId xmlns:a16="http://schemas.microsoft.com/office/drawing/2014/main" xmlns="" id="{36A902FC-88F5-48AD-90BF-F4E796FA5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0"/>
            <a:ext cx="6629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 grid Ready, Storage Enabled,</a:t>
            </a:r>
            <a:r>
              <a:rPr lang="en-US" alt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secured Microinverter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9304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Grant_proposal_presentation">
  <a:themeElements>
    <a:clrScheme name="Custom 33">
      <a:dk1>
        <a:sysClr val="windowText" lastClr="000000"/>
      </a:dk1>
      <a:lt1>
        <a:sysClr val="window" lastClr="FFFFFF"/>
      </a:lt1>
      <a:dk2>
        <a:srgbClr val="304157"/>
      </a:dk2>
      <a:lt2>
        <a:srgbClr val="E7E6E6"/>
      </a:lt2>
      <a:accent1>
        <a:srgbClr val="197883"/>
      </a:accent1>
      <a:accent2>
        <a:srgbClr val="C4600E"/>
      </a:accent2>
      <a:accent3>
        <a:srgbClr val="EF4755"/>
      </a:accent3>
      <a:accent4>
        <a:srgbClr val="FFC000"/>
      </a:accent4>
      <a:accent5>
        <a:srgbClr val="176795"/>
      </a:accent5>
      <a:accent6>
        <a:srgbClr val="C2DBDC"/>
      </a:accent6>
      <a:hlink>
        <a:srgbClr val="F78F2F"/>
      </a:hlink>
      <a:folHlink>
        <a:srgbClr val="F78F2F"/>
      </a:folHlink>
    </a:clrScheme>
    <a:fontScheme name="Custom 3">
      <a:majorFont>
        <a:latin typeface="Franklin Gothic Heavy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esentation1" id="{5252C8C8-18F8-451E-ABCD-26ED8A4A5C27}" vid="{272DE5B7-E3AA-45A1-B58A-22FF537EE4E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Grant_proposal_presentation</Template>
  <TotalTime>549</TotalTime>
  <Words>59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Grant_proposal_presentation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 Proposal  for Project Name</dc:title>
  <dc:creator>Shrikant</dc:creator>
  <cp:lastModifiedBy>Shrikant</cp:lastModifiedBy>
  <cp:revision>21</cp:revision>
  <cp:lastPrinted>1601-01-01T00:00:00Z</cp:lastPrinted>
  <dcterms:created xsi:type="dcterms:W3CDTF">2019-07-07T21:07:57Z</dcterms:created>
  <dcterms:modified xsi:type="dcterms:W3CDTF">2019-07-16T00:26:56Z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TC060891601033</vt:lpwstr>
  </property>
</Properties>
</file>