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64" r:id="rId2"/>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2286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4572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6858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9144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11430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13716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16002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18288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snapToGrid="0" snapToObjects="1">
      <p:cViewPr varScale="1">
        <p:scale>
          <a:sx n="82" d="100"/>
          <a:sy n="82" d="100"/>
        </p:scale>
        <p:origin x="1488"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270000" y="1638300"/>
            <a:ext cx="10464800" cy="3302000"/>
          </a:xfrm>
          <a:prstGeom prst="rect">
            <a:avLst/>
          </a:prstGeom>
        </p:spPr>
        <p:txBody>
          <a:bodyPr anchor="b"/>
          <a:lstStyle/>
          <a:p>
            <a:r>
              <a:t>Title Text</a:t>
            </a:r>
          </a:p>
        </p:txBody>
      </p:sp>
      <p:sp>
        <p:nvSpPr>
          <p:cNvPr id="12" name="Body Level One…"/>
          <p:cNvSpPr txBox="1">
            <a:spLocks noGrp="1"/>
          </p:cNvSpPr>
          <p:nvPr>
            <p:ph type="body" sz="quarter" idx="1"/>
          </p:nvPr>
        </p:nvSpPr>
        <p:spPr>
          <a:xfrm>
            <a:off x="1270000" y="50419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lvl1pPr>
              <a:defRPr>
                <a:latin typeface="Helvetica Neue Thin"/>
                <a:ea typeface="Helvetica Neue Thin"/>
                <a:cs typeface="Helvetica Neue Thin"/>
                <a:sym typeface="Helvetica Neue Thin"/>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13"/>
          </p:nvPr>
        </p:nvSpPr>
        <p:spPr>
          <a:xfrm>
            <a:off x="1625600" y="673100"/>
            <a:ext cx="9753600" cy="59055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1270000" y="6718300"/>
            <a:ext cx="10464800" cy="1422400"/>
          </a:xfrm>
          <a:prstGeom prst="rect">
            <a:avLst/>
          </a:prstGeom>
        </p:spPr>
        <p:txBody>
          <a:bodyPr anchor="b"/>
          <a:lstStyle/>
          <a:p>
            <a:r>
              <a:t>Title Text</a:t>
            </a:r>
          </a:p>
        </p:txBody>
      </p:sp>
      <p:sp>
        <p:nvSpPr>
          <p:cNvPr id="22" name="Body Level One…"/>
          <p:cNvSpPr txBox="1">
            <a:spLocks noGrp="1"/>
          </p:cNvSpPr>
          <p:nvPr>
            <p:ph type="body" sz="quarter" idx="1"/>
          </p:nvPr>
        </p:nvSpPr>
        <p:spPr>
          <a:xfrm>
            <a:off x="1270000" y="81534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270000" y="3225800"/>
            <a:ext cx="10464800" cy="33020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sz="half" idx="13"/>
          </p:nvPr>
        </p:nvSpPr>
        <p:spPr>
          <a:xfrm>
            <a:off x="6718300" y="635000"/>
            <a:ext cx="5334000" cy="8216900"/>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952500" y="635000"/>
            <a:ext cx="5334000" cy="3987800"/>
          </a:xfrm>
          <a:prstGeom prst="rect">
            <a:avLst/>
          </a:prstGeom>
        </p:spPr>
        <p:txBody>
          <a:bodyPr anchor="b"/>
          <a:lstStyle>
            <a:lvl1pPr>
              <a:defRPr sz="6000"/>
            </a:lvl1pPr>
          </a:lstStyle>
          <a:p>
            <a:r>
              <a:t>Title Text</a:t>
            </a:r>
          </a:p>
        </p:txBody>
      </p:sp>
      <p:sp>
        <p:nvSpPr>
          <p:cNvPr id="40" name="Body Level One…"/>
          <p:cNvSpPr txBox="1">
            <a:spLocks noGrp="1"/>
          </p:cNvSpPr>
          <p:nvPr>
            <p:ph type="body" sz="quarter" idx="1"/>
          </p:nvPr>
        </p:nvSpPr>
        <p:spPr>
          <a:xfrm>
            <a:off x="952500" y="4724400"/>
            <a:ext cx="5334000" cy="41148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13"/>
          </p:nvPr>
        </p:nvSpPr>
        <p:spPr>
          <a:xfrm>
            <a:off x="6718300" y="2590800"/>
            <a:ext cx="5334000" cy="62865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952500" y="25908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xfrm>
            <a:off x="6328884" y="9296400"/>
            <a:ext cx="340259" cy="342900"/>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952500" y="1270000"/>
            <a:ext cx="11099800" cy="72136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13"/>
          </p:nvPr>
        </p:nvSpPr>
        <p:spPr>
          <a:xfrm>
            <a:off x="6718300" y="5092700"/>
            <a:ext cx="5334000" cy="3771900"/>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6718300" y="889000"/>
            <a:ext cx="5334000" cy="3771900"/>
          </a:xfrm>
          <a:prstGeom prst="rect">
            <a:avLst/>
          </a:prstGeom>
        </p:spPr>
        <p:txBody>
          <a:bodyPr lIns="91439" tIns="45719" rIns="91439" bIns="45719" anchor="t">
            <a:noAutofit/>
          </a:bodyPr>
          <a:lstStyle/>
          <a:p>
            <a:endParaRPr/>
          </a:p>
        </p:txBody>
      </p:sp>
      <p:sp>
        <p:nvSpPr>
          <p:cNvPr id="85" name="Image"/>
          <p:cNvSpPr>
            <a:spLocks noGrp="1"/>
          </p:cNvSpPr>
          <p:nvPr>
            <p:ph type="pic" sz="half" idx="15"/>
          </p:nvPr>
        </p:nvSpPr>
        <p:spPr>
          <a:xfrm>
            <a:off x="952500" y="889000"/>
            <a:ext cx="5334000" cy="797560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13"/>
          </p:nvPr>
        </p:nvSpPr>
        <p:spPr>
          <a:xfrm>
            <a:off x="1270000" y="6362700"/>
            <a:ext cx="10464800" cy="461366"/>
          </a:xfrm>
          <a:prstGeom prst="rect">
            <a:avLst/>
          </a:prstGeom>
        </p:spPr>
        <p:txBody>
          <a:bodyPr anchor="t">
            <a:spAutoFit/>
          </a:bodyPr>
          <a:lstStyle>
            <a:lvl1pPr marL="0" indent="0" algn="ctr">
              <a:spcBef>
                <a:spcPts val="0"/>
              </a:spcBef>
              <a:buSzTx/>
              <a:buNone/>
              <a:defRPr sz="2400" i="1"/>
            </a:lvl1pPr>
          </a:lstStyle>
          <a:p>
            <a:r>
              <a:t>–Johnny Appleseed</a:t>
            </a:r>
          </a:p>
        </p:txBody>
      </p:sp>
      <p:sp>
        <p:nvSpPr>
          <p:cNvPr id="94" name="“Type a quote here.”"/>
          <p:cNvSpPr txBox="1">
            <a:spLocks noGrp="1"/>
          </p:cNvSpPr>
          <p:nvPr>
            <p:ph type="body" sz="quarter" idx="14"/>
          </p:nvPr>
        </p:nvSpPr>
        <p:spPr>
          <a:xfrm>
            <a:off x="1270000" y="4267112"/>
            <a:ext cx="10464800" cy="609776"/>
          </a:xfrm>
          <a:prstGeom prst="rect">
            <a:avLst/>
          </a:prstGeom>
        </p:spPr>
        <p:txBody>
          <a:bodyPr>
            <a:spAutoFit/>
          </a:bodyPr>
          <a:lstStyle>
            <a:lvl1pPr marL="0" indent="0" algn="ctr">
              <a:spcBef>
                <a:spcPts val="0"/>
              </a:spcBef>
              <a:buSzTx/>
              <a:buNone/>
              <a:defRPr sz="34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13004800" cy="97536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952500" y="254000"/>
            <a:ext cx="11099800" cy="2159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952500" y="2590800"/>
            <a:ext cx="11099800" cy="62865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6328884" y="9296400"/>
            <a:ext cx="340259" cy="324306"/>
          </a:xfrm>
          <a:prstGeom prst="rect">
            <a:avLst/>
          </a:prstGeom>
          <a:ln w="12700">
            <a:miter lim="400000"/>
          </a:ln>
        </p:spPr>
        <p:txBody>
          <a:bodyPr wrap="none" lIns="50800" tIns="50800" rIns="50800" bIns="50800">
            <a:spAutoFit/>
          </a:bodyPr>
          <a:lstStyle>
            <a:lvl1pPr>
              <a:defRPr sz="16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1pPr>
      <a:lvl2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2pPr>
      <a:lvl3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3pPr>
      <a:lvl4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4pPr>
      <a:lvl5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5pPr>
      <a:lvl6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6pPr>
      <a:lvl7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7pPr>
      <a:lvl8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8pPr>
      <a:lvl9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9pPr>
    </p:titleStyle>
    <p:bodyStyle>
      <a:lvl1pPr marL="444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1pPr>
      <a:lvl2pPr marL="889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2pPr>
      <a:lvl3pPr marL="1333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3pPr>
      <a:lvl4pPr marL="1778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4pPr>
      <a:lvl5pPr marL="2222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5pPr>
      <a:lvl6pPr marL="2667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6pPr>
      <a:lvl7pPr marL="3111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7pPr>
      <a:lvl8pPr marL="3556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8pPr>
      <a:lvl9pPr marL="4000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1pPr>
      <a:lvl2pPr marL="0" marR="0" indent="2286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2pPr>
      <a:lvl3pPr marL="0" marR="0" indent="4572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3pPr>
      <a:lvl4pPr marL="0" marR="0" indent="6858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4pPr>
      <a:lvl5pPr marL="0" marR="0" indent="9144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5pPr>
      <a:lvl6pPr marL="0" marR="0" indent="11430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6pPr>
      <a:lvl7pPr marL="0" marR="0" indent="13716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7pPr>
      <a:lvl8pPr marL="0" marR="0" indent="16002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8pPr>
      <a:lvl9pPr marL="0" marR="0" indent="18288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pic>
        <p:nvPicPr>
          <p:cNvPr id="176" name="Artboard 1.png" descr="Artboard 1.png"/>
          <p:cNvPicPr>
            <a:picLocks noChangeAspect="1"/>
          </p:cNvPicPr>
          <p:nvPr/>
        </p:nvPicPr>
        <p:blipFill>
          <a:blip r:embed="rId2">
            <a:extLst/>
          </a:blip>
          <a:stretch>
            <a:fillRect/>
          </a:stretch>
        </p:blipFill>
        <p:spPr>
          <a:xfrm>
            <a:off x="0" y="0"/>
            <a:ext cx="13004800" cy="9753600"/>
          </a:xfrm>
          <a:prstGeom prst="rect">
            <a:avLst/>
          </a:prstGeom>
          <a:ln w="12700">
            <a:miter lim="400000"/>
          </a:ln>
        </p:spPr>
      </p:pic>
      <p:sp>
        <p:nvSpPr>
          <p:cNvPr id="177" name="Rectangle"/>
          <p:cNvSpPr/>
          <p:nvPr/>
        </p:nvSpPr>
        <p:spPr>
          <a:xfrm>
            <a:off x="882" y="4591219"/>
            <a:ext cx="13003036" cy="5151515"/>
          </a:xfrm>
          <a:prstGeom prst="rect">
            <a:avLst/>
          </a:prstGeom>
          <a:solidFill>
            <a:srgbClr val="FEFEFE"/>
          </a:solidFill>
          <a:ln w="12700">
            <a:miter lim="400000"/>
          </a:ln>
        </p:spPr>
        <p:txBody>
          <a:bodyPr lIns="50800" tIns="50800" rIns="50800" bIns="50800" anchor="ctr"/>
          <a:lstStyle/>
          <a:p>
            <a:pPr>
              <a:defRPr sz="2200" b="0">
                <a:solidFill>
                  <a:srgbClr val="FFFFFF"/>
                </a:solidFill>
                <a:latin typeface="+mn-lt"/>
                <a:ea typeface="+mn-ea"/>
                <a:cs typeface="+mn-cs"/>
                <a:sym typeface="Helvetica Neue Medium"/>
              </a:defRPr>
            </a:pPr>
            <a:endParaRPr/>
          </a:p>
        </p:txBody>
      </p:sp>
      <p:sp>
        <p:nvSpPr>
          <p:cNvPr id="178" name="Prepared by"/>
          <p:cNvSpPr txBox="1"/>
          <p:nvPr/>
        </p:nvSpPr>
        <p:spPr>
          <a:xfrm>
            <a:off x="519846" y="3403614"/>
            <a:ext cx="7610061" cy="3245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lvl1pPr algn="l">
              <a:lnSpc>
                <a:spcPct val="110000"/>
              </a:lnSpc>
              <a:spcBef>
                <a:spcPts val="1800"/>
              </a:spcBef>
              <a:defRPr sz="1600" b="0" spc="48">
                <a:solidFill>
                  <a:srgbClr val="FBFBFB"/>
                </a:solidFill>
              </a:defRPr>
            </a:lvl1pPr>
          </a:lstStyle>
          <a:p>
            <a:r>
              <a:t>Prepared by</a:t>
            </a:r>
          </a:p>
        </p:txBody>
      </p:sp>
      <p:sp>
        <p:nvSpPr>
          <p:cNvPr id="179" name="advanced molten salt technology for CSP TES"/>
          <p:cNvSpPr txBox="1"/>
          <p:nvPr/>
        </p:nvSpPr>
        <p:spPr>
          <a:xfrm>
            <a:off x="519846" y="1370750"/>
            <a:ext cx="7610061" cy="1205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lvl1pPr algn="l">
              <a:lnSpc>
                <a:spcPct val="110000"/>
              </a:lnSpc>
              <a:spcBef>
                <a:spcPts val="1800"/>
              </a:spcBef>
              <a:defRPr sz="3400" spc="34">
                <a:solidFill>
                  <a:srgbClr val="FBFBFB"/>
                </a:solidFill>
              </a:defRPr>
            </a:lvl1pPr>
          </a:lstStyle>
          <a:p>
            <a:r>
              <a:rPr lang="en-US" dirty="0"/>
              <a:t>A</a:t>
            </a:r>
            <a:r>
              <a:rPr dirty="0"/>
              <a:t>dvanced </a:t>
            </a:r>
            <a:r>
              <a:rPr lang="en-US" dirty="0"/>
              <a:t>M</a:t>
            </a:r>
            <a:r>
              <a:rPr dirty="0"/>
              <a:t>olten </a:t>
            </a:r>
            <a:r>
              <a:rPr lang="en-US" dirty="0"/>
              <a:t>S</a:t>
            </a:r>
            <a:r>
              <a:rPr dirty="0"/>
              <a:t>alt </a:t>
            </a:r>
            <a:r>
              <a:rPr lang="en-US" dirty="0"/>
              <a:t>T</a:t>
            </a:r>
            <a:r>
              <a:rPr dirty="0"/>
              <a:t>echnology for CSP TES</a:t>
            </a:r>
          </a:p>
        </p:txBody>
      </p:sp>
      <p:sp>
        <p:nvSpPr>
          <p:cNvPr id="180" name="Team Sun Dispatch"/>
          <p:cNvSpPr txBox="1"/>
          <p:nvPr/>
        </p:nvSpPr>
        <p:spPr>
          <a:xfrm>
            <a:off x="519846" y="3704181"/>
            <a:ext cx="7610061" cy="46106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lvl1pPr algn="l">
              <a:lnSpc>
                <a:spcPct val="110000"/>
              </a:lnSpc>
              <a:spcBef>
                <a:spcPts val="1800"/>
              </a:spcBef>
              <a:defRPr spc="24">
                <a:solidFill>
                  <a:srgbClr val="FBFBFB"/>
                </a:solidFill>
              </a:defRPr>
            </a:lvl1pPr>
          </a:lstStyle>
          <a:p>
            <a:r>
              <a:t>Team Sun Dispatch</a:t>
            </a:r>
          </a:p>
        </p:txBody>
      </p:sp>
      <p:sp>
        <p:nvSpPr>
          <p:cNvPr id="181" name="(Li,Na,K)2CO3 TES at 1000K with CO2 gas sparging"/>
          <p:cNvSpPr txBox="1"/>
          <p:nvPr/>
        </p:nvSpPr>
        <p:spPr>
          <a:xfrm>
            <a:off x="519846" y="2663746"/>
            <a:ext cx="10499840" cy="461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p>
            <a:pPr algn="l">
              <a:lnSpc>
                <a:spcPct val="110000"/>
              </a:lnSpc>
              <a:spcBef>
                <a:spcPts val="1800"/>
              </a:spcBef>
              <a:defRPr b="0" i="1" spc="24">
                <a:solidFill>
                  <a:srgbClr val="FBFBFB"/>
                </a:solidFill>
                <a:latin typeface="Helvetica Neue Light"/>
                <a:ea typeface="Helvetica Neue Light"/>
                <a:cs typeface="Helvetica Neue Light"/>
                <a:sym typeface="Helvetica Neue Light"/>
              </a:defRPr>
            </a:pPr>
            <a:r>
              <a:t>(Li,Na,K)</a:t>
            </a:r>
            <a:r>
              <a:rPr baseline="-5999"/>
              <a:t>2</a:t>
            </a:r>
            <a:r>
              <a:t>CO</a:t>
            </a:r>
            <a:r>
              <a:rPr baseline="-5999"/>
              <a:t>3</a:t>
            </a:r>
            <a:r>
              <a:t> TES at 1000K with CO</a:t>
            </a:r>
            <a:r>
              <a:rPr baseline="-5999"/>
              <a:t>2</a:t>
            </a:r>
            <a:r>
              <a:t> gas sparging </a:t>
            </a:r>
          </a:p>
        </p:txBody>
      </p:sp>
      <p:sp>
        <p:nvSpPr>
          <p:cNvPr id="182" name="American-Made Solar Prize Submission for Ready!"/>
          <p:cNvSpPr txBox="1"/>
          <p:nvPr/>
        </p:nvSpPr>
        <p:spPr>
          <a:xfrm>
            <a:off x="519846" y="493513"/>
            <a:ext cx="6818824" cy="38707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lvl1pPr algn="l">
              <a:lnSpc>
                <a:spcPct val="110000"/>
              </a:lnSpc>
              <a:spcBef>
                <a:spcPts val="300"/>
              </a:spcBef>
              <a:defRPr sz="1800" b="0" spc="18">
                <a:solidFill>
                  <a:srgbClr val="FEFEFE"/>
                </a:solidFill>
                <a:latin typeface="+mn-lt"/>
                <a:ea typeface="+mn-ea"/>
                <a:cs typeface="+mn-cs"/>
                <a:sym typeface="Helvetica Neue Medium"/>
              </a:defRPr>
            </a:lvl1pPr>
          </a:lstStyle>
          <a:p>
            <a:r>
              <a:t>American-Made Solar Prize Submission for Ready!</a:t>
            </a:r>
          </a:p>
        </p:txBody>
      </p:sp>
      <p:pic>
        <p:nvPicPr>
          <p:cNvPr id="183" name="Image" descr="Image"/>
          <p:cNvPicPr>
            <a:picLocks noChangeAspect="1"/>
          </p:cNvPicPr>
          <p:nvPr/>
        </p:nvPicPr>
        <p:blipFill>
          <a:blip r:embed="rId3">
            <a:extLst/>
          </a:blip>
          <a:stretch>
            <a:fillRect/>
          </a:stretch>
        </p:blipFill>
        <p:spPr>
          <a:xfrm>
            <a:off x="10581226" y="414507"/>
            <a:ext cx="2026640" cy="2257867"/>
          </a:xfrm>
          <a:prstGeom prst="rect">
            <a:avLst/>
          </a:prstGeom>
          <a:ln w="12700">
            <a:miter lim="400000"/>
          </a:ln>
        </p:spPr>
      </p:pic>
      <p:sp>
        <p:nvSpPr>
          <p:cNvPr id="184" name="No battery storages are available in the capacity range in power higher than about 70 MW and in storage time higher than 10 hours.…"/>
          <p:cNvSpPr txBox="1"/>
          <p:nvPr/>
        </p:nvSpPr>
        <p:spPr>
          <a:xfrm>
            <a:off x="497723" y="6365457"/>
            <a:ext cx="12009354" cy="30125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p>
            <a:pPr marL="228600" indent="-228600" algn="l">
              <a:lnSpc>
                <a:spcPct val="110000"/>
              </a:lnSpc>
              <a:spcBef>
                <a:spcPts val="1000"/>
              </a:spcBef>
              <a:buSzPct val="80000"/>
              <a:buChar char="•"/>
              <a:defRPr sz="1800" b="0" spc="53">
                <a:solidFill>
                  <a:srgbClr val="3A3A3A"/>
                </a:solidFill>
                <a:latin typeface="+mn-lt"/>
                <a:ea typeface="+mn-ea"/>
                <a:cs typeface="+mn-cs"/>
                <a:sym typeface="Helvetica Neue Medium"/>
              </a:defRPr>
            </a:pPr>
            <a:r>
              <a:rPr dirty="0"/>
              <a:t>No battery storages are available in the capacity range in power higher than about 70 MW and in storage time higher than 10 hours. </a:t>
            </a:r>
          </a:p>
          <a:p>
            <a:pPr marL="228600" indent="-228600" algn="l">
              <a:lnSpc>
                <a:spcPct val="110000"/>
              </a:lnSpc>
              <a:spcBef>
                <a:spcPts val="1000"/>
              </a:spcBef>
              <a:buSzPct val="80000"/>
              <a:buChar char="•"/>
              <a:defRPr sz="1800" b="0" spc="53">
                <a:solidFill>
                  <a:srgbClr val="3A3A3A"/>
                </a:solidFill>
                <a:latin typeface="+mn-lt"/>
                <a:ea typeface="+mn-ea"/>
                <a:cs typeface="+mn-cs"/>
                <a:sym typeface="Helvetica Neue Medium"/>
              </a:defRPr>
            </a:pPr>
            <a:r>
              <a:rPr dirty="0"/>
              <a:t>If the (</a:t>
            </a:r>
            <a:r>
              <a:rPr dirty="0" err="1"/>
              <a:t>Li,Na,K</a:t>
            </a:r>
            <a:r>
              <a:rPr dirty="0"/>
              <a:t>)</a:t>
            </a:r>
            <a:r>
              <a:rPr baseline="-5999" dirty="0"/>
              <a:t>2</a:t>
            </a:r>
            <a:r>
              <a:rPr dirty="0"/>
              <a:t>CO</a:t>
            </a:r>
            <a:r>
              <a:rPr baseline="-5999" dirty="0"/>
              <a:t>3</a:t>
            </a:r>
            <a:r>
              <a:rPr dirty="0"/>
              <a:t> TES at 1000K (720°C) with CO</a:t>
            </a:r>
            <a:r>
              <a:rPr baseline="-5999" dirty="0"/>
              <a:t>2</a:t>
            </a:r>
            <a:r>
              <a:rPr dirty="0"/>
              <a:t> gas sparging is found feasible in this capacity range, a preliminary process design of a pilot plant should be developed.</a:t>
            </a:r>
          </a:p>
          <a:p>
            <a:pPr marL="228600" indent="-228600" algn="l">
              <a:lnSpc>
                <a:spcPct val="110000"/>
              </a:lnSpc>
              <a:spcBef>
                <a:spcPts val="1000"/>
              </a:spcBef>
              <a:buSzPct val="80000"/>
              <a:buChar char="•"/>
              <a:defRPr sz="1800" b="0" spc="53">
                <a:solidFill>
                  <a:srgbClr val="3A3A3A"/>
                </a:solidFill>
                <a:latin typeface="+mn-lt"/>
                <a:ea typeface="+mn-ea"/>
                <a:cs typeface="+mn-cs"/>
                <a:sym typeface="Helvetica Neue Medium"/>
              </a:defRPr>
            </a:pPr>
            <a:r>
              <a:rPr dirty="0"/>
              <a:t>Once the utility industry decides not to use fossil fuel generators ceasing CO</a:t>
            </a:r>
            <a:r>
              <a:rPr baseline="-5999" dirty="0"/>
              <a:t>2</a:t>
            </a:r>
            <a:r>
              <a:rPr dirty="0"/>
              <a:t> production from the </a:t>
            </a:r>
            <a:r>
              <a:rPr dirty="0" err="1"/>
              <a:t>peaker</a:t>
            </a:r>
            <a:r>
              <a:rPr dirty="0"/>
              <a:t> as well as the base load plants using the renewable energy only, more reliable and higher capacity energy storage systems such as CSP TES are necessary.</a:t>
            </a:r>
          </a:p>
          <a:p>
            <a:pPr marL="228600" indent="-228600" algn="l">
              <a:lnSpc>
                <a:spcPct val="110000"/>
              </a:lnSpc>
              <a:spcBef>
                <a:spcPts val="1000"/>
              </a:spcBef>
              <a:buSzPct val="80000"/>
              <a:buChar char="•"/>
              <a:defRPr sz="1800" b="0" spc="53">
                <a:solidFill>
                  <a:srgbClr val="3A3A3A"/>
                </a:solidFill>
                <a:latin typeface="+mn-lt"/>
                <a:ea typeface="+mn-ea"/>
                <a:cs typeface="+mn-cs"/>
                <a:sym typeface="Helvetica Neue Medium"/>
              </a:defRPr>
            </a:pPr>
            <a:r>
              <a:rPr dirty="0"/>
              <a:t>The process is patented in April 2019 and described in detail in patent US 10,254,012 B2.</a:t>
            </a:r>
          </a:p>
        </p:txBody>
      </p:sp>
      <p:sp>
        <p:nvSpPr>
          <p:cNvPr id="185" name="With the shift to renewable energy, storage solutions must meet the demands of production. Thermal energy storage uses molten salt technology to capture and store the sun’s power and provide electricity when it’s needed most."/>
          <p:cNvSpPr txBox="1"/>
          <p:nvPr/>
        </p:nvSpPr>
        <p:spPr>
          <a:xfrm>
            <a:off x="519846" y="4832077"/>
            <a:ext cx="11137740" cy="11891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spAutoFit/>
          </a:bodyPr>
          <a:lstStyle>
            <a:lvl1pPr algn="l">
              <a:lnSpc>
                <a:spcPct val="110000"/>
              </a:lnSpc>
              <a:spcBef>
                <a:spcPts val="1800"/>
              </a:spcBef>
              <a:defRPr sz="2200" spc="66">
                <a:solidFill>
                  <a:srgbClr val="3A3A3A"/>
                </a:solidFill>
              </a:defRPr>
            </a:lvl1pPr>
          </a:lstStyle>
          <a:p>
            <a:r>
              <a:rPr dirty="0"/>
              <a:t>With the shift to renewable energy, storage solutions must meet the demands of production. Thermal energy storage uses molten salt technology to capture and store the sun’s power and provide electricity when it’s needed most.</a:t>
            </a:r>
          </a:p>
        </p:txBody>
      </p:sp>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205</Words>
  <Application>Microsoft Macintosh PowerPoint</Application>
  <PresentationFormat>Custom</PresentationFormat>
  <Paragraphs>10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Helvetica Light</vt:lpstr>
      <vt:lpstr>Helvetica Neue</vt:lpstr>
      <vt:lpstr>Helvetica Neue Light</vt:lpstr>
      <vt:lpstr>Helvetica Neue Medium</vt:lpstr>
      <vt:lpstr>Helvetica Neue Thin</vt:lpstr>
      <vt:lpstr>White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Steph Suh</cp:lastModifiedBy>
  <cp:revision>2</cp:revision>
  <dcterms:modified xsi:type="dcterms:W3CDTF">2019-07-15T23:40:53Z</dcterms:modified>
</cp:coreProperties>
</file>