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782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7E939A"/>
    <a:srgbClr val="6B8FAD"/>
    <a:srgbClr val="ADB2B9"/>
    <a:srgbClr val="719B90"/>
    <a:srgbClr val="799293"/>
    <a:srgbClr val="6B93A1"/>
    <a:srgbClr val="64A8A6"/>
    <a:srgbClr val="9900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91" autoAdjust="0"/>
    <p:restoredTop sz="95118" autoAdjust="0"/>
  </p:normalViewPr>
  <p:slideViewPr>
    <p:cSldViewPr>
      <p:cViewPr>
        <p:scale>
          <a:sx n="75" d="100"/>
          <a:sy n="75" d="100"/>
        </p:scale>
        <p:origin x="94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086"/>
    </p:cViewPr>
  </p:outlineViewPr>
  <p:notesTextViewPr>
    <p:cViewPr>
      <p:scale>
        <a:sx n="400" d="100"/>
        <a:sy n="4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EEA585-E0A4-421A-9E17-9210722C4AFC}" type="datetimeFigureOut">
              <a:rPr lang="en-US" smtClean="0"/>
              <a:t>7/13/2019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1D0824-6AB5-436C-8631-A03776431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360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D9EBD-87EF-40B2-817E-1452B220331A}" type="datetimeFigureOut">
              <a:rPr lang="en-US" smtClean="0"/>
              <a:t>7/13/2019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09E9F-E609-43C1-A7BE-98C6C0253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D9EBD-87EF-40B2-817E-1452B220331A}" type="datetimeFigureOut">
              <a:rPr lang="en-US" smtClean="0"/>
              <a:t>7/13/2019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09E9F-E609-43C1-A7BE-98C6C0253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04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D9EBD-87EF-40B2-817E-1452B220331A}" type="datetimeFigureOut">
              <a:rPr lang="en-US" smtClean="0"/>
              <a:t>7/13/2019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09E9F-E609-43C1-A7BE-98C6C0253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32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D9EBD-87EF-40B2-817E-1452B220331A}" type="datetimeFigureOut">
              <a:rPr lang="en-US" smtClean="0"/>
              <a:t>7/13/2019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09E9F-E609-43C1-A7BE-98C6C0253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62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D9EBD-87EF-40B2-817E-1452B220331A}" type="datetimeFigureOut">
              <a:rPr lang="en-US" smtClean="0"/>
              <a:t>7/13/2019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09E9F-E609-43C1-A7BE-98C6C0253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20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D9EBD-87EF-40B2-817E-1452B220331A}" type="datetimeFigureOut">
              <a:rPr lang="en-US" smtClean="0"/>
              <a:t>7/13/2019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09E9F-E609-43C1-A7BE-98C6C0253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014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D9EBD-87EF-40B2-817E-1452B220331A}" type="datetimeFigureOut">
              <a:rPr lang="en-US" smtClean="0"/>
              <a:t>7/13/2019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09E9F-E609-43C1-A7BE-98C6C0253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42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D9EBD-87EF-40B2-817E-1452B220331A}" type="datetimeFigureOut">
              <a:rPr lang="en-US" smtClean="0"/>
              <a:t>7/13/2019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09E9F-E609-43C1-A7BE-98C6C0253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816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D9EBD-87EF-40B2-817E-1452B220331A}" type="datetimeFigureOut">
              <a:rPr lang="en-US" smtClean="0"/>
              <a:t>7/13/2019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09E9F-E609-43C1-A7BE-98C6C0253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18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D9EBD-87EF-40B2-817E-1452B220331A}" type="datetimeFigureOut">
              <a:rPr lang="en-US" smtClean="0"/>
              <a:t>7/13/2019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09E9F-E609-43C1-A7BE-98C6C0253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519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D9EBD-87EF-40B2-817E-1452B220331A}" type="datetimeFigureOut">
              <a:rPr lang="en-US" smtClean="0"/>
              <a:t>7/13/2019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09E9F-E609-43C1-A7BE-98C6C0253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22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D9EBD-87EF-40B2-817E-1452B220331A}" type="datetimeFigureOut">
              <a:rPr lang="en-US" smtClean="0"/>
              <a:t>7/13/2019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709E9F-E609-43C1-A7BE-98C6C0253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999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mp"/><Relationship Id="rId3" Type="http://schemas.openxmlformats.org/officeDocument/2006/relationships/image" Target="../media/image2.jpeg"/><Relationship Id="rId7" Type="http://schemas.openxmlformats.org/officeDocument/2006/relationships/image" Target="../media/image6.tmp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9.tmp"/><Relationship Id="rId4" Type="http://schemas.openxmlformats.org/officeDocument/2006/relationships/image" Target="../media/image3.jpeg"/><Relationship Id="rId9" Type="http://schemas.openxmlformats.org/officeDocument/2006/relationships/image" Target="../media/image8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C7849290-F248-4840-91F0-ECBFB8C67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00"/>
            <a:ext cx="11615057" cy="68616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7B4256-5D98-412E-85BF-E5984DC94947}"/>
              </a:ext>
            </a:extLst>
          </p:cNvPr>
          <p:cNvSpPr txBox="1"/>
          <p:nvPr/>
        </p:nvSpPr>
        <p:spPr>
          <a:xfrm>
            <a:off x="2128522" y="566345"/>
            <a:ext cx="6985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</a:rPr>
              <a:t>PROBLEM:  </a:t>
            </a:r>
            <a:r>
              <a:rPr lang="en-US" sz="2000" b="1" dirty="0">
                <a:solidFill>
                  <a:schemeClr val="bg1"/>
                </a:solidFill>
              </a:rPr>
              <a:t>CURRENTLY ROOFTOP SOLAR IS COSTLY, DETRIMENTAL TO ROOFING MATERIAL, SUBJECT TO DESTRUCTIVE FORCES SUCH AS WIND AND FIRE, AND UNSAFE TO INSTALL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E1D383-48E2-45E5-A008-11985E064E5B}"/>
              </a:ext>
            </a:extLst>
          </p:cNvPr>
          <p:cNvSpPr txBox="1"/>
          <p:nvPr/>
        </p:nvSpPr>
        <p:spPr>
          <a:xfrm>
            <a:off x="1994523" y="-33507"/>
            <a:ext cx="66433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Elegant, Invisible, Low-cost, Safe Solar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CC92CE5-90FD-4845-82F2-E1408EF11B2D}"/>
              </a:ext>
            </a:extLst>
          </p:cNvPr>
          <p:cNvGrpSpPr/>
          <p:nvPr/>
        </p:nvGrpSpPr>
        <p:grpSpPr>
          <a:xfrm>
            <a:off x="2159000" y="1856511"/>
            <a:ext cx="6279242" cy="1554153"/>
            <a:chOff x="2166258" y="1874847"/>
            <a:chExt cx="6279242" cy="1554153"/>
          </a:xfrm>
        </p:grpSpPr>
        <p:pic>
          <p:nvPicPr>
            <p:cNvPr id="9" name="Picture 8" descr="A picture containing outdoor, ground&#10;&#10;Description automatically generated">
              <a:extLst>
                <a:ext uri="{FF2B5EF4-FFF2-40B4-BE49-F238E27FC236}">
                  <a16:creationId xmlns:a16="http://schemas.microsoft.com/office/drawing/2014/main" id="{6D0D5622-6F94-41AE-8720-FB998C197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6258" y="1874847"/>
              <a:ext cx="2032000" cy="1524000"/>
            </a:xfrm>
            <a:prstGeom prst="rect">
              <a:avLst/>
            </a:prstGeom>
          </p:spPr>
        </p:pic>
        <p:pic>
          <p:nvPicPr>
            <p:cNvPr id="11" name="Picture 10" descr="A picture containing outdoor, solar cell, fence&#10;&#10;Description automatically generated">
              <a:extLst>
                <a:ext uri="{FF2B5EF4-FFF2-40B4-BE49-F238E27FC236}">
                  <a16:creationId xmlns:a16="http://schemas.microsoft.com/office/drawing/2014/main" id="{4E60D871-3AA2-4237-AA50-B2C6162626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3080" y="1958277"/>
              <a:ext cx="1920760" cy="1440570"/>
            </a:xfrm>
            <a:prstGeom prst="rect">
              <a:avLst/>
            </a:prstGeom>
          </p:spPr>
        </p:pic>
        <p:pic>
          <p:nvPicPr>
            <p:cNvPr id="15" name="Picture 14" descr="A person jumping in the air&#10;&#10;Description automatically generated">
              <a:extLst>
                <a:ext uri="{FF2B5EF4-FFF2-40B4-BE49-F238E27FC236}">
                  <a16:creationId xmlns:a16="http://schemas.microsoft.com/office/drawing/2014/main" id="{6A10B86D-DB97-45C0-9F21-1125F2CF6E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8662" y="1931371"/>
              <a:ext cx="1996838" cy="1497629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D9DB99CF-8E96-4B50-B81C-B29E57463B98}"/>
              </a:ext>
            </a:extLst>
          </p:cNvPr>
          <p:cNvSpPr txBox="1"/>
          <p:nvPr/>
        </p:nvSpPr>
        <p:spPr>
          <a:xfrm>
            <a:off x="415328" y="3508236"/>
            <a:ext cx="8763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</a:rPr>
              <a:t>SOLUTION:  </a:t>
            </a:r>
            <a:r>
              <a:rPr lang="en-US" sz="2000" b="1" dirty="0">
                <a:solidFill>
                  <a:schemeClr val="bg1"/>
                </a:solidFill>
              </a:rPr>
              <a:t>SOLPAVERS ARE SUNLIGHT PERMEABLE COMPOSITE CONCRETE 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LANDSCAPE PAVER WHICH INSTALL AT LESS THAN $2/WATT  WITH NO ON-ROOF LABOR AND ARE EXTREMELY DURABLE AND TOUGH.  THEY HAVE ENHANCED PRODUCTION PERFORMANCE DUE TO TEMP REGULATION AND SUN REFRACTION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ADCF424-EEFB-42DC-BFD4-26AF91CD8550}"/>
              </a:ext>
            </a:extLst>
          </p:cNvPr>
          <p:cNvGrpSpPr/>
          <p:nvPr/>
        </p:nvGrpSpPr>
        <p:grpSpPr>
          <a:xfrm>
            <a:off x="415328" y="4861828"/>
            <a:ext cx="8387029" cy="1538972"/>
            <a:chOff x="415328" y="4861828"/>
            <a:chExt cx="8387029" cy="1538972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1693BF9-4E01-4685-9D38-6CFC7B43B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328" y="4929247"/>
              <a:ext cx="1483497" cy="1432291"/>
            </a:xfrm>
            <a:prstGeom prst="rect">
              <a:avLst/>
            </a:prstGeom>
          </p:spPr>
        </p:pic>
        <p:pic>
          <p:nvPicPr>
            <p:cNvPr id="21" name="Picture 20" descr="A picture containing grass, outdoor&#10;&#10;Description automatically generated">
              <a:extLst>
                <a:ext uri="{FF2B5EF4-FFF2-40B4-BE49-F238E27FC236}">
                  <a16:creationId xmlns:a16="http://schemas.microsoft.com/office/drawing/2014/main" id="{0EFEBECA-6946-4473-A14D-197B992042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1922" y="4888974"/>
              <a:ext cx="1685697" cy="1484253"/>
            </a:xfrm>
            <a:prstGeom prst="rect">
              <a:avLst/>
            </a:prstGeom>
          </p:spPr>
        </p:pic>
        <p:pic>
          <p:nvPicPr>
            <p:cNvPr id="23" name="Picture 22" descr="A picture containing table, indoor, food, computer&#10;&#10;Description automatically generated">
              <a:extLst>
                <a:ext uri="{FF2B5EF4-FFF2-40B4-BE49-F238E27FC236}">
                  <a16:creationId xmlns:a16="http://schemas.microsoft.com/office/drawing/2014/main" id="{1541AFB0-3A44-4025-BD40-6D6C141CB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1774" y="4916547"/>
              <a:ext cx="1685697" cy="1484253"/>
            </a:xfrm>
            <a:prstGeom prst="rect">
              <a:avLst/>
            </a:prstGeom>
          </p:spPr>
        </p:pic>
        <p:pic>
          <p:nvPicPr>
            <p:cNvPr id="25" name="Picture 24" descr="A person sitting in a field&#10;&#10;Description automatically generated">
              <a:extLst>
                <a:ext uri="{FF2B5EF4-FFF2-40B4-BE49-F238E27FC236}">
                  <a16:creationId xmlns:a16="http://schemas.microsoft.com/office/drawing/2014/main" id="{AD96F6B0-E895-4D27-BF2F-DDE544A7F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7769" y="4861828"/>
              <a:ext cx="1334588" cy="1538972"/>
            </a:xfrm>
            <a:prstGeom prst="rect">
              <a:avLst/>
            </a:prstGeom>
          </p:spPr>
        </p:pic>
        <p:pic>
          <p:nvPicPr>
            <p:cNvPr id="27" name="Picture 26" descr="A picture containing grass, outdoor, person, field&#10;&#10;Description automatically generated">
              <a:extLst>
                <a:ext uri="{FF2B5EF4-FFF2-40B4-BE49-F238E27FC236}">
                  <a16:creationId xmlns:a16="http://schemas.microsoft.com/office/drawing/2014/main" id="{3263A574-14E1-4C81-A263-1AA2C31E2D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1006" y="4888974"/>
              <a:ext cx="1471105" cy="14842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3072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18008</TotalTime>
  <Words>77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D. Byles</dc:creator>
  <cp:lastModifiedBy>Joe D. Byles</cp:lastModifiedBy>
  <cp:revision>150</cp:revision>
  <dcterms:created xsi:type="dcterms:W3CDTF">2019-04-28T04:27:27Z</dcterms:created>
  <dcterms:modified xsi:type="dcterms:W3CDTF">2019-07-16T00:01:02Z</dcterms:modified>
</cp:coreProperties>
</file>