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8392"/>
    <a:srgbClr val="D16B98"/>
    <a:srgbClr val="D77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64"/>
    <p:restoredTop sz="86464"/>
  </p:normalViewPr>
  <p:slideViewPr>
    <p:cSldViewPr snapToGrid="0" snapToObjects="1">
      <p:cViewPr>
        <p:scale>
          <a:sx n="100" d="100"/>
          <a:sy n="100" d="100"/>
        </p:scale>
        <p:origin x="536" y="3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8DBC9C-A775-E243-8F5C-17F51DDCDA33}" type="datetimeFigureOut">
              <a:rPr lang="en-US" smtClean="0"/>
              <a:t>10/3/18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9DB0A-A2E6-824E-A855-A32783430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07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9DB0A-A2E6-824E-A855-A3278343092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27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174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755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42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53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25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156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544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343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35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714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548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9D9FD-8E99-6C4C-B446-6AEC3E97A551}" type="datetimeFigureOut">
              <a:rPr lang="en-US" smtClean="0"/>
              <a:t>10/3/18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33928-7954-9142-9E82-865505CF7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424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0755"/>
            <a:ext cx="9144000" cy="858837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Triple-Hybrid Water Heater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6258" y="867533"/>
            <a:ext cx="3650887" cy="43737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Solar-Powered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6711" y="967910"/>
            <a:ext cx="5991285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The 21</a:t>
            </a:r>
            <a:r>
              <a:rPr lang="en-US" sz="2400" b="1" baseline="30000" dirty="0" smtClean="0"/>
              <a:t>st</a:t>
            </a:r>
            <a:r>
              <a:rPr lang="en-US" sz="2400" b="1" dirty="0" smtClean="0"/>
              <a:t> Century Solution to Solar Hot Water</a:t>
            </a:r>
          </a:p>
          <a:p>
            <a:pPr algn="ctr"/>
            <a:r>
              <a:rPr lang="en-US" sz="2200" b="1" dirty="0" smtClean="0">
                <a:solidFill>
                  <a:srgbClr val="FF0000"/>
                </a:solidFill>
              </a:rPr>
              <a:t>Water heating uses 20% of household energy </a:t>
            </a:r>
          </a:p>
          <a:p>
            <a:endParaRPr lang="en-US" sz="2200" dirty="0" smtClean="0"/>
          </a:p>
          <a:p>
            <a:r>
              <a:rPr lang="en-US" sz="2200" dirty="0"/>
              <a:t>• </a:t>
            </a:r>
            <a:r>
              <a:rPr lang="en-US" sz="2200" dirty="0" smtClean="0"/>
              <a:t>Make </a:t>
            </a:r>
            <a:r>
              <a:rPr lang="en-US" sz="2200" b="1" dirty="0" smtClean="0"/>
              <a:t>100</a:t>
            </a:r>
            <a:r>
              <a:rPr lang="en-US" sz="2200" b="1" dirty="0"/>
              <a:t>% of the hot water for a family of four</a:t>
            </a:r>
            <a:r>
              <a:rPr lang="en-US" sz="2200" dirty="0"/>
              <a:t> with only </a:t>
            </a:r>
            <a:r>
              <a:rPr lang="en-US" sz="2200" b="1" dirty="0"/>
              <a:t>two</a:t>
            </a:r>
            <a:r>
              <a:rPr lang="en-US" sz="2200" dirty="0"/>
              <a:t> </a:t>
            </a:r>
            <a:r>
              <a:rPr lang="en-US" sz="2200" dirty="0" smtClean="0"/>
              <a:t>330W solar </a:t>
            </a:r>
            <a:r>
              <a:rPr lang="en-US" sz="2200" dirty="0"/>
              <a:t>electric </a:t>
            </a:r>
            <a:r>
              <a:rPr lang="en-US" sz="2200" dirty="0" smtClean="0"/>
              <a:t>panels</a:t>
            </a:r>
          </a:p>
          <a:p>
            <a:r>
              <a:rPr lang="en-US" sz="2200" dirty="0"/>
              <a:t>• </a:t>
            </a:r>
            <a:r>
              <a:rPr lang="en-US" sz="2200" dirty="0" smtClean="0"/>
              <a:t>Takes heat from </a:t>
            </a:r>
            <a:r>
              <a:rPr lang="en-US" sz="2200" b="1" dirty="0" smtClean="0"/>
              <a:t>water</a:t>
            </a:r>
            <a:r>
              <a:rPr lang="en-US" sz="2200" dirty="0" smtClean="0"/>
              <a:t>, </a:t>
            </a:r>
            <a:r>
              <a:rPr lang="en-US" sz="2200" b="1" dirty="0" smtClean="0"/>
              <a:t>air</a:t>
            </a:r>
            <a:r>
              <a:rPr lang="en-US" sz="2200" dirty="0" smtClean="0"/>
              <a:t> or </a:t>
            </a:r>
            <a:r>
              <a:rPr lang="en-US" sz="2200" b="1" dirty="0" smtClean="0"/>
              <a:t>electricity</a:t>
            </a:r>
            <a:r>
              <a:rPr lang="en-US" sz="2200" dirty="0" smtClean="0"/>
              <a:t> to make hot water in the most efficient way possible</a:t>
            </a:r>
          </a:p>
          <a:p>
            <a:r>
              <a:rPr lang="en-US" sz="2200" dirty="0"/>
              <a:t>• </a:t>
            </a:r>
            <a:r>
              <a:rPr lang="en-US" sz="2200" dirty="0" smtClean="0"/>
              <a:t>Can </a:t>
            </a:r>
            <a:r>
              <a:rPr lang="en-US" sz="2200" b="1" dirty="0" smtClean="0"/>
              <a:t>store</a:t>
            </a:r>
            <a:r>
              <a:rPr lang="en-US" sz="2200" dirty="0" smtClean="0"/>
              <a:t> 5 to 8 kWh of thermal energy when solar is plentiful or electric rates are lowest</a:t>
            </a:r>
          </a:p>
          <a:p>
            <a:r>
              <a:rPr lang="en-US" sz="2200" dirty="0" smtClean="0"/>
              <a:t>• Beats a solar thermal system that makes only 80% of the hot water for </a:t>
            </a:r>
            <a:r>
              <a:rPr lang="en-US" sz="2200" b="1" dirty="0" smtClean="0"/>
              <a:t>twice</a:t>
            </a:r>
            <a:r>
              <a:rPr lang="en-US" sz="2200" dirty="0" smtClean="0"/>
              <a:t> the price</a:t>
            </a:r>
          </a:p>
          <a:p>
            <a:r>
              <a:rPr lang="en-US" sz="2200" dirty="0" smtClean="0"/>
              <a:t>• Beats a standard electric water heater that would need at least </a:t>
            </a:r>
            <a:r>
              <a:rPr lang="en-US" sz="2200" b="1" dirty="0" smtClean="0"/>
              <a:t>nine</a:t>
            </a:r>
            <a:r>
              <a:rPr lang="en-US" sz="2200" dirty="0"/>
              <a:t> solar electric panels</a:t>
            </a:r>
            <a:endParaRPr lang="en-US" sz="2200" dirty="0" smtClean="0"/>
          </a:p>
          <a:p>
            <a:endParaRPr lang="en-US" sz="2200" dirty="0" smtClean="0"/>
          </a:p>
          <a:p>
            <a:r>
              <a:rPr lang="en-US" sz="2200" b="1" dirty="0" smtClean="0">
                <a:solidFill>
                  <a:srgbClr val="FF0000"/>
                </a:solidFill>
              </a:rPr>
              <a:t>This is the lowest cost 100% carbon-free option</a:t>
            </a:r>
            <a:endParaRPr lang="en-US" sz="2200" b="1" dirty="0">
              <a:solidFill>
                <a:srgbClr val="FF0000"/>
              </a:solidFill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6396745" y="1521071"/>
            <a:ext cx="5377566" cy="5025977"/>
            <a:chOff x="6396745" y="1521071"/>
            <a:chExt cx="5377566" cy="5025977"/>
          </a:xfrm>
        </p:grpSpPr>
        <p:sp>
          <p:nvSpPr>
            <p:cNvPr id="22" name="Rectangle 21"/>
            <p:cNvSpPr/>
            <p:nvPr/>
          </p:nvSpPr>
          <p:spPr>
            <a:xfrm>
              <a:off x="7094020" y="3496982"/>
              <a:ext cx="2605251" cy="2971556"/>
            </a:xfrm>
            <a:prstGeom prst="rect">
              <a:avLst/>
            </a:prstGeom>
            <a:gradFill flip="none" rotWithShape="1">
              <a:gsLst>
                <a:gs pos="97000">
                  <a:schemeClr val="accent2">
                    <a:lumMod val="0"/>
                    <a:lumOff val="100000"/>
                  </a:schemeClr>
                </a:gs>
                <a:gs pos="39000">
                  <a:srgbClr val="E78392"/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6396745" y="1521071"/>
              <a:ext cx="5377566" cy="5025977"/>
              <a:chOff x="6396745" y="1521071"/>
              <a:chExt cx="5377566" cy="5025977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9769634" y="4776395"/>
                <a:ext cx="200467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From Service ~70ºF</a:t>
                </a:r>
                <a:endParaRPr lang="en-US" dirty="0"/>
              </a:p>
            </p:txBody>
          </p:sp>
          <p:sp>
            <p:nvSpPr>
              <p:cNvPr id="4" name="Frame 3"/>
              <p:cNvSpPr/>
              <p:nvPr/>
            </p:nvSpPr>
            <p:spPr>
              <a:xfrm>
                <a:off x="7018738" y="1781085"/>
                <a:ext cx="2784763" cy="4765963"/>
              </a:xfrm>
              <a:prstGeom prst="frame">
                <a:avLst>
                  <a:gd name="adj1" fmla="val 3743"/>
                </a:avLst>
              </a:prstGeom>
              <a:ln w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Frame 6"/>
              <p:cNvSpPr/>
              <p:nvPr/>
            </p:nvSpPr>
            <p:spPr>
              <a:xfrm>
                <a:off x="8624050" y="2727260"/>
                <a:ext cx="967754" cy="647098"/>
              </a:xfrm>
              <a:prstGeom prst="fram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5" name="Straight Connector 14"/>
              <p:cNvCxnSpPr/>
              <p:nvPr/>
            </p:nvCxnSpPr>
            <p:spPr>
              <a:xfrm>
                <a:off x="7065073" y="3483199"/>
                <a:ext cx="2634198" cy="112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Frame 5"/>
              <p:cNvSpPr/>
              <p:nvPr/>
            </p:nvSpPr>
            <p:spPr>
              <a:xfrm>
                <a:off x="7166148" y="1933484"/>
                <a:ext cx="651164" cy="1136073"/>
              </a:xfrm>
              <a:prstGeom prst="fram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7974897" y="2125836"/>
                <a:ext cx="335996" cy="209286"/>
                <a:chOff x="7974897" y="2125836"/>
                <a:chExt cx="335996" cy="209286"/>
              </a:xfrm>
            </p:grpSpPr>
            <p:sp>
              <p:nvSpPr>
                <p:cNvPr id="9" name="Teardrop 8"/>
                <p:cNvSpPr/>
                <p:nvPr/>
              </p:nvSpPr>
              <p:spPr>
                <a:xfrm>
                  <a:off x="7974897" y="2230479"/>
                  <a:ext cx="167998" cy="104643"/>
                </a:xfrm>
                <a:prstGeom prst="teardrop">
                  <a:avLst/>
                </a:prstGeom>
                <a:scene3d>
                  <a:camera prst="orthographicFront">
                    <a:rot lat="0" lon="0" rev="18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Teardrop 9"/>
                <p:cNvSpPr/>
                <p:nvPr/>
              </p:nvSpPr>
              <p:spPr>
                <a:xfrm flipH="1" flipV="1">
                  <a:off x="8142895" y="2125836"/>
                  <a:ext cx="167998" cy="104643"/>
                </a:xfrm>
                <a:prstGeom prst="teardrop">
                  <a:avLst/>
                </a:prstGeom>
                <a:scene3d>
                  <a:camera prst="orthographicFront">
                    <a:rot lat="0" lon="0" rev="18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2" name="Striped Right Arrow 11"/>
              <p:cNvSpPr/>
              <p:nvPr/>
            </p:nvSpPr>
            <p:spPr>
              <a:xfrm flipH="1">
                <a:off x="6396745" y="2501520"/>
                <a:ext cx="887640" cy="488463"/>
              </a:xfrm>
              <a:prstGeom prst="striped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Striped Right Arrow 12"/>
              <p:cNvSpPr/>
              <p:nvPr/>
            </p:nvSpPr>
            <p:spPr>
              <a:xfrm flipH="1">
                <a:off x="7423253" y="2038568"/>
                <a:ext cx="562057" cy="488463"/>
              </a:xfrm>
              <a:prstGeom prst="stripedRightArrow">
                <a:avLst/>
              </a:prstGeom>
              <a:solidFill>
                <a:srgbClr val="E78392"/>
              </a:solidFill>
              <a:ln>
                <a:solidFill>
                  <a:srgbClr val="E783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" name="Straight Connector 16"/>
              <p:cNvCxnSpPr/>
              <p:nvPr/>
            </p:nvCxnSpPr>
            <p:spPr>
              <a:xfrm>
                <a:off x="8142895" y="2230479"/>
                <a:ext cx="167998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7"/>
              <p:cNvGrpSpPr/>
              <p:nvPr/>
            </p:nvGrpSpPr>
            <p:grpSpPr>
              <a:xfrm>
                <a:off x="7995483" y="3010642"/>
                <a:ext cx="415636" cy="415636"/>
                <a:chOff x="7995483" y="3010642"/>
                <a:chExt cx="415636" cy="415636"/>
              </a:xfrm>
            </p:grpSpPr>
            <p:sp>
              <p:nvSpPr>
                <p:cNvPr id="8" name="Donut 7"/>
                <p:cNvSpPr/>
                <p:nvPr/>
              </p:nvSpPr>
              <p:spPr>
                <a:xfrm>
                  <a:off x="7995483" y="3010642"/>
                  <a:ext cx="415636" cy="415636"/>
                </a:xfrm>
                <a:prstGeom prst="donut">
                  <a:avLst>
                    <a:gd name="adj" fmla="val 8634"/>
                  </a:avLst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25" name="Straight Connector 24"/>
                <p:cNvCxnSpPr>
                  <a:stCxn id="8" idx="0"/>
                  <a:endCxn id="8" idx="4"/>
                </p:cNvCxnSpPr>
                <p:nvPr/>
              </p:nvCxnSpPr>
              <p:spPr>
                <a:xfrm>
                  <a:off x="8203301" y="3010642"/>
                  <a:ext cx="0" cy="415636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/>
                <p:nvPr/>
              </p:nvCxnSpPr>
              <p:spPr>
                <a:xfrm rot="16200000">
                  <a:off x="8203301" y="3010642"/>
                  <a:ext cx="0" cy="415636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>
              <a:xfrm flipV="1">
                <a:off x="7094020" y="4116203"/>
                <a:ext cx="880877" cy="8868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flipV="1">
                <a:off x="7094020" y="4196537"/>
                <a:ext cx="880877" cy="8868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Curved Connector 34"/>
              <p:cNvCxnSpPr/>
              <p:nvPr/>
            </p:nvCxnSpPr>
            <p:spPr>
              <a:xfrm rot="16200000" flipH="1">
                <a:off x="7927853" y="4158361"/>
                <a:ext cx="94090" cy="2"/>
              </a:xfrm>
              <a:prstGeom prst="curvedConnector3">
                <a:avLst>
                  <a:gd name="adj1" fmla="val 50000"/>
                </a:avLst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Elbow Connector 41"/>
              <p:cNvCxnSpPr>
                <a:endCxn id="8" idx="2"/>
              </p:cNvCxnSpPr>
              <p:nvPr/>
            </p:nvCxnSpPr>
            <p:spPr>
              <a:xfrm rot="16200000" flipH="1">
                <a:off x="7741938" y="2964915"/>
                <a:ext cx="320984" cy="186105"/>
              </a:xfrm>
              <a:prstGeom prst="bentConnector2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" name="TextBox 4"/>
              <p:cNvSpPr txBox="1"/>
              <p:nvPr/>
            </p:nvSpPr>
            <p:spPr>
              <a:xfrm>
                <a:off x="8800051" y="2758192"/>
                <a:ext cx="6979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600" dirty="0" smtClean="0"/>
                  <a:t>Water</a:t>
                </a:r>
              </a:p>
              <a:p>
                <a:pPr algn="ctr"/>
                <a:r>
                  <a:rPr lang="en-US" sz="1600" dirty="0" smtClean="0"/>
                  <a:t>HX</a:t>
                </a:r>
                <a:endParaRPr lang="en-US" sz="1600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7313967" y="2444839"/>
                <a:ext cx="41870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600" dirty="0" smtClean="0"/>
                  <a:t>Air</a:t>
                </a:r>
              </a:p>
              <a:p>
                <a:pPr algn="ctr"/>
                <a:r>
                  <a:rPr lang="en-US" sz="1600" dirty="0" smtClean="0"/>
                  <a:t>HX</a:t>
                </a:r>
                <a:endParaRPr lang="en-US" sz="1600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8037950" y="2211821"/>
                <a:ext cx="5596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FAN</a:t>
                </a:r>
                <a:endParaRPr lang="en-US" dirty="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7758849" y="2752850"/>
                <a:ext cx="93609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/>
                  <a:t>Compressor</a:t>
                </a:r>
                <a:endParaRPr lang="en-US" sz="1200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7064466" y="4163892"/>
                <a:ext cx="9616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Element</a:t>
                </a:r>
                <a:endParaRPr lang="en-US" dirty="0"/>
              </a:p>
            </p:txBody>
          </p:sp>
          <p:sp>
            <p:nvSpPr>
              <p:cNvPr id="20" name="Frame 19"/>
              <p:cNvSpPr/>
              <p:nvPr/>
            </p:nvSpPr>
            <p:spPr>
              <a:xfrm>
                <a:off x="8624050" y="1933485"/>
                <a:ext cx="967754" cy="628304"/>
              </a:xfrm>
              <a:prstGeom prst="frame">
                <a:avLst>
                  <a:gd name="adj1" fmla="val 4637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8792997" y="1993412"/>
                <a:ext cx="72519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Control</a:t>
                </a:r>
              </a:p>
              <a:p>
                <a:r>
                  <a:rPr lang="en-US" sz="1400" dirty="0" smtClean="0"/>
                  <a:t>Panel</a:t>
                </a:r>
                <a:endParaRPr lang="en-US" sz="1400" dirty="0"/>
              </a:p>
            </p:txBody>
          </p:sp>
          <p:cxnSp>
            <p:nvCxnSpPr>
              <p:cNvPr id="24" name="Straight Connector 23"/>
              <p:cNvCxnSpPr/>
              <p:nvPr/>
            </p:nvCxnSpPr>
            <p:spPr>
              <a:xfrm>
                <a:off x="7203360" y="3069557"/>
                <a:ext cx="0" cy="29731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>
                <a:endCxn id="8" idx="3"/>
              </p:cNvCxnSpPr>
              <p:nvPr/>
            </p:nvCxnSpPr>
            <p:spPr>
              <a:xfrm flipV="1">
                <a:off x="7195426" y="3365410"/>
                <a:ext cx="860925" cy="1456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>
                <a:stCxn id="8" idx="6"/>
              </p:cNvCxnSpPr>
              <p:nvPr/>
            </p:nvCxnSpPr>
            <p:spPr>
              <a:xfrm flipV="1">
                <a:off x="8411119" y="3218214"/>
                <a:ext cx="212931" cy="246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>
                <a:stCxn id="8" idx="5"/>
              </p:cNvCxnSpPr>
              <p:nvPr/>
            </p:nvCxnSpPr>
            <p:spPr>
              <a:xfrm flipV="1">
                <a:off x="8350251" y="3359024"/>
                <a:ext cx="275549" cy="6386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>
                <a:off x="9195919" y="3816169"/>
                <a:ext cx="1089903" cy="2591"/>
              </a:xfrm>
              <a:prstGeom prst="line">
                <a:avLst/>
              </a:prstGeom>
              <a:ln w="57150"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>
                <a:off x="9224494" y="3816169"/>
                <a:ext cx="0" cy="2373575"/>
              </a:xfrm>
              <a:prstGeom prst="line">
                <a:avLst/>
              </a:prstGeom>
              <a:ln w="57150"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 flipV="1">
                <a:off x="8729593" y="3448512"/>
                <a:ext cx="0" cy="367657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>
                <a:off x="8718689" y="3448512"/>
                <a:ext cx="1590883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Right Arrow Callout 65"/>
              <p:cNvSpPr/>
              <p:nvPr/>
            </p:nvSpPr>
            <p:spPr>
              <a:xfrm>
                <a:off x="10191989" y="3392672"/>
                <a:ext cx="344653" cy="495590"/>
              </a:xfrm>
              <a:prstGeom prst="rightArrowCallout">
                <a:avLst/>
              </a:prstGeom>
              <a:gradFill>
                <a:gsLst>
                  <a:gs pos="2000">
                    <a:srgbClr val="E78392"/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ln>
                <a:gradFill>
                  <a:gsLst>
                    <a:gs pos="0">
                      <a:srgbClr val="E78392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Right Arrow 69"/>
              <p:cNvSpPr/>
              <p:nvPr/>
            </p:nvSpPr>
            <p:spPr>
              <a:xfrm>
                <a:off x="9603109" y="2756306"/>
                <a:ext cx="865539" cy="160544"/>
              </a:xfrm>
              <a:prstGeom prst="rightArrow">
                <a:avLst/>
              </a:prstGeom>
              <a:ln w="31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74" name="Straight Arrow Connector 73"/>
              <p:cNvCxnSpPr/>
              <p:nvPr/>
            </p:nvCxnSpPr>
            <p:spPr>
              <a:xfrm flipH="1">
                <a:off x="9591804" y="3218214"/>
                <a:ext cx="476121" cy="0"/>
              </a:xfrm>
              <a:prstGeom prst="straightConnector1">
                <a:avLst/>
              </a:prstGeom>
              <a:ln w="57150">
                <a:solidFill>
                  <a:schemeClr val="accent1">
                    <a:lumMod val="40000"/>
                    <a:lumOff val="6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0035878" y="3218214"/>
                <a:ext cx="0" cy="1580517"/>
              </a:xfrm>
              <a:prstGeom prst="line">
                <a:avLst/>
              </a:prstGeom>
              <a:ln w="57150"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TextBox 78"/>
              <p:cNvSpPr txBox="1"/>
              <p:nvPr/>
            </p:nvSpPr>
            <p:spPr>
              <a:xfrm>
                <a:off x="10278728" y="2633683"/>
                <a:ext cx="1422184" cy="11695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   Cold ~55ºF</a:t>
                </a:r>
              </a:p>
              <a:p>
                <a:endParaRPr lang="en-US" sz="800" dirty="0" smtClean="0"/>
              </a:p>
              <a:p>
                <a:r>
                  <a:rPr lang="en-US" dirty="0" smtClean="0"/>
                  <a:t>      To </a:t>
                </a:r>
                <a:r>
                  <a:rPr lang="en-US" dirty="0" smtClean="0"/>
                  <a:t>House</a:t>
                </a:r>
              </a:p>
              <a:p>
                <a:endParaRPr lang="en-US" sz="800" dirty="0" smtClean="0"/>
              </a:p>
              <a:p>
                <a:r>
                  <a:rPr lang="en-US" dirty="0" smtClean="0"/>
                  <a:t>    Hot  120ºF</a:t>
                </a:r>
                <a:endParaRPr lang="en-US" dirty="0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10109797" y="3926384"/>
                <a:ext cx="156645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TMV</a:t>
                </a:r>
              </a:p>
              <a:p>
                <a:r>
                  <a:rPr lang="en-US" sz="1000" dirty="0" smtClean="0"/>
                  <a:t>Thermostatic Mixing Valve</a:t>
                </a:r>
                <a:endParaRPr lang="en-US" sz="1000" dirty="0"/>
              </a:p>
            </p:txBody>
          </p:sp>
          <p:sp>
            <p:nvSpPr>
              <p:cNvPr id="81" name="Cross 80"/>
              <p:cNvSpPr/>
              <p:nvPr/>
            </p:nvSpPr>
            <p:spPr>
              <a:xfrm>
                <a:off x="9941168" y="3728908"/>
                <a:ext cx="188089" cy="194220"/>
              </a:xfrm>
              <a:prstGeom prst="plus">
                <a:avLst>
                  <a:gd name="adj" fmla="val 31515"/>
                </a:avLst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7457673" y="4634536"/>
                <a:ext cx="151515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dirty="0" smtClean="0"/>
                  <a:t>Tank </a:t>
                </a:r>
              </a:p>
              <a:p>
                <a:pPr algn="ctr"/>
                <a:r>
                  <a:rPr lang="en-US" dirty="0" smtClean="0"/>
                  <a:t>120ºF – 160ºF</a:t>
                </a:r>
                <a:endParaRPr lang="en-US" dirty="0"/>
              </a:p>
            </p:txBody>
          </p:sp>
          <p:cxnSp>
            <p:nvCxnSpPr>
              <p:cNvPr id="32" name="Straight Connector 31"/>
              <p:cNvCxnSpPr/>
              <p:nvPr/>
            </p:nvCxnSpPr>
            <p:spPr>
              <a:xfrm>
                <a:off x="9591804" y="2125836"/>
                <a:ext cx="444074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 flipV="1">
                <a:off x="10026353" y="1781085"/>
                <a:ext cx="0" cy="344751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Oval 36"/>
              <p:cNvSpPr/>
              <p:nvPr/>
            </p:nvSpPr>
            <p:spPr>
              <a:xfrm>
                <a:off x="9945859" y="1685348"/>
                <a:ext cx="154413" cy="1544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Arc 37"/>
              <p:cNvSpPr/>
              <p:nvPr/>
            </p:nvSpPr>
            <p:spPr>
              <a:xfrm>
                <a:off x="9927025" y="1569390"/>
                <a:ext cx="323344" cy="274430"/>
              </a:xfrm>
              <a:prstGeom prst="arc">
                <a:avLst>
                  <a:gd name="adj1" fmla="val 16200000"/>
                  <a:gd name="adj2" fmla="val 187599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Arc 54"/>
              <p:cNvSpPr/>
              <p:nvPr/>
            </p:nvSpPr>
            <p:spPr>
              <a:xfrm>
                <a:off x="9883454" y="1621780"/>
                <a:ext cx="323344" cy="274430"/>
              </a:xfrm>
              <a:prstGeom prst="arc">
                <a:avLst>
                  <a:gd name="adj1" fmla="val 16200000"/>
                  <a:gd name="adj2" fmla="val 187599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7" name="Arc 56"/>
              <p:cNvSpPr/>
              <p:nvPr/>
            </p:nvSpPr>
            <p:spPr>
              <a:xfrm>
                <a:off x="9989430" y="1521071"/>
                <a:ext cx="323344" cy="274430"/>
              </a:xfrm>
              <a:prstGeom prst="arc">
                <a:avLst>
                  <a:gd name="adj1" fmla="val 16200000"/>
                  <a:gd name="adj2" fmla="val 187599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Down Arrow 29"/>
              <p:cNvSpPr/>
              <p:nvPr/>
            </p:nvSpPr>
            <p:spPr>
              <a:xfrm>
                <a:off x="8004665" y="3396938"/>
                <a:ext cx="410747" cy="1208258"/>
              </a:xfrm>
              <a:prstGeom prst="downArrow">
                <a:avLst>
                  <a:gd name="adj1" fmla="val 50000"/>
                  <a:gd name="adj2" fmla="val 65476"/>
                </a:avLst>
              </a:prstGeom>
              <a:gradFill flip="none" rotWithShape="1">
                <a:gsLst>
                  <a:gs pos="0">
                    <a:srgbClr val="FF0000">
                      <a:tint val="66000"/>
                      <a:satMod val="160000"/>
                    </a:srgbClr>
                  </a:gs>
                  <a:gs pos="50000">
                    <a:srgbClr val="FF0000">
                      <a:tint val="44500"/>
                      <a:satMod val="160000"/>
                    </a:srgbClr>
                  </a:gs>
                  <a:gs pos="100000">
                    <a:srgbClr val="FF0000">
                      <a:tint val="23500"/>
                      <a:satMod val="1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40" name="Rectangle 39"/>
          <p:cNvSpPr/>
          <p:nvPr/>
        </p:nvSpPr>
        <p:spPr>
          <a:xfrm>
            <a:off x="7309824" y="1290415"/>
            <a:ext cx="23410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Water Heating</a:t>
            </a:r>
          </a:p>
        </p:txBody>
      </p:sp>
    </p:spTree>
    <p:extLst>
      <p:ext uri="{BB962C8B-B14F-4D97-AF65-F5344CB8AC3E}">
        <p14:creationId xmlns:p14="http://schemas.microsoft.com/office/powerpoint/2010/main" val="347389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156</Words>
  <Application>Microsoft Macintosh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Calibri Light</vt:lpstr>
      <vt:lpstr>Arial</vt:lpstr>
      <vt:lpstr>Office Theme</vt:lpstr>
      <vt:lpstr>Triple-Hybrid Water Heater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Triple-Hybrid Water Heater</dc:title>
  <dc:creator>Microsoft Office User</dc:creator>
  <cp:lastModifiedBy>Microsoft Office User</cp:lastModifiedBy>
  <cp:revision>36</cp:revision>
  <dcterms:created xsi:type="dcterms:W3CDTF">2018-09-24T22:01:49Z</dcterms:created>
  <dcterms:modified xsi:type="dcterms:W3CDTF">2018-10-03T20:07:47Z</dcterms:modified>
</cp:coreProperties>
</file>