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2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3128-F7DD-1E4C-904E-92DB958D38B7}" type="datetimeFigureOut">
              <a:rPr lang="en-US" smtClean="0"/>
              <a:t>7/15/19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3FF99-5FF6-9049-B064-79872E8A7B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5102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3128-F7DD-1E4C-904E-92DB958D38B7}" type="datetimeFigureOut">
              <a:rPr lang="en-US" smtClean="0"/>
              <a:t>7/15/19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3FF99-5FF6-9049-B064-79872E8A7B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7219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3128-F7DD-1E4C-904E-92DB958D38B7}" type="datetimeFigureOut">
              <a:rPr lang="en-US" smtClean="0"/>
              <a:t>7/15/19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3FF99-5FF6-9049-B064-79872E8A7B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7257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3128-F7DD-1E4C-904E-92DB958D38B7}" type="datetimeFigureOut">
              <a:rPr lang="en-US" smtClean="0"/>
              <a:t>7/15/19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3FF99-5FF6-9049-B064-79872E8A7B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36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3128-F7DD-1E4C-904E-92DB958D38B7}" type="datetimeFigureOut">
              <a:rPr lang="en-US" smtClean="0"/>
              <a:t>7/15/19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3FF99-5FF6-9049-B064-79872E8A7B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6866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3128-F7DD-1E4C-904E-92DB958D38B7}" type="datetimeFigureOut">
              <a:rPr lang="en-US" smtClean="0"/>
              <a:t>7/15/19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3FF99-5FF6-9049-B064-79872E8A7B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5541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3128-F7DD-1E4C-904E-92DB958D38B7}" type="datetimeFigureOut">
              <a:rPr lang="en-US" smtClean="0"/>
              <a:t>7/15/19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3FF99-5FF6-9049-B064-79872E8A7B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484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3128-F7DD-1E4C-904E-92DB958D38B7}" type="datetimeFigureOut">
              <a:rPr lang="en-US" smtClean="0"/>
              <a:t>7/15/19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3FF99-5FF6-9049-B064-79872E8A7B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749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3128-F7DD-1E4C-904E-92DB958D38B7}" type="datetimeFigureOut">
              <a:rPr lang="en-US" smtClean="0"/>
              <a:t>7/15/19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3FF99-5FF6-9049-B064-79872E8A7B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8449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3128-F7DD-1E4C-904E-92DB958D38B7}" type="datetimeFigureOut">
              <a:rPr lang="en-US" smtClean="0"/>
              <a:t>7/15/19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3FF99-5FF6-9049-B064-79872E8A7B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9491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3128-F7DD-1E4C-904E-92DB958D38B7}" type="datetimeFigureOut">
              <a:rPr lang="en-US" smtClean="0"/>
              <a:t>7/15/19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3FF99-5FF6-9049-B064-79872E8A7B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8351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E3128-F7DD-1E4C-904E-92DB958D38B7}" type="datetimeFigureOut">
              <a:rPr lang="en-US" smtClean="0"/>
              <a:t>7/15/19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B3FF99-5FF6-9049-B064-79872E8A7B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1426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roup 55"/>
          <p:cNvGrpSpPr/>
          <p:nvPr/>
        </p:nvGrpSpPr>
        <p:grpSpPr>
          <a:xfrm>
            <a:off x="185203" y="886011"/>
            <a:ext cx="3308888" cy="2421119"/>
            <a:chOff x="602891" y="1194631"/>
            <a:chExt cx="3308888" cy="2421119"/>
          </a:xfrm>
        </p:grpSpPr>
        <p:sp>
          <p:nvSpPr>
            <p:cNvPr id="50" name="TextBox 49"/>
            <p:cNvSpPr txBox="1"/>
            <p:nvPr/>
          </p:nvSpPr>
          <p:spPr>
            <a:xfrm>
              <a:off x="1116433" y="1194631"/>
              <a:ext cx="2447367" cy="444432"/>
            </a:xfrm>
            <a:prstGeom prst="rect">
              <a:avLst/>
            </a:prstGeom>
            <a:noFill/>
          </p:spPr>
          <p:txBody>
            <a:bodyPr wrap="square" lIns="104854" tIns="52427" rIns="104854" bIns="52427" rtlCol="0">
              <a:spAutoFit/>
            </a:bodyPr>
            <a:lstStyle/>
            <a:p>
              <a:pPr algn="ctr"/>
              <a:r>
                <a:rPr lang="en-US" sz="1100" dirty="0"/>
                <a:t>SOLARSPOT </a:t>
              </a:r>
              <a:r>
                <a:rPr lang="en-US" sz="1100" dirty="0" smtClean="0"/>
                <a:t>CONCEPT ADDS </a:t>
              </a:r>
              <a:r>
                <a:rPr lang="en-US" sz="1100" dirty="0"/>
                <a:t>A PASSIVE </a:t>
              </a:r>
            </a:p>
            <a:p>
              <a:pPr algn="ctr"/>
              <a:r>
                <a:rPr lang="en-US" sz="1100" dirty="0"/>
                <a:t>HEAT EXCHANGE FLOW PATH</a:t>
              </a:r>
            </a:p>
          </p:txBody>
        </p:sp>
        <p:grpSp>
          <p:nvGrpSpPr>
            <p:cNvPr id="54" name="Group 53"/>
            <p:cNvGrpSpPr/>
            <p:nvPr/>
          </p:nvGrpSpPr>
          <p:grpSpPr>
            <a:xfrm>
              <a:off x="602891" y="1639063"/>
              <a:ext cx="3308888" cy="1976687"/>
              <a:chOff x="2283267" y="3045506"/>
              <a:chExt cx="3308888" cy="1976687"/>
            </a:xfrm>
          </p:grpSpPr>
          <p:grpSp>
            <p:nvGrpSpPr>
              <p:cNvPr id="4" name="Group 3"/>
              <p:cNvGrpSpPr/>
              <p:nvPr/>
            </p:nvGrpSpPr>
            <p:grpSpPr>
              <a:xfrm>
                <a:off x="3067614" y="3123675"/>
                <a:ext cx="2075007" cy="1814118"/>
                <a:chOff x="3067615" y="1920207"/>
                <a:chExt cx="3451546" cy="3017586"/>
              </a:xfrm>
            </p:grpSpPr>
            <p:cxnSp>
              <p:nvCxnSpPr>
                <p:cNvPr id="5" name="Straight Connector 4"/>
                <p:cNvCxnSpPr/>
                <p:nvPr/>
              </p:nvCxnSpPr>
              <p:spPr>
                <a:xfrm>
                  <a:off x="3067615" y="4704136"/>
                  <a:ext cx="2837885" cy="0"/>
                </a:xfrm>
                <a:prstGeom prst="line">
                  <a:avLst/>
                </a:prstGeom>
                <a:ln w="88900" cap="flat">
                  <a:solidFill>
                    <a:srgbClr val="3366FF"/>
                  </a:solidFill>
                  <a:round/>
                </a:ln>
                <a:effectLst>
                  <a:glow rad="50800">
                    <a:schemeClr val="tx1"/>
                  </a:glo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" name="Straight Connector 5"/>
                <p:cNvCxnSpPr/>
                <p:nvPr/>
              </p:nvCxnSpPr>
              <p:spPr>
                <a:xfrm>
                  <a:off x="5413137" y="2149397"/>
                  <a:ext cx="668185" cy="0"/>
                </a:xfrm>
                <a:prstGeom prst="line">
                  <a:avLst/>
                </a:prstGeom>
                <a:ln w="88900" cap="flat">
                  <a:solidFill>
                    <a:srgbClr val="FF0000"/>
                  </a:solidFill>
                  <a:round/>
                </a:ln>
                <a:effectLst>
                  <a:glow rad="50800">
                    <a:schemeClr val="tx1"/>
                  </a:glo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" name="Straight Connector 6"/>
                <p:cNvCxnSpPr/>
                <p:nvPr/>
              </p:nvCxnSpPr>
              <p:spPr>
                <a:xfrm flipV="1">
                  <a:off x="5865728" y="2108202"/>
                  <a:ext cx="0" cy="2619373"/>
                </a:xfrm>
                <a:prstGeom prst="line">
                  <a:avLst/>
                </a:prstGeom>
                <a:ln w="88900" cap="flat">
                  <a:gradFill flip="none" rotWithShape="1">
                    <a:gsLst>
                      <a:gs pos="0">
                        <a:srgbClr val="3366FF"/>
                      </a:gs>
                      <a:gs pos="100000">
                        <a:srgbClr val="FFFFFF"/>
                      </a:gs>
                      <a:gs pos="99000">
                        <a:srgbClr val="FF0000"/>
                      </a:gs>
                    </a:gsLst>
                    <a:lin ang="5400000" scaled="0"/>
                    <a:tileRect/>
                  </a:gradFill>
                  <a:round/>
                </a:ln>
                <a:effectLst>
                  <a:glow rad="50800">
                    <a:schemeClr val="tx1"/>
                  </a:glo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" name="Straight Connector 7"/>
                <p:cNvCxnSpPr/>
                <p:nvPr/>
              </p:nvCxnSpPr>
              <p:spPr>
                <a:xfrm>
                  <a:off x="5267230" y="4704136"/>
                  <a:ext cx="644242" cy="0"/>
                </a:xfrm>
                <a:prstGeom prst="line">
                  <a:avLst/>
                </a:prstGeom>
                <a:ln w="88900" cap="flat">
                  <a:solidFill>
                    <a:srgbClr val="3366FF"/>
                  </a:solidFill>
                  <a:round/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" name="Straight Connector 8"/>
                <p:cNvCxnSpPr/>
                <p:nvPr/>
              </p:nvCxnSpPr>
              <p:spPr>
                <a:xfrm>
                  <a:off x="5425016" y="2149397"/>
                  <a:ext cx="668185" cy="0"/>
                </a:xfrm>
                <a:prstGeom prst="line">
                  <a:avLst/>
                </a:prstGeom>
                <a:ln w="88900" cap="flat">
                  <a:solidFill>
                    <a:srgbClr val="FF0000"/>
                  </a:solidFill>
                  <a:round/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10" name="Picture 9"/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3575563" y="1920207"/>
                  <a:ext cx="1986622" cy="3017586"/>
                </a:xfrm>
                <a:prstGeom prst="rect">
                  <a:avLst/>
                </a:prstGeom>
              </p:spPr>
            </p:pic>
            <p:grpSp>
              <p:nvGrpSpPr>
                <p:cNvPr id="11" name="Group 10"/>
                <p:cNvGrpSpPr/>
                <p:nvPr/>
              </p:nvGrpSpPr>
              <p:grpSpPr>
                <a:xfrm>
                  <a:off x="5711656" y="2291149"/>
                  <a:ext cx="308144" cy="1935459"/>
                  <a:chOff x="5751957" y="2291149"/>
                  <a:chExt cx="227542" cy="1935459"/>
                </a:xfrm>
              </p:grpSpPr>
              <p:sp>
                <p:nvSpPr>
                  <p:cNvPr id="20" name="Line 180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4112837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21" name="Line 181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404609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22" name="Line 182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397935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23" name="Line 183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391261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24" name="Line 184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384587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25" name="Line 185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377913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26" name="Line 186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371239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27" name="Line 187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364565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28" name="Line 188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357891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29" name="Line 189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351217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30" name="Line 190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344543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31" name="Line 191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337869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32" name="Line 192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331195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33" name="Line 193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324521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34" name="Line 194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317847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35" name="Line 195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311173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36" name="Line 196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304499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37" name="Line 197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297825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38" name="Line 198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291151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39" name="Line 199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284477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40" name="Line 200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277803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41" name="Line 201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271129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42" name="Line 202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264455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43" name="Line 203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257781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44" name="Line 204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251107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45" name="Line 205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244433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46" name="Line 206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237759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47" name="Line 207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231085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48" name="Line 208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224411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sp>
                <p:nvSpPr>
                  <p:cNvPr id="49" name="Line 209"/>
                  <p:cNvSpPr>
                    <a:spLocks noChangeAspect="1" noChangeShapeType="1"/>
                  </p:cNvSpPr>
                  <p:nvPr/>
                </p:nvSpPr>
                <p:spPr bwMode="auto">
                  <a:xfrm rot="16200000">
                    <a:off x="5865728" y="2177378"/>
                    <a:ext cx="0" cy="227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104854" tIns="52427" rIns="104854" bIns="52427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</p:grpSp>
            <p:grpSp>
              <p:nvGrpSpPr>
                <p:cNvPr id="12" name="Group 164"/>
                <p:cNvGrpSpPr>
                  <a:grpSpLocks noChangeAspect="1"/>
                </p:cNvGrpSpPr>
                <p:nvPr/>
              </p:nvGrpSpPr>
              <p:grpSpPr bwMode="auto">
                <a:xfrm rot="16200000" flipH="1">
                  <a:off x="5748993" y="4392640"/>
                  <a:ext cx="245337" cy="114653"/>
                  <a:chOff x="288" y="2448"/>
                  <a:chExt cx="216" cy="144"/>
                </a:xfrm>
                <a:solidFill>
                  <a:srgbClr val="3366FF"/>
                </a:solidFill>
              </p:grpSpPr>
              <p:sp>
                <p:nvSpPr>
                  <p:cNvPr id="15" name="Rectangle 16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88" y="2448"/>
                    <a:ext cx="216" cy="144"/>
                  </a:xfrm>
                  <a:prstGeom prst="rect">
                    <a:avLst/>
                  </a:prstGeom>
                  <a:grpFill/>
                  <a:ln w="9525">
                    <a:solidFill>
                      <a:schemeClr val="bg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 dirty="0">
                      <a:cs typeface="Arial" charset="0"/>
                    </a:endParaRPr>
                  </a:p>
                </p:txBody>
              </p:sp>
              <p:grpSp>
                <p:nvGrpSpPr>
                  <p:cNvPr id="16" name="Group 166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88" y="2448"/>
                    <a:ext cx="216" cy="144"/>
                    <a:chOff x="288" y="2448"/>
                    <a:chExt cx="216" cy="144"/>
                  </a:xfrm>
                  <a:grpFill/>
                </p:grpSpPr>
                <p:sp>
                  <p:nvSpPr>
                    <p:cNvPr id="17" name="Line 167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288" y="2448"/>
                      <a:ext cx="0" cy="144"/>
                    </a:xfrm>
                    <a:prstGeom prst="line">
                      <a:avLst/>
                    </a:prstGeom>
                    <a:grp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chemeClr val="bg2">
                                <a:alpha val="74998"/>
                              </a:scheme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US" dirty="0">
                        <a:cs typeface="Arial" charset="0"/>
                      </a:endParaRPr>
                    </a:p>
                  </p:txBody>
                </p:sp>
                <p:sp>
                  <p:nvSpPr>
                    <p:cNvPr id="18" name="Line 168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521" y="2426"/>
                      <a:ext cx="0" cy="144"/>
                    </a:xfrm>
                    <a:prstGeom prst="line">
                      <a:avLst/>
                    </a:prstGeom>
                    <a:grp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chemeClr val="bg2">
                                <a:alpha val="74998"/>
                              </a:scheme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US" dirty="0">
                        <a:cs typeface="Arial" charset="0"/>
                      </a:endParaRPr>
                    </a:p>
                  </p:txBody>
                </p:sp>
                <p:sp>
                  <p:nvSpPr>
                    <p:cNvPr id="19" name="Line 169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288" y="2448"/>
                      <a:ext cx="216" cy="144"/>
                    </a:xfrm>
                    <a:prstGeom prst="line">
                      <a:avLst/>
                    </a:prstGeom>
                    <a:grpFill/>
                    <a:ln w="9525">
                      <a:solidFill>
                        <a:schemeClr val="tx1"/>
                      </a:solidFill>
                      <a:round/>
                      <a:headEnd/>
                      <a:tailEnd type="triangle" w="med" len="med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blurRad="63500" dist="38099" dir="2700000" algn="ctr" rotWithShape="0">
                              <a:schemeClr val="bg2">
                                <a:alpha val="74998"/>
                              </a:scheme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US" dirty="0">
                        <a:cs typeface="Arial" charset="0"/>
                      </a:endParaRPr>
                    </a:p>
                  </p:txBody>
                </p:sp>
              </p:grpSp>
            </p:grpSp>
            <p:sp>
              <p:nvSpPr>
                <p:cNvPr id="13" name="Freeform 12"/>
                <p:cNvSpPr/>
                <p:nvPr/>
              </p:nvSpPr>
              <p:spPr>
                <a:xfrm flipV="1">
                  <a:off x="6176967" y="4079150"/>
                  <a:ext cx="342194" cy="327115"/>
                </a:xfrm>
                <a:custGeom>
                  <a:avLst/>
                  <a:gdLst>
                    <a:gd name="connsiteX0" fmla="*/ 762000 w 762000"/>
                    <a:gd name="connsiteY0" fmla="*/ 371475 h 371475"/>
                    <a:gd name="connsiteX1" fmla="*/ 606425 w 762000"/>
                    <a:gd name="connsiteY1" fmla="*/ 47625 h 371475"/>
                    <a:gd name="connsiteX2" fmla="*/ 133350 w 762000"/>
                    <a:gd name="connsiteY2" fmla="*/ 0 h 371475"/>
                    <a:gd name="connsiteX3" fmla="*/ 0 w 762000"/>
                    <a:gd name="connsiteY3" fmla="*/ 15875 h 371475"/>
                    <a:gd name="connsiteX0" fmla="*/ 762000 w 762000"/>
                    <a:gd name="connsiteY0" fmla="*/ 371475 h 371475"/>
                    <a:gd name="connsiteX1" fmla="*/ 606425 w 762000"/>
                    <a:gd name="connsiteY1" fmla="*/ 47625 h 371475"/>
                    <a:gd name="connsiteX2" fmla="*/ 133350 w 762000"/>
                    <a:gd name="connsiteY2" fmla="*/ 0 h 371475"/>
                    <a:gd name="connsiteX3" fmla="*/ 0 w 762000"/>
                    <a:gd name="connsiteY3" fmla="*/ 15875 h 371475"/>
                    <a:gd name="connsiteX0" fmla="*/ 762000 w 762000"/>
                    <a:gd name="connsiteY0" fmla="*/ 371475 h 371475"/>
                    <a:gd name="connsiteX1" fmla="*/ 606425 w 762000"/>
                    <a:gd name="connsiteY1" fmla="*/ 47625 h 371475"/>
                    <a:gd name="connsiteX2" fmla="*/ 133350 w 762000"/>
                    <a:gd name="connsiteY2" fmla="*/ 0 h 371475"/>
                    <a:gd name="connsiteX3" fmla="*/ 0 w 762000"/>
                    <a:gd name="connsiteY3" fmla="*/ 15875 h 371475"/>
                    <a:gd name="connsiteX0" fmla="*/ 762000 w 762000"/>
                    <a:gd name="connsiteY0" fmla="*/ 379125 h 379125"/>
                    <a:gd name="connsiteX1" fmla="*/ 606425 w 762000"/>
                    <a:gd name="connsiteY1" fmla="*/ 55275 h 379125"/>
                    <a:gd name="connsiteX2" fmla="*/ 294021 w 762000"/>
                    <a:gd name="connsiteY2" fmla="*/ 0 h 379125"/>
                    <a:gd name="connsiteX3" fmla="*/ 0 w 762000"/>
                    <a:gd name="connsiteY3" fmla="*/ 23525 h 379125"/>
                    <a:gd name="connsiteX0" fmla="*/ 762000 w 762000"/>
                    <a:gd name="connsiteY0" fmla="*/ 379970 h 379970"/>
                    <a:gd name="connsiteX1" fmla="*/ 606425 w 762000"/>
                    <a:gd name="connsiteY1" fmla="*/ 56120 h 379970"/>
                    <a:gd name="connsiteX2" fmla="*/ 294021 w 762000"/>
                    <a:gd name="connsiteY2" fmla="*/ 845 h 379970"/>
                    <a:gd name="connsiteX3" fmla="*/ 0 w 762000"/>
                    <a:gd name="connsiteY3" fmla="*/ 24370 h 379970"/>
                    <a:gd name="connsiteX0" fmla="*/ 762000 w 762000"/>
                    <a:gd name="connsiteY0" fmla="*/ 359480 h 359480"/>
                    <a:gd name="connsiteX1" fmla="*/ 606425 w 762000"/>
                    <a:gd name="connsiteY1" fmla="*/ 35630 h 359480"/>
                    <a:gd name="connsiteX2" fmla="*/ 0 w 762000"/>
                    <a:gd name="connsiteY2" fmla="*/ 3880 h 359480"/>
                    <a:gd name="connsiteX0" fmla="*/ 762000 w 762000"/>
                    <a:gd name="connsiteY0" fmla="*/ 363007 h 363007"/>
                    <a:gd name="connsiteX1" fmla="*/ 314325 w 762000"/>
                    <a:gd name="connsiteY1" fmla="*/ 32807 h 363007"/>
                    <a:gd name="connsiteX2" fmla="*/ 0 w 762000"/>
                    <a:gd name="connsiteY2" fmla="*/ 7407 h 363007"/>
                    <a:gd name="connsiteX0" fmla="*/ 307975 w 359737"/>
                    <a:gd name="connsiteY0" fmla="*/ 264582 h 264582"/>
                    <a:gd name="connsiteX1" fmla="*/ 314325 w 359737"/>
                    <a:gd name="connsiteY1" fmla="*/ 32807 h 264582"/>
                    <a:gd name="connsiteX2" fmla="*/ 0 w 359737"/>
                    <a:gd name="connsiteY2" fmla="*/ 7407 h 264582"/>
                    <a:gd name="connsiteX0" fmla="*/ 307975 w 307975"/>
                    <a:gd name="connsiteY0" fmla="*/ 257175 h 257175"/>
                    <a:gd name="connsiteX1" fmla="*/ 168275 w 307975"/>
                    <a:gd name="connsiteY1" fmla="*/ 60325 h 257175"/>
                    <a:gd name="connsiteX2" fmla="*/ 0 w 307975"/>
                    <a:gd name="connsiteY2" fmla="*/ 0 h 257175"/>
                    <a:gd name="connsiteX0" fmla="*/ 307975 w 307975"/>
                    <a:gd name="connsiteY0" fmla="*/ 257175 h 257175"/>
                    <a:gd name="connsiteX1" fmla="*/ 241300 w 307975"/>
                    <a:gd name="connsiteY1" fmla="*/ 92075 h 257175"/>
                    <a:gd name="connsiteX2" fmla="*/ 0 w 307975"/>
                    <a:gd name="connsiteY2" fmla="*/ 0 h 257175"/>
                    <a:gd name="connsiteX0" fmla="*/ 307975 w 307975"/>
                    <a:gd name="connsiteY0" fmla="*/ 257175 h 257175"/>
                    <a:gd name="connsiteX1" fmla="*/ 241300 w 307975"/>
                    <a:gd name="connsiteY1" fmla="*/ 92075 h 257175"/>
                    <a:gd name="connsiteX2" fmla="*/ 0 w 307975"/>
                    <a:gd name="connsiteY2" fmla="*/ 0 h 257175"/>
                    <a:gd name="connsiteX0" fmla="*/ 307975 w 307975"/>
                    <a:gd name="connsiteY0" fmla="*/ 257175 h 257175"/>
                    <a:gd name="connsiteX1" fmla="*/ 241300 w 307975"/>
                    <a:gd name="connsiteY1" fmla="*/ 92075 h 257175"/>
                    <a:gd name="connsiteX2" fmla="*/ 0 w 307975"/>
                    <a:gd name="connsiteY2" fmla="*/ 0 h 257175"/>
                    <a:gd name="connsiteX0" fmla="*/ 307975 w 307975"/>
                    <a:gd name="connsiteY0" fmla="*/ 257175 h 257175"/>
                    <a:gd name="connsiteX1" fmla="*/ 241300 w 307975"/>
                    <a:gd name="connsiteY1" fmla="*/ 92075 h 257175"/>
                    <a:gd name="connsiteX2" fmla="*/ 0 w 307975"/>
                    <a:gd name="connsiteY2" fmla="*/ 0 h 257175"/>
                    <a:gd name="connsiteX0" fmla="*/ 307975 w 307975"/>
                    <a:gd name="connsiteY0" fmla="*/ 258512 h 258512"/>
                    <a:gd name="connsiteX1" fmla="*/ 238125 w 307975"/>
                    <a:gd name="connsiteY1" fmla="*/ 74362 h 258512"/>
                    <a:gd name="connsiteX2" fmla="*/ 0 w 307975"/>
                    <a:gd name="connsiteY2" fmla="*/ 1337 h 258512"/>
                    <a:gd name="connsiteX0" fmla="*/ 307975 w 307975"/>
                    <a:gd name="connsiteY0" fmla="*/ 273050 h 273050"/>
                    <a:gd name="connsiteX1" fmla="*/ 238125 w 307975"/>
                    <a:gd name="connsiteY1" fmla="*/ 73025 h 273050"/>
                    <a:gd name="connsiteX2" fmla="*/ 0 w 307975"/>
                    <a:gd name="connsiteY2" fmla="*/ 0 h 273050"/>
                    <a:gd name="connsiteX0" fmla="*/ 307975 w 307975"/>
                    <a:gd name="connsiteY0" fmla="*/ 273050 h 273050"/>
                    <a:gd name="connsiteX1" fmla="*/ 238125 w 307975"/>
                    <a:gd name="connsiteY1" fmla="*/ 73025 h 273050"/>
                    <a:gd name="connsiteX2" fmla="*/ 0 w 307975"/>
                    <a:gd name="connsiteY2" fmla="*/ 0 h 2730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07975" h="273050">
                      <a:moveTo>
                        <a:pt x="307975" y="273050"/>
                      </a:moveTo>
                      <a:cubicBezTo>
                        <a:pt x="284692" y="180975"/>
                        <a:pt x="289454" y="118533"/>
                        <a:pt x="238125" y="73025"/>
                      </a:cubicBezTo>
                      <a:cubicBezTo>
                        <a:pt x="186796" y="27517"/>
                        <a:pt x="126339" y="6615"/>
                        <a:pt x="0" y="0"/>
                      </a:cubicBezTo>
                    </a:path>
                  </a:pathLst>
                </a:custGeom>
                <a:ln>
                  <a:solidFill>
                    <a:schemeClr val="tx1"/>
                  </a:solidFill>
                  <a:round/>
                  <a:tailEnd type="triangle"/>
                </a:ln>
              </p:spPr>
              <p:txBody>
                <a:bodyPr vert="horz" wrap="square" lIns="104854" tIns="52427" rIns="104854" bIns="52427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119599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2400" dirty="0">
                    <a:latin typeface="Arial" charset="0"/>
                    <a:ea typeface="ＭＳ Ｐゴシック" charset="0"/>
                    <a:cs typeface="Arial" charset="0"/>
                  </a:endParaRPr>
                </a:p>
              </p:txBody>
            </p:sp>
            <p:cxnSp>
              <p:nvCxnSpPr>
                <p:cNvPr id="14" name="Straight Connector 13"/>
                <p:cNvCxnSpPr/>
                <p:nvPr/>
              </p:nvCxnSpPr>
              <p:spPr>
                <a:xfrm rot="5400000">
                  <a:off x="6006860" y="3122142"/>
                  <a:ext cx="340213" cy="0"/>
                </a:xfrm>
                <a:prstGeom prst="line">
                  <a:avLst/>
                </a:prstGeom>
                <a:ln w="41275">
                  <a:solidFill>
                    <a:schemeClr val="tx1"/>
                  </a:solidFill>
                  <a:tailEnd type="triangle"/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1" name="TextBox 50"/>
              <p:cNvSpPr txBox="1"/>
              <p:nvPr/>
            </p:nvSpPr>
            <p:spPr>
              <a:xfrm>
                <a:off x="4936900" y="3960435"/>
                <a:ext cx="655255" cy="444432"/>
              </a:xfrm>
              <a:prstGeom prst="rect">
                <a:avLst/>
              </a:prstGeom>
              <a:noFill/>
            </p:spPr>
            <p:txBody>
              <a:bodyPr wrap="square" lIns="104854" tIns="52427" rIns="104854" bIns="52427" rtlCol="0">
                <a:spAutoFit/>
              </a:bodyPr>
              <a:lstStyle/>
              <a:p>
                <a:pPr algn="ctr"/>
                <a:r>
                  <a:rPr lang="en-US" sz="1050" dirty="0"/>
                  <a:t>FLUIDIC DIODE</a:t>
                </a: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2283267" y="4560528"/>
                <a:ext cx="64444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from tank</a:t>
                </a: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4936900" y="3045506"/>
                <a:ext cx="5967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to tank</a:t>
                </a:r>
              </a:p>
            </p:txBody>
          </p:sp>
        </p:grpSp>
      </p:grpSp>
      <p:sp>
        <p:nvSpPr>
          <p:cNvPr id="55" name="TextBox 54"/>
          <p:cNvSpPr txBox="1"/>
          <p:nvPr/>
        </p:nvSpPr>
        <p:spPr>
          <a:xfrm>
            <a:off x="7056" y="143371"/>
            <a:ext cx="9140472" cy="598320"/>
          </a:xfrm>
          <a:prstGeom prst="rect">
            <a:avLst/>
          </a:prstGeom>
          <a:noFill/>
        </p:spPr>
        <p:txBody>
          <a:bodyPr wrap="square" lIns="104854" tIns="52427" rIns="104854" bIns="52427" rtlCol="0">
            <a:spAutoFit/>
          </a:bodyPr>
          <a:lstStyle/>
          <a:p>
            <a:pPr algn="ctr"/>
            <a:r>
              <a:rPr lang="en-US" sz="3200" b="1" dirty="0"/>
              <a:t>SOLARSPOT </a:t>
            </a:r>
            <a:r>
              <a:rPr lang="en-US" sz="3200" b="1" dirty="0" smtClean="0"/>
              <a:t>COLLECTOR STAYS COOL</a:t>
            </a:r>
            <a:endParaRPr lang="en-US" sz="3200" b="1" dirty="0"/>
          </a:p>
        </p:txBody>
      </p:sp>
      <p:grpSp>
        <p:nvGrpSpPr>
          <p:cNvPr id="64" name="Group 63"/>
          <p:cNvGrpSpPr/>
          <p:nvPr/>
        </p:nvGrpSpPr>
        <p:grpSpPr>
          <a:xfrm>
            <a:off x="4883839" y="1408220"/>
            <a:ext cx="3554933" cy="1810970"/>
            <a:chOff x="0" y="1534548"/>
            <a:chExt cx="9147528" cy="4659976"/>
          </a:xfrm>
        </p:grpSpPr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4985337"/>
              <a:ext cx="9144000" cy="1209187"/>
            </a:xfrm>
            <a:prstGeom prst="rect">
              <a:avLst/>
            </a:prstGeom>
          </p:spPr>
        </p:pic>
        <p:sp>
          <p:nvSpPr>
            <p:cNvPr id="66" name="Oval 65"/>
            <p:cNvSpPr/>
            <p:nvPr/>
          </p:nvSpPr>
          <p:spPr>
            <a:xfrm>
              <a:off x="7961834" y="5170258"/>
              <a:ext cx="976923" cy="976923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67" name="Straight Arrow Connector 66"/>
            <p:cNvCxnSpPr/>
            <p:nvPr/>
          </p:nvCxnSpPr>
          <p:spPr>
            <a:xfrm flipH="1" flipV="1">
              <a:off x="8142654" y="4582549"/>
              <a:ext cx="202842" cy="402788"/>
            </a:xfrm>
            <a:prstGeom prst="straightConnector1">
              <a:avLst/>
            </a:prstGeom>
            <a:ln w="41275">
              <a:solidFill>
                <a:schemeClr val="tx1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Arrow Connector 67"/>
            <p:cNvCxnSpPr/>
            <p:nvPr/>
          </p:nvCxnSpPr>
          <p:spPr>
            <a:xfrm>
              <a:off x="2750003" y="4048440"/>
              <a:ext cx="324654" cy="1121818"/>
            </a:xfrm>
            <a:prstGeom prst="straightConnector1">
              <a:avLst/>
            </a:prstGeom>
            <a:ln w="41275">
              <a:solidFill>
                <a:schemeClr val="tx1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271762" y="1534548"/>
              <a:ext cx="4875766" cy="2819408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 rotWithShape="1">
            <a:blip r:embed="rId5"/>
            <a:srcRect l="5957"/>
            <a:stretch/>
          </p:blipFill>
          <p:spPr>
            <a:xfrm>
              <a:off x="0" y="1718677"/>
              <a:ext cx="3484230" cy="2411524"/>
            </a:xfrm>
            <a:prstGeom prst="rect">
              <a:avLst/>
            </a:prstGeom>
          </p:spPr>
        </p:pic>
        <p:sp>
          <p:nvSpPr>
            <p:cNvPr id="71" name="Oval 70"/>
            <p:cNvSpPr/>
            <p:nvPr/>
          </p:nvSpPr>
          <p:spPr>
            <a:xfrm rot="20160000">
              <a:off x="1682974" y="2999131"/>
              <a:ext cx="1885115" cy="954175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5443221" y="4382765"/>
            <a:ext cx="2918357" cy="1991947"/>
            <a:chOff x="352784" y="1127472"/>
            <a:chExt cx="8339608" cy="5692261"/>
          </a:xfrm>
        </p:grpSpPr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987443" y="1637885"/>
              <a:ext cx="3704949" cy="2411524"/>
            </a:xfrm>
            <a:prstGeom prst="rect">
              <a:avLst/>
            </a:prstGeom>
          </p:spPr>
        </p:pic>
        <p:grpSp>
          <p:nvGrpSpPr>
            <p:cNvPr id="73" name="Group 72"/>
            <p:cNvGrpSpPr/>
            <p:nvPr/>
          </p:nvGrpSpPr>
          <p:grpSpPr>
            <a:xfrm rot="2327239">
              <a:off x="488486" y="4018834"/>
              <a:ext cx="7618814" cy="295993"/>
              <a:chOff x="921936" y="4697719"/>
              <a:chExt cx="7618814" cy="295993"/>
            </a:xfrm>
          </p:grpSpPr>
          <p:sp>
            <p:nvSpPr>
              <p:cNvPr id="123" name="Rectangle 122"/>
              <p:cNvSpPr/>
              <p:nvPr/>
            </p:nvSpPr>
            <p:spPr>
              <a:xfrm>
                <a:off x="945314" y="4697719"/>
                <a:ext cx="7572058" cy="295993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4" name="Rectangle 123"/>
              <p:cNvSpPr/>
              <p:nvPr/>
            </p:nvSpPr>
            <p:spPr>
              <a:xfrm>
                <a:off x="921936" y="4732081"/>
                <a:ext cx="7618814" cy="22727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4" name="Rectangle 37"/>
            <p:cNvSpPr/>
            <p:nvPr/>
          </p:nvSpPr>
          <p:spPr>
            <a:xfrm rot="2327239">
              <a:off x="7364811" y="6027111"/>
              <a:ext cx="274769" cy="792622"/>
            </a:xfrm>
            <a:custGeom>
              <a:avLst/>
              <a:gdLst>
                <a:gd name="connsiteX0" fmla="*/ 0 w 274769"/>
                <a:gd name="connsiteY0" fmla="*/ 0 h 796362"/>
                <a:gd name="connsiteX1" fmla="*/ 274769 w 274769"/>
                <a:gd name="connsiteY1" fmla="*/ 0 h 796362"/>
                <a:gd name="connsiteX2" fmla="*/ 274769 w 274769"/>
                <a:gd name="connsiteY2" fmla="*/ 796362 h 796362"/>
                <a:gd name="connsiteX3" fmla="*/ 0 w 274769"/>
                <a:gd name="connsiteY3" fmla="*/ 796362 h 796362"/>
                <a:gd name="connsiteX4" fmla="*/ 0 w 274769"/>
                <a:gd name="connsiteY4" fmla="*/ 0 h 796362"/>
                <a:gd name="connsiteX0" fmla="*/ 0 w 274769"/>
                <a:gd name="connsiteY0" fmla="*/ 0 h 887802"/>
                <a:gd name="connsiteX1" fmla="*/ 274769 w 274769"/>
                <a:gd name="connsiteY1" fmla="*/ 0 h 887802"/>
                <a:gd name="connsiteX2" fmla="*/ 274769 w 274769"/>
                <a:gd name="connsiteY2" fmla="*/ 796362 h 887802"/>
                <a:gd name="connsiteX3" fmla="*/ 91440 w 274769"/>
                <a:gd name="connsiteY3" fmla="*/ 887802 h 887802"/>
                <a:gd name="connsiteX0" fmla="*/ 0 w 274769"/>
                <a:gd name="connsiteY0" fmla="*/ 0 h 887802"/>
                <a:gd name="connsiteX1" fmla="*/ 274769 w 274769"/>
                <a:gd name="connsiteY1" fmla="*/ 0 h 887802"/>
                <a:gd name="connsiteX2" fmla="*/ 274769 w 274769"/>
                <a:gd name="connsiteY2" fmla="*/ 796362 h 887802"/>
                <a:gd name="connsiteX3" fmla="*/ 91440 w 274769"/>
                <a:gd name="connsiteY3" fmla="*/ 887802 h 887802"/>
                <a:gd name="connsiteX0" fmla="*/ 0 w 274769"/>
                <a:gd name="connsiteY0" fmla="*/ 0 h 796362"/>
                <a:gd name="connsiteX1" fmla="*/ 274769 w 274769"/>
                <a:gd name="connsiteY1" fmla="*/ 0 h 796362"/>
                <a:gd name="connsiteX2" fmla="*/ 274769 w 274769"/>
                <a:gd name="connsiteY2" fmla="*/ 796362 h 796362"/>
                <a:gd name="connsiteX3" fmla="*/ 5715 w 274769"/>
                <a:gd name="connsiteY3" fmla="*/ 783027 h 796362"/>
                <a:gd name="connsiteX0" fmla="*/ 0 w 274769"/>
                <a:gd name="connsiteY0" fmla="*/ 0 h 796362"/>
                <a:gd name="connsiteX1" fmla="*/ 274769 w 274769"/>
                <a:gd name="connsiteY1" fmla="*/ 0 h 796362"/>
                <a:gd name="connsiteX2" fmla="*/ 274769 w 274769"/>
                <a:gd name="connsiteY2" fmla="*/ 796362 h 796362"/>
                <a:gd name="connsiteX3" fmla="*/ 12065 w 274769"/>
                <a:gd name="connsiteY3" fmla="*/ 795727 h 796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4769" h="796362">
                  <a:moveTo>
                    <a:pt x="0" y="0"/>
                  </a:moveTo>
                  <a:lnTo>
                    <a:pt x="274769" y="0"/>
                  </a:lnTo>
                  <a:lnTo>
                    <a:pt x="274769" y="796362"/>
                  </a:lnTo>
                  <a:lnTo>
                    <a:pt x="12065" y="795727"/>
                  </a:lnTo>
                </a:path>
              </a:pathLst>
            </a:custGeom>
            <a:solidFill>
              <a:schemeClr val="bg1"/>
            </a:solidFill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Rectangle 37"/>
            <p:cNvSpPr/>
            <p:nvPr/>
          </p:nvSpPr>
          <p:spPr>
            <a:xfrm rot="2327239" flipH="1">
              <a:off x="1268126" y="1127472"/>
              <a:ext cx="274769" cy="792622"/>
            </a:xfrm>
            <a:custGeom>
              <a:avLst/>
              <a:gdLst>
                <a:gd name="connsiteX0" fmla="*/ 0 w 274769"/>
                <a:gd name="connsiteY0" fmla="*/ 0 h 796362"/>
                <a:gd name="connsiteX1" fmla="*/ 274769 w 274769"/>
                <a:gd name="connsiteY1" fmla="*/ 0 h 796362"/>
                <a:gd name="connsiteX2" fmla="*/ 274769 w 274769"/>
                <a:gd name="connsiteY2" fmla="*/ 796362 h 796362"/>
                <a:gd name="connsiteX3" fmla="*/ 0 w 274769"/>
                <a:gd name="connsiteY3" fmla="*/ 796362 h 796362"/>
                <a:gd name="connsiteX4" fmla="*/ 0 w 274769"/>
                <a:gd name="connsiteY4" fmla="*/ 0 h 796362"/>
                <a:gd name="connsiteX0" fmla="*/ 0 w 274769"/>
                <a:gd name="connsiteY0" fmla="*/ 0 h 887802"/>
                <a:gd name="connsiteX1" fmla="*/ 274769 w 274769"/>
                <a:gd name="connsiteY1" fmla="*/ 0 h 887802"/>
                <a:gd name="connsiteX2" fmla="*/ 274769 w 274769"/>
                <a:gd name="connsiteY2" fmla="*/ 796362 h 887802"/>
                <a:gd name="connsiteX3" fmla="*/ 91440 w 274769"/>
                <a:gd name="connsiteY3" fmla="*/ 887802 h 887802"/>
                <a:gd name="connsiteX0" fmla="*/ 0 w 274769"/>
                <a:gd name="connsiteY0" fmla="*/ 0 h 887802"/>
                <a:gd name="connsiteX1" fmla="*/ 274769 w 274769"/>
                <a:gd name="connsiteY1" fmla="*/ 0 h 887802"/>
                <a:gd name="connsiteX2" fmla="*/ 274769 w 274769"/>
                <a:gd name="connsiteY2" fmla="*/ 796362 h 887802"/>
                <a:gd name="connsiteX3" fmla="*/ 91440 w 274769"/>
                <a:gd name="connsiteY3" fmla="*/ 887802 h 887802"/>
                <a:gd name="connsiteX0" fmla="*/ 0 w 274769"/>
                <a:gd name="connsiteY0" fmla="*/ 0 h 796362"/>
                <a:gd name="connsiteX1" fmla="*/ 274769 w 274769"/>
                <a:gd name="connsiteY1" fmla="*/ 0 h 796362"/>
                <a:gd name="connsiteX2" fmla="*/ 274769 w 274769"/>
                <a:gd name="connsiteY2" fmla="*/ 796362 h 796362"/>
                <a:gd name="connsiteX3" fmla="*/ 5715 w 274769"/>
                <a:gd name="connsiteY3" fmla="*/ 783027 h 796362"/>
                <a:gd name="connsiteX0" fmla="*/ 0 w 274769"/>
                <a:gd name="connsiteY0" fmla="*/ 0 h 796362"/>
                <a:gd name="connsiteX1" fmla="*/ 274769 w 274769"/>
                <a:gd name="connsiteY1" fmla="*/ 0 h 796362"/>
                <a:gd name="connsiteX2" fmla="*/ 274769 w 274769"/>
                <a:gd name="connsiteY2" fmla="*/ 796362 h 796362"/>
                <a:gd name="connsiteX3" fmla="*/ 12065 w 274769"/>
                <a:gd name="connsiteY3" fmla="*/ 795727 h 796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4769" h="796362">
                  <a:moveTo>
                    <a:pt x="0" y="0"/>
                  </a:moveTo>
                  <a:lnTo>
                    <a:pt x="274769" y="0"/>
                  </a:lnTo>
                  <a:lnTo>
                    <a:pt x="274769" y="796362"/>
                  </a:lnTo>
                  <a:lnTo>
                    <a:pt x="12065" y="795727"/>
                  </a:lnTo>
                </a:path>
              </a:pathLst>
            </a:custGeom>
            <a:solidFill>
              <a:schemeClr val="bg1"/>
            </a:solidFill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76" name="Group 75"/>
            <p:cNvGrpSpPr/>
            <p:nvPr/>
          </p:nvGrpSpPr>
          <p:grpSpPr>
            <a:xfrm rot="2327239">
              <a:off x="5864333" y="5921432"/>
              <a:ext cx="1557613" cy="255246"/>
              <a:chOff x="189234" y="2641669"/>
              <a:chExt cx="2488171" cy="407736"/>
            </a:xfrm>
          </p:grpSpPr>
          <p:grpSp>
            <p:nvGrpSpPr>
              <p:cNvPr id="99" name="Group 98"/>
              <p:cNvGrpSpPr/>
              <p:nvPr/>
            </p:nvGrpSpPr>
            <p:grpSpPr>
              <a:xfrm rot="10800000" flipV="1">
                <a:off x="189234" y="2641670"/>
                <a:ext cx="1405386" cy="407735"/>
                <a:chOff x="457200" y="2686583"/>
                <a:chExt cx="8229600" cy="2387600"/>
              </a:xfrm>
            </p:grpSpPr>
            <p:grpSp>
              <p:nvGrpSpPr>
                <p:cNvPr id="112" name="Group 111"/>
                <p:cNvGrpSpPr/>
                <p:nvPr/>
              </p:nvGrpSpPr>
              <p:grpSpPr>
                <a:xfrm>
                  <a:off x="1828800" y="2686583"/>
                  <a:ext cx="6291384" cy="2370655"/>
                  <a:chOff x="1828800" y="2686583"/>
                  <a:chExt cx="6291384" cy="2370655"/>
                </a:xfrm>
              </p:grpSpPr>
              <p:cxnSp>
                <p:nvCxnSpPr>
                  <p:cNvPr id="115" name="Straight Connector 114"/>
                  <p:cNvCxnSpPr/>
                  <p:nvPr/>
                </p:nvCxnSpPr>
                <p:spPr>
                  <a:xfrm flipH="1">
                    <a:off x="2258498" y="2708467"/>
                    <a:ext cx="1092348" cy="1332008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6" name="Straight Connector 115"/>
                  <p:cNvCxnSpPr/>
                  <p:nvPr/>
                </p:nvCxnSpPr>
                <p:spPr>
                  <a:xfrm flipH="1">
                    <a:off x="1828800" y="4040475"/>
                    <a:ext cx="429698" cy="0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7" name="Straight Connector 116"/>
                  <p:cNvCxnSpPr/>
                  <p:nvPr/>
                </p:nvCxnSpPr>
                <p:spPr>
                  <a:xfrm flipH="1">
                    <a:off x="5460852" y="2686583"/>
                    <a:ext cx="1092348" cy="1332008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8" name="Straight Connector 117"/>
                  <p:cNvCxnSpPr/>
                  <p:nvPr/>
                </p:nvCxnSpPr>
                <p:spPr>
                  <a:xfrm flipH="1">
                    <a:off x="5031154" y="4018591"/>
                    <a:ext cx="429698" cy="0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9" name="Straight Connector 118"/>
                  <p:cNvCxnSpPr/>
                  <p:nvPr/>
                </p:nvCxnSpPr>
                <p:spPr>
                  <a:xfrm flipH="1" flipV="1">
                    <a:off x="3858698" y="3725230"/>
                    <a:ext cx="1092348" cy="1332008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0" name="Straight Connector 119"/>
                  <p:cNvCxnSpPr/>
                  <p:nvPr/>
                </p:nvCxnSpPr>
                <p:spPr>
                  <a:xfrm flipH="1" flipV="1">
                    <a:off x="3429000" y="3725230"/>
                    <a:ext cx="429698" cy="0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1" name="Straight Connector 120"/>
                  <p:cNvCxnSpPr/>
                  <p:nvPr/>
                </p:nvCxnSpPr>
                <p:spPr>
                  <a:xfrm flipH="1" flipV="1">
                    <a:off x="7027836" y="3725230"/>
                    <a:ext cx="1092348" cy="1332008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2" name="Straight Connector 121"/>
                  <p:cNvCxnSpPr/>
                  <p:nvPr/>
                </p:nvCxnSpPr>
                <p:spPr>
                  <a:xfrm flipH="1" flipV="1">
                    <a:off x="6598138" y="3725230"/>
                    <a:ext cx="429698" cy="0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13" name="Straight Connector 112"/>
                <p:cNvCxnSpPr/>
                <p:nvPr/>
              </p:nvCxnSpPr>
              <p:spPr>
                <a:xfrm>
                  <a:off x="457200" y="2686583"/>
                  <a:ext cx="8229600" cy="0"/>
                </a:xfrm>
                <a:prstGeom prst="line">
                  <a:avLst/>
                </a:prstGeom>
                <a:ln w="41275">
                  <a:solidFill>
                    <a:schemeClr val="tx1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4" name="Straight Connector 113"/>
                <p:cNvCxnSpPr/>
                <p:nvPr/>
              </p:nvCxnSpPr>
              <p:spPr>
                <a:xfrm>
                  <a:off x="457200" y="5074183"/>
                  <a:ext cx="8229600" cy="0"/>
                </a:xfrm>
                <a:prstGeom prst="line">
                  <a:avLst/>
                </a:prstGeom>
                <a:ln w="41275">
                  <a:solidFill>
                    <a:schemeClr val="tx1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00" name="Group 99"/>
              <p:cNvGrpSpPr/>
              <p:nvPr/>
            </p:nvGrpSpPr>
            <p:grpSpPr>
              <a:xfrm rot="10800000" flipV="1">
                <a:off x="1272019" y="2641669"/>
                <a:ext cx="1405386" cy="407735"/>
                <a:chOff x="457200" y="2686583"/>
                <a:chExt cx="8229600" cy="2387600"/>
              </a:xfrm>
            </p:grpSpPr>
            <p:grpSp>
              <p:nvGrpSpPr>
                <p:cNvPr id="101" name="Group 100"/>
                <p:cNvGrpSpPr/>
                <p:nvPr/>
              </p:nvGrpSpPr>
              <p:grpSpPr>
                <a:xfrm>
                  <a:off x="1828800" y="2686583"/>
                  <a:ext cx="6291384" cy="2370655"/>
                  <a:chOff x="1828800" y="2686583"/>
                  <a:chExt cx="6291384" cy="2370655"/>
                </a:xfrm>
              </p:grpSpPr>
              <p:cxnSp>
                <p:nvCxnSpPr>
                  <p:cNvPr id="104" name="Straight Connector 103"/>
                  <p:cNvCxnSpPr/>
                  <p:nvPr/>
                </p:nvCxnSpPr>
                <p:spPr>
                  <a:xfrm flipH="1">
                    <a:off x="2258498" y="2708467"/>
                    <a:ext cx="1092348" cy="1332008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5" name="Straight Connector 104"/>
                  <p:cNvCxnSpPr/>
                  <p:nvPr/>
                </p:nvCxnSpPr>
                <p:spPr>
                  <a:xfrm flipH="1">
                    <a:off x="1828800" y="4040475"/>
                    <a:ext cx="429698" cy="0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6" name="Straight Connector 105"/>
                  <p:cNvCxnSpPr/>
                  <p:nvPr/>
                </p:nvCxnSpPr>
                <p:spPr>
                  <a:xfrm flipH="1">
                    <a:off x="5460852" y="2686583"/>
                    <a:ext cx="1092348" cy="1332008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7" name="Straight Connector 106"/>
                  <p:cNvCxnSpPr/>
                  <p:nvPr/>
                </p:nvCxnSpPr>
                <p:spPr>
                  <a:xfrm flipH="1">
                    <a:off x="5031154" y="4018591"/>
                    <a:ext cx="429698" cy="0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8" name="Straight Connector 107"/>
                  <p:cNvCxnSpPr/>
                  <p:nvPr/>
                </p:nvCxnSpPr>
                <p:spPr>
                  <a:xfrm flipH="1" flipV="1">
                    <a:off x="3858698" y="3725230"/>
                    <a:ext cx="1092348" cy="1332008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9" name="Straight Connector 108"/>
                  <p:cNvCxnSpPr/>
                  <p:nvPr/>
                </p:nvCxnSpPr>
                <p:spPr>
                  <a:xfrm flipH="1" flipV="1">
                    <a:off x="3429000" y="3725230"/>
                    <a:ext cx="429698" cy="0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0" name="Straight Connector 109"/>
                  <p:cNvCxnSpPr/>
                  <p:nvPr/>
                </p:nvCxnSpPr>
                <p:spPr>
                  <a:xfrm flipH="1" flipV="1">
                    <a:off x="7027836" y="3725230"/>
                    <a:ext cx="1092348" cy="1332008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1" name="Straight Connector 110"/>
                  <p:cNvCxnSpPr/>
                  <p:nvPr/>
                </p:nvCxnSpPr>
                <p:spPr>
                  <a:xfrm flipH="1" flipV="1">
                    <a:off x="6598138" y="3725230"/>
                    <a:ext cx="429698" cy="0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02" name="Straight Connector 101"/>
                <p:cNvCxnSpPr/>
                <p:nvPr/>
              </p:nvCxnSpPr>
              <p:spPr>
                <a:xfrm>
                  <a:off x="457200" y="2686583"/>
                  <a:ext cx="8229600" cy="0"/>
                </a:xfrm>
                <a:prstGeom prst="line">
                  <a:avLst/>
                </a:prstGeom>
                <a:ln w="41275">
                  <a:solidFill>
                    <a:schemeClr val="tx1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3" name="Straight Connector 102"/>
                <p:cNvCxnSpPr/>
                <p:nvPr/>
              </p:nvCxnSpPr>
              <p:spPr>
                <a:xfrm>
                  <a:off x="457200" y="5074183"/>
                  <a:ext cx="8229600" cy="0"/>
                </a:xfrm>
                <a:prstGeom prst="line">
                  <a:avLst/>
                </a:prstGeom>
                <a:ln w="41275">
                  <a:solidFill>
                    <a:schemeClr val="tx1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xmlns="" id="{722C6493-4418-40B2-BD98-1290464082BD}"/>
                </a:ext>
              </a:extLst>
            </p:cNvPr>
            <p:cNvGrpSpPr/>
            <p:nvPr/>
          </p:nvGrpSpPr>
          <p:grpSpPr>
            <a:xfrm>
              <a:off x="352784" y="1375130"/>
              <a:ext cx="8121760" cy="5060474"/>
              <a:chOff x="352784" y="1375130"/>
              <a:chExt cx="8121760" cy="5060474"/>
            </a:xfrm>
          </p:grpSpPr>
          <p:sp>
            <p:nvSpPr>
              <p:cNvPr id="78" name="Oval 77"/>
              <p:cNvSpPr/>
              <p:nvPr/>
            </p:nvSpPr>
            <p:spPr>
              <a:xfrm rot="13203480">
                <a:off x="4943015" y="2490074"/>
                <a:ext cx="2996192" cy="954175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9" name="Rectangle 78"/>
              <p:cNvSpPr/>
              <p:nvPr/>
            </p:nvSpPr>
            <p:spPr>
              <a:xfrm rot="2327239">
                <a:off x="724200" y="3711652"/>
                <a:ext cx="7572058" cy="38192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0" name="Rectangle 79"/>
              <p:cNvSpPr/>
              <p:nvPr/>
            </p:nvSpPr>
            <p:spPr>
              <a:xfrm rot="2327239">
                <a:off x="880278" y="3648157"/>
                <a:ext cx="7572059" cy="120498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1" name="Rectangle 80"/>
              <p:cNvSpPr/>
              <p:nvPr/>
            </p:nvSpPr>
            <p:spPr>
              <a:xfrm rot="2327239">
                <a:off x="855730" y="3685844"/>
                <a:ext cx="7618814" cy="4803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2" name="Oval 81"/>
              <p:cNvSpPr/>
              <p:nvPr/>
            </p:nvSpPr>
            <p:spPr>
              <a:xfrm rot="2327239">
                <a:off x="7500921" y="6282826"/>
                <a:ext cx="152778" cy="15277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83" name="Oval 82"/>
              <p:cNvSpPr/>
              <p:nvPr/>
            </p:nvSpPr>
            <p:spPr>
              <a:xfrm rot="2327239">
                <a:off x="1394212" y="1375130"/>
                <a:ext cx="152778" cy="15277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85" name="Rectangle 84"/>
              <p:cNvSpPr/>
              <p:nvPr/>
            </p:nvSpPr>
            <p:spPr>
              <a:xfrm rot="2327239">
                <a:off x="4037428" y="2799189"/>
                <a:ext cx="1642363" cy="52515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86" name="Rectangle 85"/>
              <p:cNvSpPr/>
              <p:nvPr/>
            </p:nvSpPr>
            <p:spPr>
              <a:xfrm rot="2327239">
                <a:off x="2934098" y="4415361"/>
                <a:ext cx="1642363" cy="52515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dirty="0"/>
              </a:p>
            </p:txBody>
          </p:sp>
          <p:cxnSp>
            <p:nvCxnSpPr>
              <p:cNvPr id="87" name="Straight Connector 86"/>
              <p:cNvCxnSpPr/>
              <p:nvPr/>
            </p:nvCxnSpPr>
            <p:spPr>
              <a:xfrm rot="13127239">
                <a:off x="1819702" y="1559818"/>
                <a:ext cx="340213" cy="0"/>
              </a:xfrm>
              <a:prstGeom prst="line">
                <a:avLst/>
              </a:prstGeom>
              <a:ln w="25400">
                <a:solidFill>
                  <a:srgbClr val="FF0000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/>
              <p:cNvCxnSpPr/>
              <p:nvPr/>
            </p:nvCxnSpPr>
            <p:spPr>
              <a:xfrm rot="13127239">
                <a:off x="2334467" y="1973512"/>
                <a:ext cx="340213" cy="0"/>
              </a:xfrm>
              <a:prstGeom prst="line">
                <a:avLst/>
              </a:prstGeom>
              <a:ln w="25400">
                <a:solidFill>
                  <a:srgbClr val="FF0000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/>
              <p:cNvCxnSpPr/>
              <p:nvPr/>
            </p:nvCxnSpPr>
            <p:spPr>
              <a:xfrm rot="13127239">
                <a:off x="2849234" y="2387207"/>
                <a:ext cx="340213" cy="0"/>
              </a:xfrm>
              <a:prstGeom prst="line">
                <a:avLst/>
              </a:prstGeom>
              <a:ln w="25400">
                <a:solidFill>
                  <a:srgbClr val="FF0000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/>
              <p:cNvCxnSpPr/>
              <p:nvPr/>
            </p:nvCxnSpPr>
            <p:spPr>
              <a:xfrm rot="13127239">
                <a:off x="3364001" y="2800902"/>
                <a:ext cx="340213" cy="0"/>
              </a:xfrm>
              <a:prstGeom prst="line">
                <a:avLst/>
              </a:prstGeom>
              <a:ln w="25400">
                <a:solidFill>
                  <a:srgbClr val="FF0000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/>
              <p:cNvCxnSpPr/>
              <p:nvPr/>
            </p:nvCxnSpPr>
            <p:spPr>
              <a:xfrm rot="13127239">
                <a:off x="3878766" y="3214597"/>
                <a:ext cx="340213" cy="0"/>
              </a:xfrm>
              <a:prstGeom prst="line">
                <a:avLst/>
              </a:prstGeom>
              <a:ln w="25400">
                <a:solidFill>
                  <a:srgbClr val="FF0000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Straight Connector 91"/>
              <p:cNvCxnSpPr/>
              <p:nvPr/>
            </p:nvCxnSpPr>
            <p:spPr>
              <a:xfrm rot="13127239">
                <a:off x="4908300" y="4041988"/>
                <a:ext cx="340213" cy="0"/>
              </a:xfrm>
              <a:prstGeom prst="line">
                <a:avLst/>
              </a:prstGeom>
              <a:ln w="25400">
                <a:solidFill>
                  <a:srgbClr val="FF0000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Straight Connector 92"/>
              <p:cNvCxnSpPr/>
              <p:nvPr/>
            </p:nvCxnSpPr>
            <p:spPr>
              <a:xfrm rot="13127239">
                <a:off x="5423067" y="4455683"/>
                <a:ext cx="340213" cy="0"/>
              </a:xfrm>
              <a:prstGeom prst="line">
                <a:avLst/>
              </a:prstGeom>
              <a:ln w="25400">
                <a:solidFill>
                  <a:srgbClr val="FF0000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Straight Connector 93"/>
              <p:cNvCxnSpPr/>
              <p:nvPr/>
            </p:nvCxnSpPr>
            <p:spPr>
              <a:xfrm rot="13127239">
                <a:off x="5937833" y="4869377"/>
                <a:ext cx="340213" cy="0"/>
              </a:xfrm>
              <a:prstGeom prst="line">
                <a:avLst/>
              </a:prstGeom>
              <a:ln w="25400">
                <a:solidFill>
                  <a:srgbClr val="FF0000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Straight Connector 94"/>
              <p:cNvCxnSpPr/>
              <p:nvPr/>
            </p:nvCxnSpPr>
            <p:spPr>
              <a:xfrm rot="13127239">
                <a:off x="6452599" y="5283072"/>
                <a:ext cx="340213" cy="0"/>
              </a:xfrm>
              <a:prstGeom prst="line">
                <a:avLst/>
              </a:prstGeom>
              <a:ln w="25400">
                <a:solidFill>
                  <a:srgbClr val="FF0000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Straight Connector 95"/>
              <p:cNvCxnSpPr/>
              <p:nvPr/>
            </p:nvCxnSpPr>
            <p:spPr>
              <a:xfrm rot="13127239">
                <a:off x="6967367" y="5696768"/>
                <a:ext cx="340213" cy="0"/>
              </a:xfrm>
              <a:prstGeom prst="line">
                <a:avLst/>
              </a:prstGeom>
              <a:ln w="25400">
                <a:solidFill>
                  <a:srgbClr val="FF0000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Straight Arrow Connector 96"/>
              <p:cNvCxnSpPr/>
              <p:nvPr/>
            </p:nvCxnSpPr>
            <p:spPr>
              <a:xfrm flipH="1">
                <a:off x="5211001" y="3321159"/>
                <a:ext cx="514767" cy="459693"/>
              </a:xfrm>
              <a:prstGeom prst="straightConnector1">
                <a:avLst/>
              </a:prstGeom>
              <a:ln w="41275">
                <a:solidFill>
                  <a:schemeClr val="tx1"/>
                </a:solidFill>
                <a:tailEnd type="arrow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8" name="TextBox 97"/>
              <p:cNvSpPr txBox="1"/>
              <p:nvPr/>
            </p:nvSpPr>
            <p:spPr>
              <a:xfrm>
                <a:off x="352784" y="3780851"/>
                <a:ext cx="2923816" cy="7475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100" b="1" dirty="0" smtClean="0"/>
                  <a:t>PUMP ON</a:t>
                </a:r>
                <a:endParaRPr lang="en-US" sz="1100" b="1" dirty="0"/>
              </a:p>
            </p:txBody>
          </p:sp>
        </p:grpSp>
      </p:grpSp>
      <p:grpSp>
        <p:nvGrpSpPr>
          <p:cNvPr id="2" name="Group 1"/>
          <p:cNvGrpSpPr/>
          <p:nvPr/>
        </p:nvGrpSpPr>
        <p:grpSpPr>
          <a:xfrm>
            <a:off x="894601" y="4443835"/>
            <a:ext cx="2913384" cy="2021444"/>
            <a:chOff x="879327" y="4134267"/>
            <a:chExt cx="3359545" cy="2331012"/>
          </a:xfrm>
        </p:grpSpPr>
        <p:pic>
          <p:nvPicPr>
            <p:cNvPr id="126" name="Picture 12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21675" y="4343284"/>
              <a:ext cx="1517197" cy="987532"/>
            </a:xfrm>
            <a:prstGeom prst="rect">
              <a:avLst/>
            </a:prstGeom>
          </p:spPr>
        </p:pic>
        <p:sp>
          <p:nvSpPr>
            <p:cNvPr id="127" name="Oval 126"/>
            <p:cNvSpPr/>
            <p:nvPr/>
          </p:nvSpPr>
          <p:spPr>
            <a:xfrm rot="13203480">
              <a:off x="2703481" y="4692260"/>
              <a:ext cx="1226957" cy="39074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8" name="Rectangle 127"/>
            <p:cNvSpPr/>
            <p:nvPr/>
          </p:nvSpPr>
          <p:spPr>
            <a:xfrm rot="2327239">
              <a:off x="975853" y="5192503"/>
              <a:ext cx="3100800" cy="15640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29" name="Group 128"/>
            <p:cNvGrpSpPr/>
            <p:nvPr/>
          </p:nvGrpSpPr>
          <p:grpSpPr>
            <a:xfrm rot="2327239">
              <a:off x="879327" y="5318295"/>
              <a:ext cx="3119947" cy="121211"/>
              <a:chOff x="921936" y="4697719"/>
              <a:chExt cx="7618814" cy="295993"/>
            </a:xfrm>
          </p:grpSpPr>
          <p:sp>
            <p:nvSpPr>
              <p:cNvPr id="186" name="Rectangle 185"/>
              <p:cNvSpPr/>
              <p:nvPr/>
            </p:nvSpPr>
            <p:spPr>
              <a:xfrm>
                <a:off x="945314" y="4697719"/>
                <a:ext cx="7572058" cy="295993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7" name="Rectangle 186"/>
              <p:cNvSpPr/>
              <p:nvPr/>
            </p:nvSpPr>
            <p:spPr>
              <a:xfrm>
                <a:off x="921936" y="4732081"/>
                <a:ext cx="7618814" cy="22727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30" name="Rectangle 129"/>
            <p:cNvSpPr/>
            <p:nvPr/>
          </p:nvSpPr>
          <p:spPr>
            <a:xfrm rot="2327239">
              <a:off x="1039768" y="5166501"/>
              <a:ext cx="3100800" cy="4934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1" name="Rectangle 130"/>
            <p:cNvSpPr/>
            <p:nvPr/>
          </p:nvSpPr>
          <p:spPr>
            <a:xfrm rot="2327239">
              <a:off x="1029715" y="5181935"/>
              <a:ext cx="3119947" cy="196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2" name="Rectangle 37"/>
            <p:cNvSpPr/>
            <p:nvPr/>
          </p:nvSpPr>
          <p:spPr>
            <a:xfrm rot="2327239">
              <a:off x="3695220" y="6140696"/>
              <a:ext cx="112519" cy="324583"/>
            </a:xfrm>
            <a:custGeom>
              <a:avLst/>
              <a:gdLst>
                <a:gd name="connsiteX0" fmla="*/ 0 w 274769"/>
                <a:gd name="connsiteY0" fmla="*/ 0 h 796362"/>
                <a:gd name="connsiteX1" fmla="*/ 274769 w 274769"/>
                <a:gd name="connsiteY1" fmla="*/ 0 h 796362"/>
                <a:gd name="connsiteX2" fmla="*/ 274769 w 274769"/>
                <a:gd name="connsiteY2" fmla="*/ 796362 h 796362"/>
                <a:gd name="connsiteX3" fmla="*/ 0 w 274769"/>
                <a:gd name="connsiteY3" fmla="*/ 796362 h 796362"/>
                <a:gd name="connsiteX4" fmla="*/ 0 w 274769"/>
                <a:gd name="connsiteY4" fmla="*/ 0 h 796362"/>
                <a:gd name="connsiteX0" fmla="*/ 0 w 274769"/>
                <a:gd name="connsiteY0" fmla="*/ 0 h 887802"/>
                <a:gd name="connsiteX1" fmla="*/ 274769 w 274769"/>
                <a:gd name="connsiteY1" fmla="*/ 0 h 887802"/>
                <a:gd name="connsiteX2" fmla="*/ 274769 w 274769"/>
                <a:gd name="connsiteY2" fmla="*/ 796362 h 887802"/>
                <a:gd name="connsiteX3" fmla="*/ 91440 w 274769"/>
                <a:gd name="connsiteY3" fmla="*/ 887802 h 887802"/>
                <a:gd name="connsiteX0" fmla="*/ 0 w 274769"/>
                <a:gd name="connsiteY0" fmla="*/ 0 h 887802"/>
                <a:gd name="connsiteX1" fmla="*/ 274769 w 274769"/>
                <a:gd name="connsiteY1" fmla="*/ 0 h 887802"/>
                <a:gd name="connsiteX2" fmla="*/ 274769 w 274769"/>
                <a:gd name="connsiteY2" fmla="*/ 796362 h 887802"/>
                <a:gd name="connsiteX3" fmla="*/ 91440 w 274769"/>
                <a:gd name="connsiteY3" fmla="*/ 887802 h 887802"/>
                <a:gd name="connsiteX0" fmla="*/ 0 w 274769"/>
                <a:gd name="connsiteY0" fmla="*/ 0 h 796362"/>
                <a:gd name="connsiteX1" fmla="*/ 274769 w 274769"/>
                <a:gd name="connsiteY1" fmla="*/ 0 h 796362"/>
                <a:gd name="connsiteX2" fmla="*/ 274769 w 274769"/>
                <a:gd name="connsiteY2" fmla="*/ 796362 h 796362"/>
                <a:gd name="connsiteX3" fmla="*/ 5715 w 274769"/>
                <a:gd name="connsiteY3" fmla="*/ 783027 h 796362"/>
                <a:gd name="connsiteX0" fmla="*/ 0 w 274769"/>
                <a:gd name="connsiteY0" fmla="*/ 0 h 796362"/>
                <a:gd name="connsiteX1" fmla="*/ 274769 w 274769"/>
                <a:gd name="connsiteY1" fmla="*/ 0 h 796362"/>
                <a:gd name="connsiteX2" fmla="*/ 274769 w 274769"/>
                <a:gd name="connsiteY2" fmla="*/ 796362 h 796362"/>
                <a:gd name="connsiteX3" fmla="*/ 12065 w 274769"/>
                <a:gd name="connsiteY3" fmla="*/ 795727 h 796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4769" h="796362">
                  <a:moveTo>
                    <a:pt x="0" y="0"/>
                  </a:moveTo>
                  <a:lnTo>
                    <a:pt x="274769" y="0"/>
                  </a:lnTo>
                  <a:lnTo>
                    <a:pt x="274769" y="796362"/>
                  </a:lnTo>
                  <a:lnTo>
                    <a:pt x="12065" y="795727"/>
                  </a:lnTo>
                </a:path>
              </a:pathLst>
            </a:custGeom>
            <a:solidFill>
              <a:schemeClr val="bg1"/>
            </a:solidFill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3" name="Rectangle 37"/>
            <p:cNvSpPr/>
            <p:nvPr/>
          </p:nvSpPr>
          <p:spPr>
            <a:xfrm rot="2327239" flipH="1">
              <a:off x="1198594" y="4134267"/>
              <a:ext cx="112519" cy="324583"/>
            </a:xfrm>
            <a:custGeom>
              <a:avLst/>
              <a:gdLst>
                <a:gd name="connsiteX0" fmla="*/ 0 w 274769"/>
                <a:gd name="connsiteY0" fmla="*/ 0 h 796362"/>
                <a:gd name="connsiteX1" fmla="*/ 274769 w 274769"/>
                <a:gd name="connsiteY1" fmla="*/ 0 h 796362"/>
                <a:gd name="connsiteX2" fmla="*/ 274769 w 274769"/>
                <a:gd name="connsiteY2" fmla="*/ 796362 h 796362"/>
                <a:gd name="connsiteX3" fmla="*/ 0 w 274769"/>
                <a:gd name="connsiteY3" fmla="*/ 796362 h 796362"/>
                <a:gd name="connsiteX4" fmla="*/ 0 w 274769"/>
                <a:gd name="connsiteY4" fmla="*/ 0 h 796362"/>
                <a:gd name="connsiteX0" fmla="*/ 0 w 274769"/>
                <a:gd name="connsiteY0" fmla="*/ 0 h 887802"/>
                <a:gd name="connsiteX1" fmla="*/ 274769 w 274769"/>
                <a:gd name="connsiteY1" fmla="*/ 0 h 887802"/>
                <a:gd name="connsiteX2" fmla="*/ 274769 w 274769"/>
                <a:gd name="connsiteY2" fmla="*/ 796362 h 887802"/>
                <a:gd name="connsiteX3" fmla="*/ 91440 w 274769"/>
                <a:gd name="connsiteY3" fmla="*/ 887802 h 887802"/>
                <a:gd name="connsiteX0" fmla="*/ 0 w 274769"/>
                <a:gd name="connsiteY0" fmla="*/ 0 h 887802"/>
                <a:gd name="connsiteX1" fmla="*/ 274769 w 274769"/>
                <a:gd name="connsiteY1" fmla="*/ 0 h 887802"/>
                <a:gd name="connsiteX2" fmla="*/ 274769 w 274769"/>
                <a:gd name="connsiteY2" fmla="*/ 796362 h 887802"/>
                <a:gd name="connsiteX3" fmla="*/ 91440 w 274769"/>
                <a:gd name="connsiteY3" fmla="*/ 887802 h 887802"/>
                <a:gd name="connsiteX0" fmla="*/ 0 w 274769"/>
                <a:gd name="connsiteY0" fmla="*/ 0 h 796362"/>
                <a:gd name="connsiteX1" fmla="*/ 274769 w 274769"/>
                <a:gd name="connsiteY1" fmla="*/ 0 h 796362"/>
                <a:gd name="connsiteX2" fmla="*/ 274769 w 274769"/>
                <a:gd name="connsiteY2" fmla="*/ 796362 h 796362"/>
                <a:gd name="connsiteX3" fmla="*/ 5715 w 274769"/>
                <a:gd name="connsiteY3" fmla="*/ 783027 h 796362"/>
                <a:gd name="connsiteX0" fmla="*/ 0 w 274769"/>
                <a:gd name="connsiteY0" fmla="*/ 0 h 796362"/>
                <a:gd name="connsiteX1" fmla="*/ 274769 w 274769"/>
                <a:gd name="connsiteY1" fmla="*/ 0 h 796362"/>
                <a:gd name="connsiteX2" fmla="*/ 274769 w 274769"/>
                <a:gd name="connsiteY2" fmla="*/ 796362 h 796362"/>
                <a:gd name="connsiteX3" fmla="*/ 12065 w 274769"/>
                <a:gd name="connsiteY3" fmla="*/ 795727 h 796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4769" h="796362">
                  <a:moveTo>
                    <a:pt x="0" y="0"/>
                  </a:moveTo>
                  <a:lnTo>
                    <a:pt x="274769" y="0"/>
                  </a:lnTo>
                  <a:lnTo>
                    <a:pt x="274769" y="796362"/>
                  </a:lnTo>
                  <a:lnTo>
                    <a:pt x="12065" y="795727"/>
                  </a:lnTo>
                </a:path>
              </a:pathLst>
            </a:custGeom>
            <a:solidFill>
              <a:schemeClr val="bg1"/>
            </a:solidFill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4" name="Oval 133"/>
            <p:cNvSpPr/>
            <p:nvPr/>
          </p:nvSpPr>
          <p:spPr>
            <a:xfrm rot="2327239">
              <a:off x="3750958" y="6245413"/>
              <a:ext cx="62563" cy="625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35" name="Oval 134"/>
            <p:cNvSpPr/>
            <p:nvPr/>
          </p:nvSpPr>
          <p:spPr>
            <a:xfrm rot="2327239">
              <a:off x="1250227" y="4235685"/>
              <a:ext cx="62563" cy="625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grpSp>
          <p:nvGrpSpPr>
            <p:cNvPr id="136" name="Group 135"/>
            <p:cNvGrpSpPr/>
            <p:nvPr/>
          </p:nvGrpSpPr>
          <p:grpSpPr>
            <a:xfrm rot="2327239">
              <a:off x="3080767" y="6097420"/>
              <a:ext cx="637851" cy="104525"/>
              <a:chOff x="189234" y="2641669"/>
              <a:chExt cx="2488171" cy="407736"/>
            </a:xfrm>
          </p:grpSpPr>
          <p:grpSp>
            <p:nvGrpSpPr>
              <p:cNvPr id="162" name="Group 161"/>
              <p:cNvGrpSpPr/>
              <p:nvPr/>
            </p:nvGrpSpPr>
            <p:grpSpPr>
              <a:xfrm rot="10800000" flipV="1">
                <a:off x="189234" y="2641670"/>
                <a:ext cx="1405386" cy="407735"/>
                <a:chOff x="457200" y="2686583"/>
                <a:chExt cx="8229600" cy="2387600"/>
              </a:xfrm>
            </p:grpSpPr>
            <p:grpSp>
              <p:nvGrpSpPr>
                <p:cNvPr id="175" name="Group 174"/>
                <p:cNvGrpSpPr/>
                <p:nvPr/>
              </p:nvGrpSpPr>
              <p:grpSpPr>
                <a:xfrm>
                  <a:off x="1828800" y="2686583"/>
                  <a:ext cx="6291384" cy="2370655"/>
                  <a:chOff x="1828800" y="2686583"/>
                  <a:chExt cx="6291384" cy="2370655"/>
                </a:xfrm>
              </p:grpSpPr>
              <p:cxnSp>
                <p:nvCxnSpPr>
                  <p:cNvPr id="178" name="Straight Connector 177"/>
                  <p:cNvCxnSpPr/>
                  <p:nvPr/>
                </p:nvCxnSpPr>
                <p:spPr>
                  <a:xfrm flipH="1">
                    <a:off x="2258498" y="2708467"/>
                    <a:ext cx="1092348" cy="1332008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9" name="Straight Connector 178"/>
                  <p:cNvCxnSpPr/>
                  <p:nvPr/>
                </p:nvCxnSpPr>
                <p:spPr>
                  <a:xfrm flipH="1">
                    <a:off x="1828800" y="4040475"/>
                    <a:ext cx="429698" cy="0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0" name="Straight Connector 179"/>
                  <p:cNvCxnSpPr/>
                  <p:nvPr/>
                </p:nvCxnSpPr>
                <p:spPr>
                  <a:xfrm flipH="1">
                    <a:off x="5460852" y="2686583"/>
                    <a:ext cx="1092348" cy="1332008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1" name="Straight Connector 180"/>
                  <p:cNvCxnSpPr/>
                  <p:nvPr/>
                </p:nvCxnSpPr>
                <p:spPr>
                  <a:xfrm flipH="1">
                    <a:off x="5031154" y="4018591"/>
                    <a:ext cx="429698" cy="0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2" name="Straight Connector 181"/>
                  <p:cNvCxnSpPr/>
                  <p:nvPr/>
                </p:nvCxnSpPr>
                <p:spPr>
                  <a:xfrm flipH="1" flipV="1">
                    <a:off x="3858698" y="3725230"/>
                    <a:ext cx="1092348" cy="1332008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3" name="Straight Connector 182"/>
                  <p:cNvCxnSpPr/>
                  <p:nvPr/>
                </p:nvCxnSpPr>
                <p:spPr>
                  <a:xfrm flipH="1" flipV="1">
                    <a:off x="3429000" y="3725230"/>
                    <a:ext cx="429698" cy="0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4" name="Straight Connector 183"/>
                  <p:cNvCxnSpPr/>
                  <p:nvPr/>
                </p:nvCxnSpPr>
                <p:spPr>
                  <a:xfrm flipH="1" flipV="1">
                    <a:off x="7027836" y="3725230"/>
                    <a:ext cx="1092348" cy="1332008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5" name="Straight Connector 184"/>
                  <p:cNvCxnSpPr/>
                  <p:nvPr/>
                </p:nvCxnSpPr>
                <p:spPr>
                  <a:xfrm flipH="1" flipV="1">
                    <a:off x="6598138" y="3725230"/>
                    <a:ext cx="429698" cy="0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76" name="Straight Connector 175"/>
                <p:cNvCxnSpPr/>
                <p:nvPr/>
              </p:nvCxnSpPr>
              <p:spPr>
                <a:xfrm>
                  <a:off x="457200" y="2686583"/>
                  <a:ext cx="8229600" cy="0"/>
                </a:xfrm>
                <a:prstGeom prst="line">
                  <a:avLst/>
                </a:prstGeom>
                <a:ln w="41275">
                  <a:solidFill>
                    <a:schemeClr val="tx1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7" name="Straight Connector 176"/>
                <p:cNvCxnSpPr/>
                <p:nvPr/>
              </p:nvCxnSpPr>
              <p:spPr>
                <a:xfrm>
                  <a:off x="457200" y="5074183"/>
                  <a:ext cx="8229600" cy="0"/>
                </a:xfrm>
                <a:prstGeom prst="line">
                  <a:avLst/>
                </a:prstGeom>
                <a:ln w="41275">
                  <a:solidFill>
                    <a:schemeClr val="tx1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63" name="Group 162"/>
              <p:cNvGrpSpPr/>
              <p:nvPr/>
            </p:nvGrpSpPr>
            <p:grpSpPr>
              <a:xfrm rot="10800000" flipV="1">
                <a:off x="1272019" y="2641669"/>
                <a:ext cx="1405386" cy="407735"/>
                <a:chOff x="457200" y="2686583"/>
                <a:chExt cx="8229600" cy="2387600"/>
              </a:xfrm>
            </p:grpSpPr>
            <p:grpSp>
              <p:nvGrpSpPr>
                <p:cNvPr id="164" name="Group 163"/>
                <p:cNvGrpSpPr/>
                <p:nvPr/>
              </p:nvGrpSpPr>
              <p:grpSpPr>
                <a:xfrm>
                  <a:off x="1828800" y="2686583"/>
                  <a:ext cx="6291384" cy="2370655"/>
                  <a:chOff x="1828800" y="2686583"/>
                  <a:chExt cx="6291384" cy="2370655"/>
                </a:xfrm>
              </p:grpSpPr>
              <p:cxnSp>
                <p:nvCxnSpPr>
                  <p:cNvPr id="167" name="Straight Connector 166"/>
                  <p:cNvCxnSpPr/>
                  <p:nvPr/>
                </p:nvCxnSpPr>
                <p:spPr>
                  <a:xfrm flipH="1">
                    <a:off x="2258498" y="2708467"/>
                    <a:ext cx="1092348" cy="1332008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8" name="Straight Connector 167"/>
                  <p:cNvCxnSpPr/>
                  <p:nvPr/>
                </p:nvCxnSpPr>
                <p:spPr>
                  <a:xfrm flipH="1">
                    <a:off x="1828800" y="4040475"/>
                    <a:ext cx="429698" cy="0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9" name="Straight Connector 168"/>
                  <p:cNvCxnSpPr/>
                  <p:nvPr/>
                </p:nvCxnSpPr>
                <p:spPr>
                  <a:xfrm flipH="1">
                    <a:off x="5460852" y="2686583"/>
                    <a:ext cx="1092348" cy="1332008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0" name="Straight Connector 169"/>
                  <p:cNvCxnSpPr/>
                  <p:nvPr/>
                </p:nvCxnSpPr>
                <p:spPr>
                  <a:xfrm flipH="1">
                    <a:off x="5031154" y="4018591"/>
                    <a:ext cx="429698" cy="0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1" name="Straight Connector 170"/>
                  <p:cNvCxnSpPr/>
                  <p:nvPr/>
                </p:nvCxnSpPr>
                <p:spPr>
                  <a:xfrm flipH="1" flipV="1">
                    <a:off x="3858698" y="3725230"/>
                    <a:ext cx="1092348" cy="1332008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2" name="Straight Connector 171"/>
                  <p:cNvCxnSpPr/>
                  <p:nvPr/>
                </p:nvCxnSpPr>
                <p:spPr>
                  <a:xfrm flipH="1" flipV="1">
                    <a:off x="3429000" y="3725230"/>
                    <a:ext cx="429698" cy="0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3" name="Straight Connector 172"/>
                  <p:cNvCxnSpPr/>
                  <p:nvPr/>
                </p:nvCxnSpPr>
                <p:spPr>
                  <a:xfrm flipH="1" flipV="1">
                    <a:off x="7027836" y="3725230"/>
                    <a:ext cx="1092348" cy="1332008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4" name="Straight Connector 173"/>
                  <p:cNvCxnSpPr/>
                  <p:nvPr/>
                </p:nvCxnSpPr>
                <p:spPr>
                  <a:xfrm flipH="1" flipV="1">
                    <a:off x="6598138" y="3725230"/>
                    <a:ext cx="429698" cy="0"/>
                  </a:xfrm>
                  <a:prstGeom prst="line">
                    <a:avLst/>
                  </a:prstGeom>
                  <a:ln w="4127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65" name="Straight Connector 164"/>
                <p:cNvCxnSpPr/>
                <p:nvPr/>
              </p:nvCxnSpPr>
              <p:spPr>
                <a:xfrm>
                  <a:off x="457200" y="2686583"/>
                  <a:ext cx="8229600" cy="0"/>
                </a:xfrm>
                <a:prstGeom prst="line">
                  <a:avLst/>
                </a:prstGeom>
                <a:ln w="41275">
                  <a:solidFill>
                    <a:schemeClr val="tx1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6" name="Straight Connector 165"/>
                <p:cNvCxnSpPr/>
                <p:nvPr/>
              </p:nvCxnSpPr>
              <p:spPr>
                <a:xfrm>
                  <a:off x="457200" y="5074183"/>
                  <a:ext cx="8229600" cy="0"/>
                </a:xfrm>
                <a:prstGeom prst="line">
                  <a:avLst/>
                </a:prstGeom>
                <a:ln w="41275">
                  <a:solidFill>
                    <a:schemeClr val="tx1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38" name="Rectangle 137"/>
            <p:cNvSpPr/>
            <p:nvPr/>
          </p:nvSpPr>
          <p:spPr>
            <a:xfrm rot="2327239">
              <a:off x="2332639" y="4818845"/>
              <a:ext cx="672557" cy="2150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39" name="Rectangle 138"/>
            <p:cNvSpPr/>
            <p:nvPr/>
          </p:nvSpPr>
          <p:spPr>
            <a:xfrm rot="2327239">
              <a:off x="1880819" y="5480676"/>
              <a:ext cx="672557" cy="2150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grpSp>
          <p:nvGrpSpPr>
            <p:cNvPr id="140" name="Group 139"/>
            <p:cNvGrpSpPr/>
            <p:nvPr/>
          </p:nvGrpSpPr>
          <p:grpSpPr>
            <a:xfrm>
              <a:off x="1424467" y="4311315"/>
              <a:ext cx="2247316" cy="1694104"/>
              <a:chOff x="1819702" y="1559818"/>
              <a:chExt cx="5487877" cy="4136952"/>
            </a:xfrm>
          </p:grpSpPr>
          <p:cxnSp>
            <p:nvCxnSpPr>
              <p:cNvPr id="152" name="Straight Connector 151"/>
              <p:cNvCxnSpPr/>
              <p:nvPr/>
            </p:nvCxnSpPr>
            <p:spPr>
              <a:xfrm rot="13127239">
                <a:off x="1819702" y="1559818"/>
                <a:ext cx="340213" cy="0"/>
              </a:xfrm>
              <a:prstGeom prst="line">
                <a:avLst/>
              </a:prstGeom>
              <a:ln w="25400">
                <a:solidFill>
                  <a:srgbClr val="FF0000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Straight Connector 152"/>
              <p:cNvCxnSpPr/>
              <p:nvPr/>
            </p:nvCxnSpPr>
            <p:spPr>
              <a:xfrm rot="13127239">
                <a:off x="2334468" y="1973513"/>
                <a:ext cx="340213" cy="0"/>
              </a:xfrm>
              <a:prstGeom prst="line">
                <a:avLst/>
              </a:prstGeom>
              <a:ln w="25400">
                <a:solidFill>
                  <a:srgbClr val="FF0000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Straight Connector 153"/>
              <p:cNvCxnSpPr/>
              <p:nvPr/>
            </p:nvCxnSpPr>
            <p:spPr>
              <a:xfrm rot="13127239">
                <a:off x="2849235" y="2387208"/>
                <a:ext cx="340213" cy="0"/>
              </a:xfrm>
              <a:prstGeom prst="line">
                <a:avLst/>
              </a:prstGeom>
              <a:ln w="25400">
                <a:solidFill>
                  <a:srgbClr val="FF0000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5" name="Straight Connector 154"/>
              <p:cNvCxnSpPr/>
              <p:nvPr/>
            </p:nvCxnSpPr>
            <p:spPr>
              <a:xfrm rot="13127239">
                <a:off x="3364001" y="2800903"/>
                <a:ext cx="340213" cy="0"/>
              </a:xfrm>
              <a:prstGeom prst="line">
                <a:avLst/>
              </a:prstGeom>
              <a:ln w="25400">
                <a:solidFill>
                  <a:srgbClr val="FF0000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Straight Connector 155"/>
              <p:cNvCxnSpPr/>
              <p:nvPr/>
            </p:nvCxnSpPr>
            <p:spPr>
              <a:xfrm rot="13127239">
                <a:off x="3878767" y="3214598"/>
                <a:ext cx="340213" cy="0"/>
              </a:xfrm>
              <a:prstGeom prst="line">
                <a:avLst/>
              </a:prstGeom>
              <a:ln w="25400">
                <a:solidFill>
                  <a:srgbClr val="FF0000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Straight Connector 156"/>
              <p:cNvCxnSpPr/>
              <p:nvPr/>
            </p:nvCxnSpPr>
            <p:spPr>
              <a:xfrm rot="13127239">
                <a:off x="4908300" y="4041989"/>
                <a:ext cx="340213" cy="0"/>
              </a:xfrm>
              <a:prstGeom prst="line">
                <a:avLst/>
              </a:prstGeom>
              <a:ln w="25400">
                <a:solidFill>
                  <a:srgbClr val="FF0000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Straight Connector 157"/>
              <p:cNvCxnSpPr/>
              <p:nvPr/>
            </p:nvCxnSpPr>
            <p:spPr>
              <a:xfrm rot="13127239">
                <a:off x="5423067" y="4455684"/>
                <a:ext cx="340213" cy="0"/>
              </a:xfrm>
              <a:prstGeom prst="line">
                <a:avLst/>
              </a:prstGeom>
              <a:ln w="25400">
                <a:solidFill>
                  <a:srgbClr val="FF0000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Straight Connector 158"/>
              <p:cNvCxnSpPr/>
              <p:nvPr/>
            </p:nvCxnSpPr>
            <p:spPr>
              <a:xfrm rot="13127239">
                <a:off x="5937833" y="4869379"/>
                <a:ext cx="340213" cy="0"/>
              </a:xfrm>
              <a:prstGeom prst="line">
                <a:avLst/>
              </a:prstGeom>
              <a:ln w="25400">
                <a:solidFill>
                  <a:srgbClr val="FF0000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Straight Connector 159"/>
              <p:cNvCxnSpPr/>
              <p:nvPr/>
            </p:nvCxnSpPr>
            <p:spPr>
              <a:xfrm rot="13127239">
                <a:off x="6452599" y="5283074"/>
                <a:ext cx="340213" cy="0"/>
              </a:xfrm>
              <a:prstGeom prst="line">
                <a:avLst/>
              </a:prstGeom>
              <a:ln w="25400">
                <a:solidFill>
                  <a:srgbClr val="FF0000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Straight Connector 160"/>
              <p:cNvCxnSpPr/>
              <p:nvPr/>
            </p:nvCxnSpPr>
            <p:spPr>
              <a:xfrm rot="13127239">
                <a:off x="6967366" y="5696770"/>
                <a:ext cx="340213" cy="0"/>
              </a:xfrm>
              <a:prstGeom prst="line">
                <a:avLst/>
              </a:prstGeom>
              <a:ln w="25400">
                <a:solidFill>
                  <a:srgbClr val="FF0000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41" name="Straight Arrow Connector 140"/>
            <p:cNvCxnSpPr/>
            <p:nvPr/>
          </p:nvCxnSpPr>
          <p:spPr>
            <a:xfrm flipH="1">
              <a:off x="2813223" y="5032594"/>
              <a:ext cx="210800" cy="188247"/>
            </a:xfrm>
            <a:prstGeom prst="straightConnector1">
              <a:avLst/>
            </a:prstGeom>
            <a:ln w="41275">
              <a:solidFill>
                <a:schemeClr val="tx1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2" name="TextBox 141"/>
            <p:cNvSpPr txBox="1"/>
            <p:nvPr/>
          </p:nvSpPr>
          <p:spPr>
            <a:xfrm>
              <a:off x="1057022" y="5371414"/>
              <a:ext cx="1037886" cy="3016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/>
                <a:t>PUMP OFF</a:t>
              </a:r>
            </a:p>
          </p:txBody>
        </p:sp>
        <p:grpSp>
          <p:nvGrpSpPr>
            <p:cNvPr id="143" name="Group 142"/>
            <p:cNvGrpSpPr/>
            <p:nvPr/>
          </p:nvGrpSpPr>
          <p:grpSpPr>
            <a:xfrm>
              <a:off x="1263564" y="4487678"/>
              <a:ext cx="1825717" cy="1355284"/>
              <a:chOff x="-4907334" y="1883929"/>
              <a:chExt cx="4458344" cy="3309562"/>
            </a:xfrm>
          </p:grpSpPr>
          <p:cxnSp>
            <p:nvCxnSpPr>
              <p:cNvPr id="144" name="Straight Connector 143"/>
              <p:cNvCxnSpPr/>
              <p:nvPr/>
            </p:nvCxnSpPr>
            <p:spPr>
              <a:xfrm rot="13127239" flipH="1" flipV="1">
                <a:off x="-789203" y="5193491"/>
                <a:ext cx="340213" cy="0"/>
              </a:xfrm>
              <a:prstGeom prst="line">
                <a:avLst/>
              </a:prstGeom>
              <a:ln w="25400">
                <a:solidFill>
                  <a:schemeClr val="accent5">
                    <a:lumMod val="75000"/>
                  </a:schemeClr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Straight Connector 144"/>
              <p:cNvCxnSpPr/>
              <p:nvPr/>
            </p:nvCxnSpPr>
            <p:spPr>
              <a:xfrm rot="13127239" flipH="1" flipV="1">
                <a:off x="-1303969" y="4779796"/>
                <a:ext cx="340213" cy="0"/>
              </a:xfrm>
              <a:prstGeom prst="line">
                <a:avLst/>
              </a:prstGeom>
              <a:ln w="25400">
                <a:solidFill>
                  <a:schemeClr val="accent5">
                    <a:lumMod val="75000"/>
                  </a:schemeClr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Straight Connector 145"/>
              <p:cNvCxnSpPr/>
              <p:nvPr/>
            </p:nvCxnSpPr>
            <p:spPr>
              <a:xfrm rot="13127239" flipH="1" flipV="1">
                <a:off x="-1818735" y="4366101"/>
                <a:ext cx="340213" cy="0"/>
              </a:xfrm>
              <a:prstGeom prst="line">
                <a:avLst/>
              </a:prstGeom>
              <a:ln w="25400">
                <a:solidFill>
                  <a:schemeClr val="accent5">
                    <a:lumMod val="75000"/>
                  </a:schemeClr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Straight Connector 146"/>
              <p:cNvCxnSpPr/>
              <p:nvPr/>
            </p:nvCxnSpPr>
            <p:spPr>
              <a:xfrm rot="13127239" flipH="1" flipV="1">
                <a:off x="-2848268" y="3538710"/>
                <a:ext cx="340213" cy="0"/>
              </a:xfrm>
              <a:prstGeom prst="line">
                <a:avLst/>
              </a:prstGeom>
              <a:ln w="25400">
                <a:solidFill>
                  <a:schemeClr val="accent5">
                    <a:lumMod val="75000"/>
                  </a:schemeClr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Straight Connector 147"/>
              <p:cNvCxnSpPr/>
              <p:nvPr/>
            </p:nvCxnSpPr>
            <p:spPr>
              <a:xfrm rot="13127239" flipH="1" flipV="1">
                <a:off x="-3363035" y="3125015"/>
                <a:ext cx="340213" cy="0"/>
              </a:xfrm>
              <a:prstGeom prst="line">
                <a:avLst/>
              </a:prstGeom>
              <a:ln w="25400">
                <a:solidFill>
                  <a:schemeClr val="accent5">
                    <a:lumMod val="75000"/>
                  </a:schemeClr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Straight Connector 148"/>
              <p:cNvCxnSpPr/>
              <p:nvPr/>
            </p:nvCxnSpPr>
            <p:spPr>
              <a:xfrm rot="13127239" flipH="1" flipV="1">
                <a:off x="-3877801" y="2711320"/>
                <a:ext cx="340213" cy="0"/>
              </a:xfrm>
              <a:prstGeom prst="line">
                <a:avLst/>
              </a:prstGeom>
              <a:ln w="25400">
                <a:solidFill>
                  <a:schemeClr val="accent5">
                    <a:lumMod val="75000"/>
                  </a:schemeClr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Straight Connector 149"/>
              <p:cNvCxnSpPr/>
              <p:nvPr/>
            </p:nvCxnSpPr>
            <p:spPr>
              <a:xfrm rot="13127239" flipH="1" flipV="1">
                <a:off x="-4392567" y="2297625"/>
                <a:ext cx="340213" cy="0"/>
              </a:xfrm>
              <a:prstGeom prst="line">
                <a:avLst/>
              </a:prstGeom>
              <a:ln w="25400">
                <a:solidFill>
                  <a:schemeClr val="accent5">
                    <a:lumMod val="75000"/>
                  </a:schemeClr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Straight Connector 150"/>
              <p:cNvCxnSpPr/>
              <p:nvPr/>
            </p:nvCxnSpPr>
            <p:spPr>
              <a:xfrm rot="13127239" flipH="1" flipV="1">
                <a:off x="-4907334" y="1883929"/>
                <a:ext cx="340213" cy="0"/>
              </a:xfrm>
              <a:prstGeom prst="line">
                <a:avLst/>
              </a:prstGeom>
              <a:ln w="25400">
                <a:solidFill>
                  <a:schemeClr val="accent5">
                    <a:lumMod val="75000"/>
                  </a:schemeClr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" name="Right Arrow 2"/>
          <p:cNvSpPr/>
          <p:nvPr/>
        </p:nvSpPr>
        <p:spPr>
          <a:xfrm>
            <a:off x="3669607" y="1952599"/>
            <a:ext cx="930409" cy="441351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8" name="Right Arrow 187"/>
          <p:cNvSpPr/>
          <p:nvPr/>
        </p:nvSpPr>
        <p:spPr>
          <a:xfrm rot="10800000">
            <a:off x="4418634" y="4878836"/>
            <a:ext cx="930409" cy="441351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9" name="Right Arrow 188"/>
          <p:cNvSpPr/>
          <p:nvPr/>
        </p:nvSpPr>
        <p:spPr>
          <a:xfrm rot="5400000">
            <a:off x="6493904" y="3551659"/>
            <a:ext cx="930409" cy="441351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0" name="TextBox 189"/>
          <p:cNvSpPr txBox="1"/>
          <p:nvPr/>
        </p:nvSpPr>
        <p:spPr>
          <a:xfrm>
            <a:off x="5261737" y="886011"/>
            <a:ext cx="2560136" cy="444432"/>
          </a:xfrm>
          <a:prstGeom prst="rect">
            <a:avLst/>
          </a:prstGeom>
          <a:noFill/>
        </p:spPr>
        <p:txBody>
          <a:bodyPr wrap="square" lIns="104854" tIns="52427" rIns="104854" bIns="52427" rtlCol="0">
            <a:spAutoFit/>
          </a:bodyPr>
          <a:lstStyle/>
          <a:p>
            <a:pPr algn="ctr"/>
            <a:r>
              <a:rPr lang="en-US" sz="1100" dirty="0" smtClean="0"/>
              <a:t>COOLING HEAT EXCHANGE FLOW PATH IS ON THE BACK SIDE OF THE COLLECTOR</a:t>
            </a:r>
            <a:endParaRPr lang="en-US" sz="1100" dirty="0"/>
          </a:p>
        </p:txBody>
      </p:sp>
      <p:sp>
        <p:nvSpPr>
          <p:cNvPr id="191" name="TextBox 190"/>
          <p:cNvSpPr txBox="1"/>
          <p:nvPr/>
        </p:nvSpPr>
        <p:spPr>
          <a:xfrm>
            <a:off x="5016319" y="6214214"/>
            <a:ext cx="2560136" cy="444432"/>
          </a:xfrm>
          <a:prstGeom prst="rect">
            <a:avLst/>
          </a:prstGeom>
          <a:noFill/>
        </p:spPr>
        <p:txBody>
          <a:bodyPr wrap="square" lIns="104854" tIns="52427" rIns="104854" bIns="52427" rtlCol="0">
            <a:spAutoFit/>
          </a:bodyPr>
          <a:lstStyle/>
          <a:p>
            <a:pPr algn="ctr"/>
            <a:r>
              <a:rPr lang="en-US" sz="1100" dirty="0" smtClean="0"/>
              <a:t>NO FLOW THROUGH BACK SIDE DURING NORMAL FORCED CIRCULATION</a:t>
            </a:r>
            <a:endParaRPr lang="en-US" sz="1100" dirty="0"/>
          </a:p>
        </p:txBody>
      </p:sp>
      <p:sp>
        <p:nvSpPr>
          <p:cNvPr id="192" name="TextBox 191"/>
          <p:cNvSpPr txBox="1"/>
          <p:nvPr/>
        </p:nvSpPr>
        <p:spPr>
          <a:xfrm>
            <a:off x="484421" y="6193808"/>
            <a:ext cx="2560136" cy="444432"/>
          </a:xfrm>
          <a:prstGeom prst="rect">
            <a:avLst/>
          </a:prstGeom>
          <a:noFill/>
        </p:spPr>
        <p:txBody>
          <a:bodyPr wrap="square" lIns="104854" tIns="52427" rIns="104854" bIns="52427" rtlCol="0">
            <a:spAutoFit/>
          </a:bodyPr>
          <a:lstStyle/>
          <a:p>
            <a:pPr algn="ctr"/>
            <a:r>
              <a:rPr lang="en-US" sz="1100" dirty="0" smtClean="0"/>
              <a:t>FLOW THROUGH BACK SIDE DURING NATURAL CIRCULATION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8789026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52</Words>
  <Application>Microsoft Macintosh PowerPoint</Application>
  <PresentationFormat>On-screen Show (4:3)</PresentationFormat>
  <Paragraphs>11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7</cp:revision>
  <dcterms:created xsi:type="dcterms:W3CDTF">2019-07-15T19:57:58Z</dcterms:created>
  <dcterms:modified xsi:type="dcterms:W3CDTF">2019-07-15T21:52:45Z</dcterms:modified>
</cp:coreProperties>
</file>