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53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6D9905B-0999-4A6D-A3A4-53B66687C421}" v="46" dt="2019-07-13T14:11:34.051"/>
    <p1510:client id="{85BEA881-1401-42DA-8F2F-63B45D87AD1F}" v="4" dt="2019-07-13T00:10:11.18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17" autoAdjust="0"/>
    <p:restoredTop sz="94660"/>
  </p:normalViewPr>
  <p:slideViewPr>
    <p:cSldViewPr snapToGrid="0">
      <p:cViewPr varScale="1">
        <p:scale>
          <a:sx n="80" d="100"/>
          <a:sy n="80" d="100"/>
        </p:scale>
        <p:origin x="43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95082E-79F1-42C9-AF8B-7E6322A73EF7}" type="datetimeFigureOut">
              <a:rPr lang="en-US" smtClean="0"/>
              <a:t>7/15/2019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03FD2B-5FE0-4D84-8570-83B17AD8F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6696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C66B86-6E4B-4B47-BF2F-7E4563C002A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82179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2CA565-283B-4853-AA59-174648473D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11F960-D3CC-46B8-8EC5-A7FF05E6D9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5F5154-4953-4AF0-A551-1A601AC464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442C0-40CE-48EF-87F9-80F2DA57E591}" type="datetimeFigureOut">
              <a:rPr lang="en-US" smtClean="0"/>
              <a:t>7/15/2019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884B9D-A7C6-46AE-BBD2-BD844D6158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1D3900-2C2C-4528-A06C-525644AE58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1F289-401F-427E-A0C1-03E7F13B08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685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70BEDB-E5C1-407A-8C62-31DE5887EC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2704BB-0CD0-4710-8CB8-9CE8031098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3D0200-9033-42D5-8E54-28869A951A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442C0-40CE-48EF-87F9-80F2DA57E591}" type="datetimeFigureOut">
              <a:rPr lang="en-US" smtClean="0"/>
              <a:t>7/15/2019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9E0F5E-6A30-4AF4-B25F-955568A59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271106-1F0E-4980-B944-6C813A624E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1F289-401F-427E-A0C1-03E7F13B08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5421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EFC07-49A6-40B7-8374-D44C467924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DC93CE-CE38-4BCB-A358-7D8D923415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23023C-2E93-4771-9983-5DFEDC71E4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442C0-40CE-48EF-87F9-80F2DA57E591}" type="datetimeFigureOut">
              <a:rPr lang="en-US" smtClean="0"/>
              <a:t>7/15/2019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B3406A-FA74-4F21-9796-4307FA96C9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D59475-8214-43A8-B826-2E0274892B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1F289-401F-427E-A0C1-03E7F13B08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884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37C877-612E-4BE7-A9FD-5FE395702D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1DC541-23DF-438E-9EA8-2F146A3E85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88A742-FB22-45DC-9DC0-EE5655AABC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589F1A-CFFE-47A9-BB19-E1293C949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442C0-40CE-48EF-87F9-80F2DA57E591}" type="datetimeFigureOut">
              <a:rPr lang="en-US" smtClean="0"/>
              <a:t>7/15/2019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ED3AAB-8B87-44D5-9D16-0AD45F425C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2D254A-DA2C-4BC1-AFEC-DFA513BA29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1F289-401F-427E-A0C1-03E7F13B08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2658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817F74-EF4E-4CC0-A9FD-FC70BBC5D9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7536EF-150B-459A-BC3B-F0DC8D7085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A6E62C-30BA-48A9-B910-7CF372A373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3D19F2C-D5B7-43F1-AC17-E6B9C3796D0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9AA9A0F-113F-4F74-B946-1EBD053C3B1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139F40-94B7-4CE0-9C3B-097278AA28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442C0-40CE-48EF-87F9-80F2DA57E591}" type="datetimeFigureOut">
              <a:rPr lang="en-US" smtClean="0"/>
              <a:t>7/15/2019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F40C127-CDAE-4CC8-BE95-B7010B727A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6B19D76-2C76-4506-931D-4C3CA29DC9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1F289-401F-427E-A0C1-03E7F13B08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3142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E1E926-AF95-4945-9774-CEA10F6E27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1E08A1B-BE6C-4567-A8A4-B937A1F746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442C0-40CE-48EF-87F9-80F2DA57E591}" type="datetimeFigureOut">
              <a:rPr lang="en-US" smtClean="0"/>
              <a:t>7/15/2019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0B890CD-F4AF-4BE6-8732-5D923378BD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455019B-B711-4B8D-B74A-51FB30C2AF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1F289-401F-427E-A0C1-03E7F13B08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6676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8857436-D7BA-426E-B15C-48E2D92088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442C0-40CE-48EF-87F9-80F2DA57E591}" type="datetimeFigureOut">
              <a:rPr lang="en-US" smtClean="0"/>
              <a:t>7/15/2019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D067CCE-0D7C-431A-8221-5EDDAF2F6F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45A677-A636-4EEB-9EB1-6F130BB266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1F289-401F-427E-A0C1-03E7F13B08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50674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B0EFF8-CE4B-4040-AA31-08899E3F8B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FB86FC-6F10-457A-BC3C-1FF87F7FD7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A65E7B-D41A-4A84-B070-94F7D1FAEC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55708A-CB41-461F-88F0-BA59E2A56A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442C0-40CE-48EF-87F9-80F2DA57E591}" type="datetimeFigureOut">
              <a:rPr lang="en-US" smtClean="0"/>
              <a:t>7/15/2019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36C520-AD07-4751-8E64-D32B95AD60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FD1431-7746-4415-A044-56AC92EDD7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1F289-401F-427E-A0C1-03E7F13B08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2186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B3199E-0FE9-4D73-81A8-49BEA86174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5CEB68A-A455-4073-BC50-45AC0B1A5A0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4B0EB6-E1C5-48F3-A560-F53DBE299A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80BC49-E8D5-49DF-BFC1-B3971AE6F7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442C0-40CE-48EF-87F9-80F2DA57E591}" type="datetimeFigureOut">
              <a:rPr lang="en-US" smtClean="0"/>
              <a:t>7/15/2019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97774F-2FD5-4D6E-83D5-5BF5977874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21D480-030C-4545-A79C-67759F9157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1F289-401F-427E-A0C1-03E7F13B08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4473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86D964-A263-4C8E-8C80-9C0976CF48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5FF3784-71D3-4144-BF28-D4F7746B43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355140-0B9B-43BD-886C-3E92DCA9DF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442C0-40CE-48EF-87F9-80F2DA57E591}" type="datetimeFigureOut">
              <a:rPr lang="en-US" smtClean="0"/>
              <a:t>7/15/2019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C11641-FD32-4FB5-84A0-3275CABA79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A2C325-ED7C-42A9-917A-42F8DC2AB7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1F289-401F-427E-A0C1-03E7F13B08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2180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44DC283-FF10-4FA2-A0CC-C13AFE68795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030767-9C5E-4E04-88DF-2C29F19E37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F40269-B459-406B-849F-C20AE0CF27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442C0-40CE-48EF-87F9-80F2DA57E591}" type="datetimeFigureOut">
              <a:rPr lang="en-US" smtClean="0"/>
              <a:t>7/15/2019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E68ECD-6A9F-4A75-AAE2-76660C205C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95CA85-C6AC-48FF-ACD9-45366D0283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1F289-401F-427E-A0C1-03E7F13B08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45726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C93B85A-7A6D-4135-A36C-D9F0F714D4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7E0258-AE0C-4283-86F9-1DF8E2F597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83AC4A-DB07-4EBA-A8EE-A670AA1BDE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0442C0-40CE-48EF-87F9-80F2DA57E591}" type="datetimeFigureOut">
              <a:rPr lang="en-US" smtClean="0"/>
              <a:t>7/15/2019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3D39BB-73CF-4177-862E-2392C304EA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117249-4BD5-4D7C-9FAD-B3DF1F0FD4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D1F289-401F-427E-A0C1-03E7F13B08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8131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jpeg"/><Relationship Id="rId7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599" r="2832"/>
          <a:stretch/>
        </p:blipFill>
        <p:spPr>
          <a:xfrm>
            <a:off x="1523999" y="-762000"/>
            <a:ext cx="7301346" cy="685800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7704882" y="0"/>
            <a:ext cx="2963119" cy="6858000"/>
          </a:xfrm>
          <a:prstGeom prst="rect">
            <a:avLst/>
          </a:prstGeom>
          <a:solidFill>
            <a:srgbClr val="00468D"/>
          </a:solidFill>
          <a:ln>
            <a:noFill/>
          </a:ln>
          <a:effectLst>
            <a:innerShdw blurRad="63500" dist="101600" dir="108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544083" y="10274"/>
            <a:ext cx="9103820" cy="156966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nkGothic" panose="02000800000000000000" pitchFamily="2" charset="0"/>
              </a:rPr>
              <a:t>Icarus Hybrid Solar Photovoltaic/Thermal (PVT) Energy Storage and Power Boost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755" y="6136512"/>
            <a:ext cx="2133600" cy="579964"/>
          </a:xfrm>
          <a:prstGeom prst="rect">
            <a:avLst/>
          </a:prstGeom>
        </p:spPr>
      </p:pic>
      <p:sp>
        <p:nvSpPr>
          <p:cNvPr id="25" name="Parallelogram 24"/>
          <p:cNvSpPr/>
          <p:nvPr/>
        </p:nvSpPr>
        <p:spPr>
          <a:xfrm>
            <a:off x="6014275" y="1579935"/>
            <a:ext cx="4633629" cy="5278075"/>
          </a:xfrm>
          <a:prstGeom prst="parallelogram">
            <a:avLst>
              <a:gd name="adj" fmla="val 39866"/>
            </a:avLst>
          </a:prstGeom>
          <a:solidFill>
            <a:srgbClr val="00468D"/>
          </a:solidFill>
          <a:ln>
            <a:noFill/>
          </a:ln>
          <a:effectLst>
            <a:innerShdw blurRad="63500" dist="101600" dir="108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8" name="Straight Connector 27"/>
          <p:cNvCxnSpPr>
            <a:cxnSpLocks/>
          </p:cNvCxnSpPr>
          <p:nvPr/>
        </p:nvCxnSpPr>
        <p:spPr>
          <a:xfrm>
            <a:off x="3420980" y="3678607"/>
            <a:ext cx="591569" cy="72384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4" name="Group 63"/>
          <p:cNvGrpSpPr/>
          <p:nvPr/>
        </p:nvGrpSpPr>
        <p:grpSpPr>
          <a:xfrm>
            <a:off x="1565786" y="1620446"/>
            <a:ext cx="2286000" cy="2286000"/>
            <a:chOff x="2123390" y="3965434"/>
            <a:chExt cx="2286000" cy="2286000"/>
          </a:xfrm>
        </p:grpSpPr>
        <p:sp>
          <p:nvSpPr>
            <p:cNvPr id="26" name="Oval 25"/>
            <p:cNvSpPr/>
            <p:nvPr/>
          </p:nvSpPr>
          <p:spPr>
            <a:xfrm>
              <a:off x="2123390" y="3965434"/>
              <a:ext cx="2286000" cy="2286000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2" name="Picture 61"/>
            <p:cNvPicPr>
              <a:picLocks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085" t="6324" r="39155" b="3446"/>
            <a:stretch/>
          </p:blipFill>
          <p:spPr>
            <a:xfrm>
              <a:off x="2192765" y="4034014"/>
              <a:ext cx="2148840" cy="2148840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p:spPr>
        </p:pic>
      </p:grpSp>
      <p:cxnSp>
        <p:nvCxnSpPr>
          <p:cNvPr id="85" name="Straight Connector 84"/>
          <p:cNvCxnSpPr>
            <a:cxnSpLocks/>
          </p:cNvCxnSpPr>
          <p:nvPr/>
        </p:nvCxnSpPr>
        <p:spPr>
          <a:xfrm flipV="1">
            <a:off x="5973164" y="5001349"/>
            <a:ext cx="1152578" cy="17223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7125742" y="3038197"/>
            <a:ext cx="3385503" cy="3388297"/>
            <a:chOff x="298760" y="1554892"/>
            <a:chExt cx="2410542" cy="2410542"/>
          </a:xfrm>
        </p:grpSpPr>
        <p:sp>
          <p:nvSpPr>
            <p:cNvPr id="66" name="Oval 65"/>
            <p:cNvSpPr/>
            <p:nvPr/>
          </p:nvSpPr>
          <p:spPr>
            <a:xfrm>
              <a:off x="298760" y="1554892"/>
              <a:ext cx="2410542" cy="2410542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" name="Picture 2"/>
            <p:cNvPicPr>
              <a:picLocks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21" t="223" r="17587" b="-223"/>
            <a:stretch/>
          </p:blipFill>
          <p:spPr>
            <a:xfrm>
              <a:off x="361031" y="1612437"/>
              <a:ext cx="2286000" cy="2286000"/>
            </a:xfrm>
            <a:prstGeom prst="ellipse">
              <a:avLst/>
            </a:prstGeom>
          </p:spPr>
        </p:pic>
      </p:grpSp>
      <p:sp>
        <p:nvSpPr>
          <p:cNvPr id="39" name="TextBox 38"/>
          <p:cNvSpPr txBox="1"/>
          <p:nvPr/>
        </p:nvSpPr>
        <p:spPr>
          <a:xfrm>
            <a:off x="3716765" y="1743974"/>
            <a:ext cx="38201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sz="1600" b="1" dirty="0"/>
              <a:t>Proprietary approach boosts PV power, adds thermal storage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108543" y="3112524"/>
            <a:ext cx="31672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sz="1600" b="1" dirty="0"/>
              <a:t>Collects and stores waste heat in thermal battery to generate power on demand 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4040408" y="2397329"/>
            <a:ext cx="33172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sz="1600" b="1" dirty="0"/>
              <a:t>Less than 50% of the cost/watt than PV with Li-ion batteries</a:t>
            </a: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C62F47BE-027B-4897-AAF9-F50478E1890E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36148" t="16478" r="10497" b="19192"/>
          <a:stretch/>
        </p:blipFill>
        <p:spPr>
          <a:xfrm>
            <a:off x="3283447" y="4086447"/>
            <a:ext cx="2607083" cy="243856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499020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500"/>
                            </p:stCondLst>
                            <p:childTnLst>
                              <p:par>
                                <p:cTn id="4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000"/>
                            </p:stCondLst>
                            <p:childTnLst>
                              <p:par>
                                <p:cTn id="4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5" grpId="0" animBg="1"/>
      <p:bldP spid="25" grpId="0" animBg="1"/>
      <p:bldP spid="39" grpId="0"/>
      <p:bldP spid="40" grpId="0"/>
      <p:bldP spid="41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51</Words>
  <Application>Microsoft Office PowerPoint</Application>
  <PresentationFormat>Widescreen</PresentationFormat>
  <Paragraphs>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BankGothic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Mark Anderson</dc:creator>
  <cp:lastModifiedBy>Mark Anderson</cp:lastModifiedBy>
  <cp:revision>7</cp:revision>
  <dcterms:created xsi:type="dcterms:W3CDTF">2019-07-13T13:52:44Z</dcterms:created>
  <dcterms:modified xsi:type="dcterms:W3CDTF">2019-07-15T20:43:13Z</dcterms:modified>
</cp:coreProperties>
</file>