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autoAdjust="0"/>
    <p:restoredTop sz="94628" autoAdjust="0"/>
  </p:normalViewPr>
  <p:slideViewPr>
    <p:cSldViewPr>
      <p:cViewPr varScale="1">
        <p:scale>
          <a:sx n="103" d="100"/>
          <a:sy n="103" d="100"/>
        </p:scale>
        <p:origin x="-204" y="-96"/>
      </p:cViewPr>
      <p:guideLst>
        <p:guide orient="horz" pos="2160"/>
        <p:guide pos="2880"/>
      </p:guideLst>
    </p:cSldViewPr>
  </p:slideViewPr>
  <p:outlineViewPr>
    <p:cViewPr>
      <p:scale>
        <a:sx n="33" d="100"/>
        <a:sy n="33" d="100"/>
      </p:scale>
      <p:origin x="0" y="0"/>
    </p:cViewPr>
  </p:outlin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3"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ableStyles" Target="tableStyles.xml"/><Relationship Id="rId5" Type="http://schemas.openxmlformats.org/officeDocument/2006/relationships/theme" Target="theme/theme1.xml"/><Relationship Id="rId4"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71FC7219-F4EB-4FA8-B647-31060DCD75C6}" type="datetimeFigureOut">
              <a:rPr lang="en-US" smtClean="0"/>
              <a:t>7/15/2019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AA9B5762-D642-459F-A822-BF33727396AC}" type="slidenum">
              <a:rPr lang="en-US" smtClean="0"/>
              <a:t>‹#›</a:t>
            </a:fld>
            <a:endParaRPr lang="en-US"/>
          </a:p>
        </p:txBody>
      </p:sp>
    </p:spTree>
    <p:extLst>
      <p:ext uri="{BB962C8B-B14F-4D97-AF65-F5344CB8AC3E}">
        <p14:creationId xmlns:p14="http://schemas.microsoft.com/office/powerpoint/2010/main" val="373351646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71FC7219-F4EB-4FA8-B647-31060DCD75C6}" type="datetimeFigureOut">
              <a:rPr lang="en-US" smtClean="0"/>
              <a:t>7/15/2019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AA9B5762-D642-459F-A822-BF33727396AC}" type="slidenum">
              <a:rPr lang="en-US" smtClean="0"/>
              <a:t>‹#›</a:t>
            </a:fld>
            <a:endParaRPr lang="en-US"/>
          </a:p>
        </p:txBody>
      </p:sp>
    </p:spTree>
    <p:extLst>
      <p:ext uri="{BB962C8B-B14F-4D97-AF65-F5344CB8AC3E}">
        <p14:creationId xmlns:p14="http://schemas.microsoft.com/office/powerpoint/2010/main" val="22781183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71FC7219-F4EB-4FA8-B647-31060DCD75C6}" type="datetimeFigureOut">
              <a:rPr lang="en-US" smtClean="0"/>
              <a:t>7/15/2019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AA9B5762-D642-459F-A822-BF33727396AC}" type="slidenum">
              <a:rPr lang="en-US" smtClean="0"/>
              <a:t>‹#›</a:t>
            </a:fld>
            <a:endParaRPr lang="en-US"/>
          </a:p>
        </p:txBody>
      </p:sp>
    </p:spTree>
    <p:extLst>
      <p:ext uri="{BB962C8B-B14F-4D97-AF65-F5344CB8AC3E}">
        <p14:creationId xmlns:p14="http://schemas.microsoft.com/office/powerpoint/2010/main" val="215283646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71FC7219-F4EB-4FA8-B647-31060DCD75C6}" type="datetimeFigureOut">
              <a:rPr lang="en-US" smtClean="0"/>
              <a:t>7/15/2019</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AA9B5762-D642-459F-A822-BF33727396AC}" type="slidenum">
              <a:rPr lang="en-US" smtClean="0"/>
              <a:t>‹#›</a:t>
            </a:fld>
            <a:endParaRPr lang="en-US"/>
          </a:p>
        </p:txBody>
      </p:sp>
    </p:spTree>
    <p:extLst>
      <p:ext uri="{BB962C8B-B14F-4D97-AF65-F5344CB8AC3E}">
        <p14:creationId xmlns:p14="http://schemas.microsoft.com/office/powerpoint/2010/main" val="291128508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71FC7219-F4EB-4FA8-B647-31060DCD75C6}" type="datetimeFigureOut">
              <a:rPr lang="en-US" smtClean="0"/>
              <a:t>7/15/2019</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AA9B5762-D642-459F-A822-BF33727396AC}" type="slidenum">
              <a:rPr lang="en-US" smtClean="0"/>
              <a:t>‹#›</a:t>
            </a:fld>
            <a:endParaRPr lang="en-US"/>
          </a:p>
        </p:txBody>
      </p:sp>
    </p:spTree>
    <p:extLst>
      <p:ext uri="{BB962C8B-B14F-4D97-AF65-F5344CB8AC3E}">
        <p14:creationId xmlns:p14="http://schemas.microsoft.com/office/powerpoint/2010/main" val="205254184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71FC7219-F4EB-4FA8-B647-31060DCD75C6}" type="datetimeFigureOut">
              <a:rPr lang="en-US" smtClean="0"/>
              <a:t>7/15/2019</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AA9B5762-D642-459F-A822-BF33727396AC}" type="slidenum">
              <a:rPr lang="en-US" smtClean="0"/>
              <a:t>‹#›</a:t>
            </a:fld>
            <a:endParaRPr lang="en-US"/>
          </a:p>
        </p:txBody>
      </p:sp>
    </p:spTree>
    <p:extLst>
      <p:ext uri="{BB962C8B-B14F-4D97-AF65-F5344CB8AC3E}">
        <p14:creationId xmlns:p14="http://schemas.microsoft.com/office/powerpoint/2010/main" val="123732838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1FC7219-F4EB-4FA8-B647-31060DCD75C6}" type="datetimeFigureOut">
              <a:rPr lang="en-US" smtClean="0"/>
              <a:t>7/15/2019</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AA9B5762-D642-459F-A822-BF33727396AC}" type="slidenum">
              <a:rPr lang="en-US" smtClean="0"/>
              <a:t>‹#›</a:t>
            </a:fld>
            <a:endParaRPr lang="en-US"/>
          </a:p>
        </p:txBody>
      </p:sp>
    </p:spTree>
    <p:extLst>
      <p:ext uri="{BB962C8B-B14F-4D97-AF65-F5344CB8AC3E}">
        <p14:creationId xmlns:p14="http://schemas.microsoft.com/office/powerpoint/2010/main" val="81852193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71FC7219-F4EB-4FA8-B647-31060DCD75C6}" type="datetimeFigureOut">
              <a:rPr lang="en-US" smtClean="0"/>
              <a:t>7/15/2019</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AA9B5762-D642-459F-A822-BF33727396AC}" type="slidenum">
              <a:rPr lang="en-US" smtClean="0"/>
              <a:t>‹#›</a:t>
            </a:fld>
            <a:endParaRPr lang="en-US"/>
          </a:p>
        </p:txBody>
      </p:sp>
    </p:spTree>
    <p:extLst>
      <p:ext uri="{BB962C8B-B14F-4D97-AF65-F5344CB8AC3E}">
        <p14:creationId xmlns:p14="http://schemas.microsoft.com/office/powerpoint/2010/main" val="240178664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71FC7219-F4EB-4FA8-B647-31060DCD75C6}" type="datetimeFigureOut">
              <a:rPr lang="en-US" smtClean="0"/>
              <a:t>7/15/2019</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AA9B5762-D642-459F-A822-BF33727396AC}" type="slidenum">
              <a:rPr lang="en-US" smtClean="0"/>
              <a:t>‹#›</a:t>
            </a:fld>
            <a:endParaRPr lang="en-US"/>
          </a:p>
        </p:txBody>
      </p:sp>
    </p:spTree>
    <p:extLst>
      <p:ext uri="{BB962C8B-B14F-4D97-AF65-F5344CB8AC3E}">
        <p14:creationId xmlns:p14="http://schemas.microsoft.com/office/powerpoint/2010/main" val="50669175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71FC7219-F4EB-4FA8-B647-31060DCD75C6}" type="datetimeFigureOut">
              <a:rPr lang="en-US" smtClean="0"/>
              <a:t>7/15/2019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AA9B5762-D642-459F-A822-BF33727396AC}" type="slidenum">
              <a:rPr lang="en-US" smtClean="0"/>
              <a:t>‹#›</a:t>
            </a:fld>
            <a:endParaRPr lang="en-US"/>
          </a:p>
        </p:txBody>
      </p:sp>
    </p:spTree>
    <p:extLst>
      <p:ext uri="{BB962C8B-B14F-4D97-AF65-F5344CB8AC3E}">
        <p14:creationId xmlns:p14="http://schemas.microsoft.com/office/powerpoint/2010/main" val="40343061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71FC7219-F4EB-4FA8-B647-31060DCD75C6}" type="datetimeFigureOut">
              <a:rPr lang="en-US" smtClean="0"/>
              <a:t>7/15/2019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AA9B5762-D642-459F-A822-BF33727396AC}" type="slidenum">
              <a:rPr lang="en-US" smtClean="0"/>
              <a:t>‹#›</a:t>
            </a:fld>
            <a:endParaRPr lang="en-US"/>
          </a:p>
        </p:txBody>
      </p:sp>
    </p:spTree>
    <p:extLst>
      <p:ext uri="{BB962C8B-B14F-4D97-AF65-F5344CB8AC3E}">
        <p14:creationId xmlns:p14="http://schemas.microsoft.com/office/powerpoint/2010/main" val="324438235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1FC7219-F4EB-4FA8-B647-31060DCD75C6}" type="datetimeFigureOut">
              <a:rPr lang="en-US" smtClean="0"/>
              <a:t>7/15/2019</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AA9B5762-D642-459F-A822-BF33727396AC}" type="slidenum">
              <a:rPr lang="en-US" smtClean="0"/>
              <a:t>‹#›</a:t>
            </a:fld>
            <a:endParaRPr lang="en-US"/>
          </a:p>
        </p:txBody>
      </p:sp>
    </p:spTree>
    <p:extLst>
      <p:ext uri="{BB962C8B-B14F-4D97-AF65-F5344CB8AC3E}">
        <p14:creationId xmlns:p14="http://schemas.microsoft.com/office/powerpoint/2010/main" val="133470845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hyperlink" Target="http://www.solartecticllc.com/" TargetMode="Externa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52401"/>
            <a:ext cx="7772400" cy="685799"/>
          </a:xfrm>
        </p:spPr>
        <p:txBody>
          <a:bodyPr>
            <a:normAutofit/>
          </a:bodyPr>
          <a:lstStyle/>
          <a:p>
            <a:r>
              <a:rPr lang="en-US" sz="2800" dirty="0" smtClean="0">
                <a:solidFill>
                  <a:srgbClr val="0070C0"/>
                </a:solidFill>
              </a:rPr>
              <a:t>Submission summary slide for Solar-</a:t>
            </a:r>
            <a:r>
              <a:rPr lang="en-US" sz="2800" dirty="0" err="1" smtClean="0">
                <a:solidFill>
                  <a:srgbClr val="0070C0"/>
                </a:solidFill>
              </a:rPr>
              <a:t>Tectic</a:t>
            </a:r>
            <a:r>
              <a:rPr lang="en-US" sz="2800" dirty="0" smtClean="0">
                <a:solidFill>
                  <a:srgbClr val="0070C0"/>
                </a:solidFill>
              </a:rPr>
              <a:t> LLC</a:t>
            </a:r>
            <a:endParaRPr lang="en-US" sz="2800" dirty="0">
              <a:solidFill>
                <a:srgbClr val="0070C0"/>
              </a:solidFill>
            </a:endParaRPr>
          </a:p>
        </p:txBody>
      </p:sp>
      <p:sp>
        <p:nvSpPr>
          <p:cNvPr id="3" name="Subtitle 2"/>
          <p:cNvSpPr>
            <a:spLocks noGrp="1"/>
          </p:cNvSpPr>
          <p:nvPr>
            <p:ph type="subTitle" idx="1"/>
          </p:nvPr>
        </p:nvSpPr>
        <p:spPr>
          <a:xfrm>
            <a:off x="1295400" y="914400"/>
            <a:ext cx="6400800" cy="1600200"/>
          </a:xfrm>
        </p:spPr>
        <p:txBody>
          <a:bodyPr>
            <a:noAutofit/>
          </a:bodyPr>
          <a:lstStyle/>
          <a:p>
            <a:pPr algn="l"/>
            <a:r>
              <a:rPr lang="en-US" sz="1400" dirty="0" smtClean="0">
                <a:solidFill>
                  <a:srgbClr val="0070C0"/>
                </a:solidFill>
              </a:rPr>
              <a:t>Cost effective, high efficiency solar cells by Solar-</a:t>
            </a:r>
            <a:r>
              <a:rPr lang="en-US" sz="1400" dirty="0" err="1" smtClean="0">
                <a:solidFill>
                  <a:srgbClr val="0070C0"/>
                </a:solidFill>
              </a:rPr>
              <a:t>Tectic</a:t>
            </a:r>
            <a:r>
              <a:rPr lang="en-US" sz="1400" dirty="0" smtClean="0">
                <a:solidFill>
                  <a:srgbClr val="0070C0"/>
                </a:solidFill>
              </a:rPr>
              <a:t> LLC</a:t>
            </a:r>
          </a:p>
          <a:p>
            <a:pPr algn="l"/>
            <a:r>
              <a:rPr lang="en-US" sz="1400" dirty="0" smtClean="0">
                <a:solidFill>
                  <a:srgbClr val="0070C0"/>
                </a:solidFill>
              </a:rPr>
              <a:t>90% of all solar cells made today use a silicon wafer that is not only costly due to the thickness of the wafer and therefore amount of material, but also the energy consumption involved in making it, and the large amount of material wasted when slicing the wafers (known as “kerf loss”) needed for the individual cells. The panels made from these wafers are also heavy and brittle.</a:t>
            </a:r>
          </a:p>
          <a:p>
            <a:pPr algn="l"/>
            <a:r>
              <a:rPr lang="en-US" sz="1400" dirty="0" smtClean="0">
                <a:solidFill>
                  <a:srgbClr val="0070C0"/>
                </a:solidFill>
              </a:rPr>
              <a:t>Solar-</a:t>
            </a:r>
            <a:r>
              <a:rPr lang="en-US" sz="1400" dirty="0" err="1" smtClean="0">
                <a:solidFill>
                  <a:srgbClr val="0070C0"/>
                </a:solidFill>
              </a:rPr>
              <a:t>Tectic’s</a:t>
            </a:r>
            <a:r>
              <a:rPr lang="en-US" sz="1400" dirty="0" smtClean="0">
                <a:solidFill>
                  <a:srgbClr val="0070C0"/>
                </a:solidFill>
              </a:rPr>
              <a:t> patented technology replaces the wafer with a very thin film which requires much less energy </a:t>
            </a:r>
            <a:r>
              <a:rPr lang="en-US" sz="1400" dirty="0" smtClean="0">
                <a:solidFill>
                  <a:srgbClr val="0070C0"/>
                </a:solidFill>
              </a:rPr>
              <a:t>consumption, </a:t>
            </a:r>
            <a:r>
              <a:rPr lang="en-US" sz="1400" dirty="0" smtClean="0">
                <a:solidFill>
                  <a:srgbClr val="0070C0"/>
                </a:solidFill>
              </a:rPr>
              <a:t>is not confined by size, and uses much less material without any kerf loss.  Less material needed due to a very thin film means the panels can be lighter and even flexible.  </a:t>
            </a:r>
          </a:p>
          <a:p>
            <a:pPr algn="l"/>
            <a:r>
              <a:rPr lang="en-US" sz="1400" dirty="0" smtClean="0">
                <a:solidFill>
                  <a:srgbClr val="0070C0"/>
                </a:solidFill>
              </a:rPr>
              <a:t>Proof of concept solar cells made using this silicon </a:t>
            </a:r>
            <a:r>
              <a:rPr lang="en-US" sz="1400" dirty="0" smtClean="0">
                <a:solidFill>
                  <a:srgbClr val="0070C0"/>
                </a:solidFill>
              </a:rPr>
              <a:t>material, invented by the late Dr. Praveen </a:t>
            </a:r>
            <a:r>
              <a:rPr lang="en-US" sz="1400" dirty="0" err="1" smtClean="0">
                <a:solidFill>
                  <a:srgbClr val="0070C0"/>
                </a:solidFill>
              </a:rPr>
              <a:t>Chaudhari</a:t>
            </a:r>
            <a:r>
              <a:rPr lang="en-US" sz="1400" dirty="0">
                <a:solidFill>
                  <a:srgbClr val="0070C0"/>
                </a:solidFill>
              </a:rPr>
              <a:t> </a:t>
            </a:r>
            <a:r>
              <a:rPr lang="en-US" sz="1400" dirty="0" smtClean="0">
                <a:solidFill>
                  <a:srgbClr val="0070C0"/>
                </a:solidFill>
              </a:rPr>
              <a:t>(former director of Brookhaven National Laboratory)</a:t>
            </a:r>
            <a:r>
              <a:rPr lang="en-US" sz="1400" dirty="0" smtClean="0">
                <a:solidFill>
                  <a:srgbClr val="0070C0"/>
                </a:solidFill>
              </a:rPr>
              <a:t> were </a:t>
            </a:r>
            <a:r>
              <a:rPr lang="en-US" sz="1400" dirty="0" smtClean="0">
                <a:solidFill>
                  <a:srgbClr val="0070C0"/>
                </a:solidFill>
              </a:rPr>
              <a:t>made at </a:t>
            </a:r>
            <a:r>
              <a:rPr lang="en-US" sz="1400" dirty="0" smtClean="0">
                <a:solidFill>
                  <a:srgbClr val="0070C0"/>
                </a:solidFill>
              </a:rPr>
              <a:t>NREL in 2012.</a:t>
            </a:r>
            <a:endParaRPr lang="en-US" sz="1400" dirty="0" smtClean="0">
              <a:solidFill>
                <a:srgbClr val="0070C0"/>
              </a:solidFill>
            </a:endParaRPr>
          </a:p>
          <a:p>
            <a:pPr algn="l"/>
            <a:r>
              <a:rPr lang="en-US" sz="1400" dirty="0" smtClean="0">
                <a:solidFill>
                  <a:srgbClr val="0070C0"/>
                </a:solidFill>
              </a:rPr>
              <a:t>Although the quality of our silicon thin-films are very high and </a:t>
            </a:r>
            <a:r>
              <a:rPr lang="en-US" sz="1400" dirty="0" smtClean="0">
                <a:solidFill>
                  <a:srgbClr val="0070C0"/>
                </a:solidFill>
              </a:rPr>
              <a:t>we </a:t>
            </a:r>
            <a:r>
              <a:rPr lang="en-US" sz="1400" dirty="0" smtClean="0">
                <a:solidFill>
                  <a:srgbClr val="0070C0"/>
                </a:solidFill>
              </a:rPr>
              <a:t>can expect efficiencies to be comparable to silicon wafer panels, we nonetheless add a layer </a:t>
            </a:r>
            <a:r>
              <a:rPr lang="en-US" sz="1400" dirty="0" smtClean="0">
                <a:solidFill>
                  <a:srgbClr val="0070C0"/>
                </a:solidFill>
              </a:rPr>
              <a:t>on </a:t>
            </a:r>
            <a:r>
              <a:rPr lang="en-US" sz="1400" dirty="0" smtClean="0">
                <a:solidFill>
                  <a:srgbClr val="0070C0"/>
                </a:solidFill>
              </a:rPr>
              <a:t>top of the silicon film to increase the efficiency potential. This layer can be </a:t>
            </a:r>
            <a:r>
              <a:rPr lang="en-US" sz="1400" dirty="0" smtClean="0">
                <a:solidFill>
                  <a:srgbClr val="0070C0"/>
                </a:solidFill>
              </a:rPr>
              <a:t>one of any </a:t>
            </a:r>
            <a:r>
              <a:rPr lang="en-US" sz="1400" dirty="0" smtClean="0">
                <a:solidFill>
                  <a:srgbClr val="0070C0"/>
                </a:solidFill>
              </a:rPr>
              <a:t>number of materials, including perovskites, III-V materials, and amorphous silicon, all of which have higher bandgaps than silicon and therefore can increase the power conversion efficiency (PCE) of the </a:t>
            </a:r>
            <a:r>
              <a:rPr lang="en-US" sz="1400" dirty="0" smtClean="0">
                <a:solidFill>
                  <a:srgbClr val="0070C0"/>
                </a:solidFill>
              </a:rPr>
              <a:t>overall cell</a:t>
            </a:r>
            <a:r>
              <a:rPr lang="en-US" sz="1400" dirty="0" smtClean="0">
                <a:solidFill>
                  <a:srgbClr val="0070C0"/>
                </a:solidFill>
              </a:rPr>
              <a:t>.  This kind of device is </a:t>
            </a:r>
            <a:r>
              <a:rPr lang="en-US" sz="1400" dirty="0" smtClean="0">
                <a:solidFill>
                  <a:srgbClr val="0070C0"/>
                </a:solidFill>
              </a:rPr>
              <a:t>also known as a</a:t>
            </a:r>
            <a:r>
              <a:rPr lang="en-US" sz="1400" dirty="0" smtClean="0">
                <a:solidFill>
                  <a:srgbClr val="0070C0"/>
                </a:solidFill>
              </a:rPr>
              <a:t> </a:t>
            </a:r>
            <a:r>
              <a:rPr lang="en-US" sz="1400" dirty="0" smtClean="0">
                <a:solidFill>
                  <a:srgbClr val="0070C0"/>
                </a:solidFill>
              </a:rPr>
              <a:t>tandem </a:t>
            </a:r>
            <a:r>
              <a:rPr lang="en-US" sz="1400" dirty="0" smtClean="0">
                <a:solidFill>
                  <a:srgbClr val="0070C0"/>
                </a:solidFill>
              </a:rPr>
              <a:t>and/</a:t>
            </a:r>
            <a:r>
              <a:rPr lang="en-US" sz="1400" dirty="0" err="1" smtClean="0">
                <a:solidFill>
                  <a:srgbClr val="0070C0"/>
                </a:solidFill>
              </a:rPr>
              <a:t>oror</a:t>
            </a:r>
            <a:r>
              <a:rPr lang="en-US" sz="1400" dirty="0" smtClean="0">
                <a:solidFill>
                  <a:srgbClr val="0070C0"/>
                </a:solidFill>
              </a:rPr>
              <a:t> </a:t>
            </a:r>
            <a:r>
              <a:rPr lang="en-US" sz="1400" dirty="0" smtClean="0">
                <a:solidFill>
                  <a:srgbClr val="0070C0"/>
                </a:solidFill>
              </a:rPr>
              <a:t>heterojunction design.  We also aim to make the cell “</a:t>
            </a:r>
            <a:r>
              <a:rPr lang="en-US" sz="1400" dirty="0" smtClean="0">
                <a:solidFill>
                  <a:srgbClr val="0070C0"/>
                </a:solidFill>
              </a:rPr>
              <a:t>bifacial,” </a:t>
            </a:r>
            <a:r>
              <a:rPr lang="en-US" sz="1400" dirty="0" smtClean="0">
                <a:solidFill>
                  <a:srgbClr val="0070C0"/>
                </a:solidFill>
              </a:rPr>
              <a:t>by allowing light to enter in from both sides of the cell for even </a:t>
            </a:r>
            <a:r>
              <a:rPr lang="en-US" sz="1400" dirty="0" smtClean="0">
                <a:solidFill>
                  <a:srgbClr val="0070C0"/>
                </a:solidFill>
              </a:rPr>
              <a:t>higher</a:t>
            </a:r>
            <a:r>
              <a:rPr lang="en-US" sz="1400" dirty="0" smtClean="0">
                <a:solidFill>
                  <a:srgbClr val="0070C0"/>
                </a:solidFill>
              </a:rPr>
              <a:t> </a:t>
            </a:r>
            <a:r>
              <a:rPr lang="en-US" sz="1400" dirty="0" smtClean="0">
                <a:solidFill>
                  <a:srgbClr val="0070C0"/>
                </a:solidFill>
              </a:rPr>
              <a:t>PCE potential.    </a:t>
            </a:r>
          </a:p>
          <a:p>
            <a:endParaRPr lang="en-US" sz="1200" dirty="0" smtClean="0">
              <a:solidFill>
                <a:srgbClr val="0070C0"/>
              </a:solidFill>
            </a:endParaRPr>
          </a:p>
          <a:p>
            <a:endParaRPr lang="en-US" sz="1200" dirty="0">
              <a:solidFill>
                <a:srgbClr val="0070C0"/>
              </a:solidFill>
            </a:endParaRPr>
          </a:p>
        </p:txBody>
      </p:sp>
      <p:sp>
        <p:nvSpPr>
          <p:cNvPr id="4" name="Rectangle 1"/>
          <p:cNvSpPr>
            <a:spLocks noChangeArrowheads="1"/>
          </p:cNvSpPr>
          <p:nvPr/>
        </p:nvSpPr>
        <p:spPr bwMode="auto">
          <a:xfrm>
            <a:off x="0" y="-1223412"/>
            <a:ext cx="9144000" cy="244682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0" tIns="0" rIns="0" bIns="0" numCol="1" anchor="ctr" anchorCtr="0" compatLnSpc="1">
            <a:prstTxWarp prst="textNoShape">
              <a:avLst/>
            </a:prstTxWarp>
            <a:spAutoFit/>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en-US" altLang="en-US" sz="900" b="0" i="0" u="none" strike="noStrike" cap="none" normalizeH="0" baseline="0" dirty="0" smtClean="0">
                <a:ln>
                  <a:noFill/>
                </a:ln>
                <a:solidFill>
                  <a:schemeClr val="tx1"/>
                </a:solidFill>
                <a:effectLst/>
                <a:latin typeface="inherit"/>
                <a:cs typeface="Arial" pitchFamily="34" charset="0"/>
                <a:hlinkClick r:id="rId2"/>
              </a:rPr>
              <a:t>  </a:t>
            </a:r>
            <a:r>
              <a:rPr kumimoji="0" lang="en-US" altLang="en-US" sz="15900" b="0" i="0" u="none" strike="noStrike" cap="none" normalizeH="0" baseline="0" dirty="0" smtClean="0">
                <a:ln>
                  <a:noFill/>
                </a:ln>
                <a:solidFill>
                  <a:schemeClr val="tx1"/>
                </a:solidFill>
                <a:effectLst/>
                <a:latin typeface="inherit"/>
                <a:cs typeface="Arial" pitchFamily="34" charset="0"/>
              </a:rPr>
              <a:t> </a:t>
            </a:r>
            <a:r>
              <a:rPr kumimoji="0" lang="en-US" altLang="en-US" sz="900" b="0" i="0" u="none" strike="noStrike" cap="none" normalizeH="0" baseline="0" dirty="0" smtClean="0">
                <a:ln>
                  <a:noFill/>
                </a:ln>
                <a:solidFill>
                  <a:schemeClr val="tx1"/>
                </a:solidFill>
                <a:effectLst/>
                <a:latin typeface="inherit"/>
                <a:cs typeface="Arial" pitchFamily="34" charset="0"/>
              </a:rPr>
              <a:t>                                                                                                                       </a:t>
            </a:r>
          </a:p>
        </p:txBody>
      </p:sp>
      <p:pic>
        <p:nvPicPr>
          <p:cNvPr id="1026" name="Picture 2" descr="http://www.solartecticllc.com/wp-content/uploads/2014/08/Solar-Tectic-LLC.png">
            <a:hlinkClick r:id="rId2"/>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3657600" y="5678507"/>
            <a:ext cx="1295400" cy="85502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093385166"/>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39</TotalTime>
  <Words>307</Words>
  <Application>Microsoft Office PowerPoint</Application>
  <PresentationFormat>On-screen Show (4:3)</PresentationFormat>
  <Paragraphs>7</Paragraphs>
  <Slides>1</Slides>
  <Notes>0</Notes>
  <HiddenSlides>0</HiddenSlides>
  <MMClips>0</MMClips>
  <ScaleCrop>false</ScaleCrop>
  <HeadingPairs>
    <vt:vector size="4" baseType="variant">
      <vt:variant>
        <vt:lpstr>Theme</vt:lpstr>
      </vt:variant>
      <vt:variant>
        <vt:i4>1</vt:i4>
      </vt:variant>
      <vt:variant>
        <vt:lpstr>Slide Titles</vt:lpstr>
      </vt:variant>
      <vt:variant>
        <vt:i4>1</vt:i4>
      </vt:variant>
    </vt:vector>
  </HeadingPairs>
  <TitlesOfParts>
    <vt:vector size="2" baseType="lpstr">
      <vt:lpstr>Office Theme</vt:lpstr>
      <vt:lpstr>Submission summary slide for Solar-Tectic LLC</vt:lpstr>
    </vt:vector>
  </TitlesOfParts>
  <Company>WLS</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Technical Summary for</dc:title>
  <dc:creator>wls</dc:creator>
  <cp:lastModifiedBy>wls</cp:lastModifiedBy>
  <cp:revision>10</cp:revision>
  <dcterms:created xsi:type="dcterms:W3CDTF">2019-07-11T14:59:22Z</dcterms:created>
  <dcterms:modified xsi:type="dcterms:W3CDTF">2019-07-15T18:46:34Z</dcterms:modified>
</cp:coreProperties>
</file>