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5143500" cx="9144000"/>
  <p:notesSz cx="6858000" cy="9144000"/>
  <p:embeddedFontLst>
    <p:embeddedFont>
      <p:font typeface="Lato"/>
      <p:regular r:id="rId7"/>
      <p:bold r:id="rId8"/>
      <p:italic r:id="rId9"/>
      <p:boldItalic r:id="rId10"/>
    </p:embeddedFont>
    <p:embeddedFont>
      <p:font typeface="Crimson Text"/>
      <p:regular r:id="rId11"/>
      <p:bold r:id="rId12"/>
      <p:italic r:id="rId13"/>
      <p:boldItalic r:id="rId1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CrimsonText-regular.fntdata"/><Relationship Id="rId10" Type="http://schemas.openxmlformats.org/officeDocument/2006/relationships/font" Target="fonts/Lato-boldItalic.fntdata"/><Relationship Id="rId13" Type="http://schemas.openxmlformats.org/officeDocument/2006/relationships/font" Target="fonts/CrimsonText-italic.fntdata"/><Relationship Id="rId12" Type="http://schemas.openxmlformats.org/officeDocument/2006/relationships/font" Target="fonts/CrimsonText-bold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font" Target="fonts/Lato-italic.fntdata"/><Relationship Id="rId14" Type="http://schemas.openxmlformats.org/officeDocument/2006/relationships/font" Target="fonts/CrimsonText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font" Target="fonts/Lato-regular.fntdata"/><Relationship Id="rId8" Type="http://schemas.openxmlformats.org/officeDocument/2006/relationships/font" Target="fonts/Lato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5d70541ec5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5d70541ec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350625"/>
            <a:ext cx="5039100" cy="73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5400">
                <a:latin typeface="Crimson Text"/>
                <a:ea typeface="Crimson Text"/>
                <a:cs typeface="Crimson Text"/>
                <a:sym typeface="Crimson Text"/>
              </a:rPr>
              <a:t>Solar Clamp</a:t>
            </a:r>
            <a:endParaRPr sz="5400">
              <a:latin typeface="Crimson Text"/>
              <a:ea typeface="Crimson Text"/>
              <a:cs typeface="Crimson Text"/>
              <a:sym typeface="Crimson Text"/>
            </a:endParaRPr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1083225"/>
            <a:ext cx="5039100" cy="149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A modular and non-invasive PV mounting system for windows and parapet walls.</a:t>
            </a:r>
            <a:endParaRPr sz="230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 rotWithShape="1">
          <a:blip r:embed="rId3">
            <a:alphaModFix/>
          </a:blip>
          <a:srcRect b="20540" l="10097" r="8535" t="0"/>
          <a:stretch/>
        </p:blipFill>
        <p:spPr>
          <a:xfrm>
            <a:off x="5594950" y="287400"/>
            <a:ext cx="3100900" cy="4037750"/>
          </a:xfrm>
          <a:prstGeom prst="rect">
            <a:avLst/>
          </a:prstGeom>
          <a:noFill/>
          <a:ln>
            <a:noFill/>
          </a:ln>
          <a:effectLst>
            <a:outerShdw blurRad="214313" rotWithShape="0" algn="bl" dir="5400000" dist="38100">
              <a:srgbClr val="666666">
                <a:alpha val="50000"/>
              </a:srgbClr>
            </a:outerShdw>
          </a:effectLst>
        </p:spPr>
      </p:pic>
      <p:sp>
        <p:nvSpPr>
          <p:cNvPr id="57" name="Google Shape;57;p13"/>
          <p:cNvSpPr txBox="1"/>
          <p:nvPr/>
        </p:nvSpPr>
        <p:spPr>
          <a:xfrm>
            <a:off x="5523950" y="4370800"/>
            <a:ext cx="3216900" cy="48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Lato"/>
                <a:ea typeface="Lato"/>
                <a:cs typeface="Lato"/>
                <a:sym typeface="Lato"/>
              </a:rPr>
              <a:t>Image: An early prototype of the Solar Clamp with a 50 watt PV module.</a:t>
            </a:r>
            <a:endParaRPr sz="10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481075" y="2517725"/>
            <a:ext cx="4610700" cy="17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latin typeface="Lato"/>
                <a:ea typeface="Lato"/>
                <a:cs typeface="Lato"/>
                <a:sym typeface="Lato"/>
              </a:rPr>
              <a:t>As easy to install as a typical air conditioner</a:t>
            </a:r>
            <a:endParaRPr sz="1500"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latin typeface="Lato"/>
                <a:ea typeface="Lato"/>
                <a:cs typeface="Lato"/>
                <a:sym typeface="Lato"/>
              </a:rPr>
              <a:t>Designed for urban areas with limited space</a:t>
            </a:r>
            <a:endParaRPr sz="1500"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latin typeface="Lato"/>
                <a:ea typeface="Lato"/>
                <a:cs typeface="Lato"/>
                <a:sym typeface="Lato"/>
              </a:rPr>
              <a:t>Adjustable for a range of installations</a:t>
            </a:r>
            <a:endParaRPr sz="1500"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latin typeface="Lato"/>
                <a:ea typeface="Lato"/>
                <a:cs typeface="Lato"/>
                <a:sym typeface="Lato"/>
              </a:rPr>
              <a:t>Building code compliant</a:t>
            </a:r>
            <a:endParaRPr sz="1500"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latin typeface="Lato"/>
                <a:ea typeface="Lato"/>
                <a:cs typeface="Lato"/>
                <a:sym typeface="Lato"/>
              </a:rPr>
              <a:t>Supports 50 - 200 watt modules </a:t>
            </a:r>
            <a:endParaRPr sz="15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59" name="Google Shape;59;p13"/>
          <p:cNvSpPr txBox="1"/>
          <p:nvPr/>
        </p:nvSpPr>
        <p:spPr>
          <a:xfrm>
            <a:off x="481075" y="4293100"/>
            <a:ext cx="4569900" cy="64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Lato"/>
                <a:ea typeface="Lato"/>
                <a:cs typeface="Lato"/>
                <a:sym typeface="Lato"/>
              </a:rPr>
              <a:t>Team</a:t>
            </a:r>
            <a:r>
              <a:rPr lang="en">
                <a:latin typeface="Lato"/>
                <a:ea typeface="Lato"/>
                <a:cs typeface="Lato"/>
                <a:sym typeface="Lato"/>
              </a:rPr>
              <a:t>: Alex Nathanson, Project Lead; Pratik Jain, Product Designer; Mitchell Dose, Fabricator</a:t>
            </a:r>
            <a:endParaRPr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60" name="Google Shape;60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0875" y="2646525"/>
            <a:ext cx="163804" cy="163805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4088" y="2944368"/>
            <a:ext cx="163804" cy="163805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0875" y="3242574"/>
            <a:ext cx="163804" cy="16380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0875" y="3529584"/>
            <a:ext cx="163804" cy="16380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0875" y="3822192"/>
            <a:ext cx="163804" cy="16380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5" name="Google Shape;65;p13"/>
          <p:cNvCxnSpPr/>
          <p:nvPr/>
        </p:nvCxnSpPr>
        <p:spPr>
          <a:xfrm flipH="1" rot="10800000">
            <a:off x="1232425" y="911900"/>
            <a:ext cx="3232500" cy="9000"/>
          </a:xfrm>
          <a:prstGeom prst="straightConnector1">
            <a:avLst/>
          </a:prstGeom>
          <a:noFill/>
          <a:ln cap="flat" cmpd="sng" w="19050">
            <a:solidFill>
              <a:srgbClr val="000000"/>
            </a:solidFill>
            <a:prstDash val="dot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